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E0A89E49-0F76-4189-B604-AAEB3E06ED92}">
          <p14:sldIdLst>
            <p14:sldId id="256"/>
            <p14:sldId id="257"/>
          </p14:sldIdLst>
        </p14:section>
        <p14:section name="Sezione senza titolo" id="{37A27EF5-82B4-4BEC-BE98-07F62C7158F7}">
          <p14:sldIdLst>
            <p14:sldId id="258"/>
            <p14:sldId id="259"/>
            <p14:sldId id="260"/>
            <p14:sldId id="261"/>
            <p14:sldId id="262"/>
            <p14:sldId id="263"/>
            <p14:sldId id="264"/>
            <p14:sldId id="26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it-IT" smtClean="0"/>
              <a:t>Fare clic per modificare lo stile del titolo</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a:xfrm>
            <a:off x="7983232" y="5037663"/>
            <a:ext cx="897467" cy="279400"/>
          </a:xfrm>
        </p:spPr>
        <p:txBody>
          <a:bodyPr/>
          <a:lstStyle/>
          <a:p>
            <a:fld id="{606DE223-D0A2-4281-ACBD-7A1B765A4EEC}" type="datetimeFigureOut">
              <a:rPr lang="it-IT" smtClean="0"/>
              <a:t>18/04/2017</a:t>
            </a:fld>
            <a:endParaRPr lang="it-IT" dirty="0"/>
          </a:p>
        </p:txBody>
      </p:sp>
      <p:sp>
        <p:nvSpPr>
          <p:cNvPr id="5" name="Footer Placeholder 4"/>
          <p:cNvSpPr>
            <a:spLocks noGrp="1"/>
          </p:cNvSpPr>
          <p:nvPr>
            <p:ph type="ftr" sz="quarter" idx="11"/>
          </p:nvPr>
        </p:nvSpPr>
        <p:spPr>
          <a:xfrm>
            <a:off x="2692397" y="5037663"/>
            <a:ext cx="5214635" cy="279400"/>
          </a:xfrm>
        </p:spPr>
        <p:txBody>
          <a:bodyPr/>
          <a:lstStyle/>
          <a:p>
            <a:endParaRPr lang="it-IT" dirty="0"/>
          </a:p>
        </p:txBody>
      </p:sp>
      <p:sp>
        <p:nvSpPr>
          <p:cNvPr id="6" name="Slide Number Placeholder 5"/>
          <p:cNvSpPr>
            <a:spLocks noGrp="1"/>
          </p:cNvSpPr>
          <p:nvPr>
            <p:ph type="sldNum" sz="quarter" idx="12"/>
          </p:nvPr>
        </p:nvSpPr>
        <p:spPr>
          <a:xfrm>
            <a:off x="8956900" y="5037663"/>
            <a:ext cx="551167" cy="279400"/>
          </a:xfrm>
        </p:spPr>
        <p:txBody>
          <a:bodyPr/>
          <a:lstStyle/>
          <a:p>
            <a:fld id="{ECDE91C1-4699-4683-B389-EAF3B22F74BC}" type="slidenum">
              <a:rPr lang="it-IT" smtClean="0"/>
              <a:t>‹N›</a:t>
            </a:fld>
            <a:endParaRPr lang="it-IT"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7671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606DE223-D0A2-4281-ACBD-7A1B765A4EEC}" type="datetimeFigureOut">
              <a:rPr lang="it-IT" smtClean="0"/>
              <a:t>18/04/2017</a:t>
            </a:fld>
            <a:endParaRPr lang="it-IT" dirty="0"/>
          </a:p>
        </p:txBody>
      </p:sp>
      <p:sp>
        <p:nvSpPr>
          <p:cNvPr id="6" name="Footer Placeholder 5"/>
          <p:cNvSpPr>
            <a:spLocks noGrp="1"/>
          </p:cNvSpPr>
          <p:nvPr>
            <p:ph type="ftr" sz="quarter" idx="11"/>
          </p:nvPr>
        </p:nvSpPr>
        <p:spPr/>
        <p:txBody>
          <a:bodyPr/>
          <a:lstStyle/>
          <a:p>
            <a:endParaRPr lang="it-IT" dirty="0"/>
          </a:p>
        </p:txBody>
      </p:sp>
      <p:sp>
        <p:nvSpPr>
          <p:cNvPr id="7" name="Slide Number Placeholder 6"/>
          <p:cNvSpPr>
            <a:spLocks noGrp="1"/>
          </p:cNvSpPr>
          <p:nvPr>
            <p:ph type="sldNum" sz="quarter" idx="12"/>
          </p:nvPr>
        </p:nvSpPr>
        <p:spPr/>
        <p:txBody>
          <a:bodyPr/>
          <a:lstStyle/>
          <a:p>
            <a:fld id="{ECDE91C1-4699-4683-B389-EAF3B22F74BC}" type="slidenum">
              <a:rPr lang="it-IT" smtClean="0"/>
              <a:t>‹N›</a:t>
            </a:fld>
            <a:endParaRPr lang="it-IT" dirty="0"/>
          </a:p>
        </p:txBody>
      </p:sp>
    </p:spTree>
    <p:extLst>
      <p:ext uri="{BB962C8B-B14F-4D97-AF65-F5344CB8AC3E}">
        <p14:creationId xmlns:p14="http://schemas.microsoft.com/office/powerpoint/2010/main" val="516851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606DE223-D0A2-4281-ACBD-7A1B765A4EEC}" type="datetimeFigureOut">
              <a:rPr lang="it-IT" smtClean="0"/>
              <a:t>18/04/2017</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ECDE91C1-4699-4683-B389-EAF3B22F74BC}" type="slidenum">
              <a:rPr lang="it-IT" smtClean="0"/>
              <a:t>‹N›</a:t>
            </a:fld>
            <a:endParaRPr lang="it-IT"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53275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it-IT" smtClean="0"/>
              <a:t>Fare clic per modificare lo stile del titolo</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606DE223-D0A2-4281-ACBD-7A1B765A4EEC}" type="datetimeFigureOut">
              <a:rPr lang="it-IT" smtClean="0"/>
              <a:t>18/04/2017</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ECDE91C1-4699-4683-B389-EAF3B22F74BC}" type="slidenum">
              <a:rPr lang="it-IT" smtClean="0"/>
              <a:t>‹N›</a:t>
            </a:fld>
            <a:endParaRPr lang="it-IT"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25683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606DE223-D0A2-4281-ACBD-7A1B765A4EEC}" type="datetimeFigureOut">
              <a:rPr lang="it-IT" smtClean="0"/>
              <a:t>18/04/2017</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ECDE91C1-4699-4683-B389-EAF3B22F74BC}" type="slidenum">
              <a:rPr lang="it-IT" smtClean="0"/>
              <a:t>‹N›</a:t>
            </a:fld>
            <a:endParaRPr lang="it-IT" dirty="0"/>
          </a:p>
        </p:txBody>
      </p:sp>
    </p:spTree>
    <p:extLst>
      <p:ext uri="{BB962C8B-B14F-4D97-AF65-F5344CB8AC3E}">
        <p14:creationId xmlns:p14="http://schemas.microsoft.com/office/powerpoint/2010/main" val="560582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it-IT" smtClean="0"/>
              <a:t>Fare clic per modificare lo stile del titolo</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606DE223-D0A2-4281-ACBD-7A1B765A4EEC}" type="datetimeFigureOut">
              <a:rPr lang="it-IT" smtClean="0"/>
              <a:t>18/04/2017</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ECDE91C1-4699-4683-B389-EAF3B22F74BC}" type="slidenum">
              <a:rPr lang="it-IT" smtClean="0"/>
              <a:t>‹N›</a:t>
            </a:fld>
            <a:endParaRPr lang="it-IT"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01125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it-IT" smtClean="0"/>
              <a:t>Fare clic per modificare lo stile del titolo</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606DE223-D0A2-4281-ACBD-7A1B765A4EEC}" type="datetimeFigureOut">
              <a:rPr lang="it-IT" smtClean="0"/>
              <a:t>18/04/2017</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ECDE91C1-4699-4683-B389-EAF3B22F74BC}" type="slidenum">
              <a:rPr lang="it-IT" smtClean="0"/>
              <a:t>‹N›</a:t>
            </a:fld>
            <a:endParaRPr lang="it-IT"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8668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ncho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606DE223-D0A2-4281-ACBD-7A1B765A4EEC}" type="datetimeFigureOut">
              <a:rPr lang="it-IT" smtClean="0"/>
              <a:t>18/04/2017</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ECDE91C1-4699-4683-B389-EAF3B22F74BC}" type="slidenum">
              <a:rPr lang="it-IT" smtClean="0"/>
              <a:t>‹N›</a:t>
            </a:fld>
            <a:endParaRPr lang="it-IT"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84371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606DE223-D0A2-4281-ACBD-7A1B765A4EEC}" type="datetimeFigureOut">
              <a:rPr lang="it-IT" smtClean="0"/>
              <a:t>18/04/2017</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ECDE91C1-4699-4683-B389-EAF3B22F74BC}" type="slidenum">
              <a:rPr lang="it-IT" smtClean="0"/>
              <a:t>‹N›</a:t>
            </a:fld>
            <a:endParaRPr lang="it-IT"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4654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606DE223-D0A2-4281-ACBD-7A1B765A4EEC}" type="datetimeFigureOut">
              <a:rPr lang="it-IT" smtClean="0"/>
              <a:t>18/04/2017</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ECDE91C1-4699-4683-B389-EAF3B22F74BC}" type="slidenum">
              <a:rPr lang="it-IT" smtClean="0"/>
              <a:t>‹N›</a:t>
            </a:fld>
            <a:endParaRPr lang="it-IT" dirty="0"/>
          </a:p>
        </p:txBody>
      </p:sp>
    </p:spTree>
    <p:extLst>
      <p:ext uri="{BB962C8B-B14F-4D97-AF65-F5344CB8AC3E}">
        <p14:creationId xmlns:p14="http://schemas.microsoft.com/office/powerpoint/2010/main" val="288158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606DE223-D0A2-4281-ACBD-7A1B765A4EEC}" type="datetimeFigureOut">
              <a:rPr lang="it-IT" smtClean="0"/>
              <a:t>18/04/2017</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ECDE91C1-4699-4683-B389-EAF3B22F74BC}" type="slidenum">
              <a:rPr lang="it-IT" smtClean="0"/>
              <a:t>‹N›</a:t>
            </a:fld>
            <a:endParaRPr lang="it-IT"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4191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606DE223-D0A2-4281-ACBD-7A1B765A4EEC}" type="datetimeFigureOut">
              <a:rPr lang="it-IT" smtClean="0"/>
              <a:t>18/04/2017</a:t>
            </a:fld>
            <a:endParaRPr lang="it-IT" dirty="0"/>
          </a:p>
        </p:txBody>
      </p:sp>
      <p:sp>
        <p:nvSpPr>
          <p:cNvPr id="6" name="Footer Placeholder 5"/>
          <p:cNvSpPr>
            <a:spLocks noGrp="1"/>
          </p:cNvSpPr>
          <p:nvPr>
            <p:ph type="ftr" sz="quarter" idx="11"/>
          </p:nvPr>
        </p:nvSpPr>
        <p:spPr/>
        <p:txBody>
          <a:bodyPr/>
          <a:lstStyle/>
          <a:p>
            <a:endParaRPr lang="it-IT" dirty="0"/>
          </a:p>
        </p:txBody>
      </p:sp>
      <p:sp>
        <p:nvSpPr>
          <p:cNvPr id="7" name="Slide Number Placeholder 6"/>
          <p:cNvSpPr>
            <a:spLocks noGrp="1"/>
          </p:cNvSpPr>
          <p:nvPr>
            <p:ph type="sldNum" sz="quarter" idx="12"/>
          </p:nvPr>
        </p:nvSpPr>
        <p:spPr/>
        <p:txBody>
          <a:bodyPr/>
          <a:lstStyle/>
          <a:p>
            <a:fld id="{ECDE91C1-4699-4683-B389-EAF3B22F74BC}" type="slidenum">
              <a:rPr lang="it-IT" smtClean="0"/>
              <a:t>‹N›</a:t>
            </a:fld>
            <a:endParaRPr lang="it-IT" dirty="0"/>
          </a:p>
        </p:txBody>
      </p:sp>
    </p:spTree>
    <p:extLst>
      <p:ext uri="{BB962C8B-B14F-4D97-AF65-F5344CB8AC3E}">
        <p14:creationId xmlns:p14="http://schemas.microsoft.com/office/powerpoint/2010/main" val="3081243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606DE223-D0A2-4281-ACBD-7A1B765A4EEC}" type="datetimeFigureOut">
              <a:rPr lang="it-IT" smtClean="0"/>
              <a:t>18/04/2017</a:t>
            </a:fld>
            <a:endParaRPr lang="it-IT" dirty="0"/>
          </a:p>
        </p:txBody>
      </p:sp>
      <p:sp>
        <p:nvSpPr>
          <p:cNvPr id="8" name="Footer Placeholder 7"/>
          <p:cNvSpPr>
            <a:spLocks noGrp="1"/>
          </p:cNvSpPr>
          <p:nvPr>
            <p:ph type="ftr" sz="quarter" idx="11"/>
          </p:nvPr>
        </p:nvSpPr>
        <p:spPr/>
        <p:txBody>
          <a:bodyPr/>
          <a:lstStyle/>
          <a:p>
            <a:endParaRPr lang="it-IT" dirty="0"/>
          </a:p>
        </p:txBody>
      </p:sp>
      <p:sp>
        <p:nvSpPr>
          <p:cNvPr id="9" name="Slide Number Placeholder 8"/>
          <p:cNvSpPr>
            <a:spLocks noGrp="1"/>
          </p:cNvSpPr>
          <p:nvPr>
            <p:ph type="sldNum" sz="quarter" idx="12"/>
          </p:nvPr>
        </p:nvSpPr>
        <p:spPr/>
        <p:txBody>
          <a:bodyPr/>
          <a:lstStyle/>
          <a:p>
            <a:fld id="{ECDE91C1-4699-4683-B389-EAF3B22F74BC}" type="slidenum">
              <a:rPr lang="it-IT" smtClean="0"/>
              <a:t>‹N›</a:t>
            </a:fld>
            <a:endParaRPr lang="it-IT"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9891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606DE223-D0A2-4281-ACBD-7A1B765A4EEC}" type="datetimeFigureOut">
              <a:rPr lang="it-IT" smtClean="0"/>
              <a:t>18/04/2017</a:t>
            </a:fld>
            <a:endParaRPr lang="it-IT" dirty="0"/>
          </a:p>
        </p:txBody>
      </p:sp>
      <p:sp>
        <p:nvSpPr>
          <p:cNvPr id="4" name="Footer Placeholder 3"/>
          <p:cNvSpPr>
            <a:spLocks noGrp="1"/>
          </p:cNvSpPr>
          <p:nvPr>
            <p:ph type="ftr" sz="quarter" idx="11"/>
          </p:nvPr>
        </p:nvSpPr>
        <p:spPr/>
        <p:txBody>
          <a:bodyPr/>
          <a:lstStyle/>
          <a:p>
            <a:endParaRPr lang="it-IT" dirty="0"/>
          </a:p>
        </p:txBody>
      </p:sp>
      <p:sp>
        <p:nvSpPr>
          <p:cNvPr id="5" name="Slide Number Placeholder 4"/>
          <p:cNvSpPr>
            <a:spLocks noGrp="1"/>
          </p:cNvSpPr>
          <p:nvPr>
            <p:ph type="sldNum" sz="quarter" idx="12"/>
          </p:nvPr>
        </p:nvSpPr>
        <p:spPr/>
        <p:txBody>
          <a:bodyPr/>
          <a:lstStyle/>
          <a:p>
            <a:fld id="{ECDE91C1-4699-4683-B389-EAF3B22F74BC}" type="slidenum">
              <a:rPr lang="it-IT" smtClean="0"/>
              <a:t>‹N›</a:t>
            </a:fld>
            <a:endParaRPr lang="it-IT"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523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6DE223-D0A2-4281-ACBD-7A1B765A4EEC}" type="datetimeFigureOut">
              <a:rPr lang="it-IT" smtClean="0"/>
              <a:t>18/04/2017</a:t>
            </a:fld>
            <a:endParaRPr lang="it-IT" dirty="0"/>
          </a:p>
        </p:txBody>
      </p:sp>
      <p:sp>
        <p:nvSpPr>
          <p:cNvPr id="3" name="Footer Placeholder 2"/>
          <p:cNvSpPr>
            <a:spLocks noGrp="1"/>
          </p:cNvSpPr>
          <p:nvPr>
            <p:ph type="ftr" sz="quarter" idx="11"/>
          </p:nvPr>
        </p:nvSpPr>
        <p:spPr/>
        <p:txBody>
          <a:bodyPr/>
          <a:lstStyle/>
          <a:p>
            <a:endParaRPr lang="it-IT" dirty="0"/>
          </a:p>
        </p:txBody>
      </p:sp>
      <p:sp>
        <p:nvSpPr>
          <p:cNvPr id="4" name="Slide Number Placeholder 3"/>
          <p:cNvSpPr>
            <a:spLocks noGrp="1"/>
          </p:cNvSpPr>
          <p:nvPr>
            <p:ph type="sldNum" sz="quarter" idx="12"/>
          </p:nvPr>
        </p:nvSpPr>
        <p:spPr/>
        <p:txBody>
          <a:bodyPr/>
          <a:lstStyle/>
          <a:p>
            <a:fld id="{ECDE91C1-4699-4683-B389-EAF3B22F74BC}" type="slidenum">
              <a:rPr lang="it-IT" smtClean="0"/>
              <a:t>‹N›</a:t>
            </a:fld>
            <a:endParaRPr lang="it-IT" dirty="0"/>
          </a:p>
        </p:txBody>
      </p:sp>
    </p:spTree>
    <p:extLst>
      <p:ext uri="{BB962C8B-B14F-4D97-AF65-F5344CB8AC3E}">
        <p14:creationId xmlns:p14="http://schemas.microsoft.com/office/powerpoint/2010/main" val="4161549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it-IT" smtClean="0"/>
              <a:t>Fare clic per modificare lo stile del titolo</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606DE223-D0A2-4281-ACBD-7A1B765A4EEC}" type="datetimeFigureOut">
              <a:rPr lang="it-IT" smtClean="0"/>
              <a:t>18/04/2017</a:t>
            </a:fld>
            <a:endParaRPr lang="it-IT" dirty="0"/>
          </a:p>
        </p:txBody>
      </p:sp>
      <p:sp>
        <p:nvSpPr>
          <p:cNvPr id="6" name="Footer Placeholder 5"/>
          <p:cNvSpPr>
            <a:spLocks noGrp="1"/>
          </p:cNvSpPr>
          <p:nvPr>
            <p:ph type="ftr" sz="quarter" idx="11"/>
          </p:nvPr>
        </p:nvSpPr>
        <p:spPr/>
        <p:txBody>
          <a:bodyPr/>
          <a:lstStyle/>
          <a:p>
            <a:endParaRPr lang="it-IT" dirty="0"/>
          </a:p>
        </p:txBody>
      </p:sp>
      <p:sp>
        <p:nvSpPr>
          <p:cNvPr id="7" name="Slide Number Placeholder 6"/>
          <p:cNvSpPr>
            <a:spLocks noGrp="1"/>
          </p:cNvSpPr>
          <p:nvPr>
            <p:ph type="sldNum" sz="quarter" idx="12"/>
          </p:nvPr>
        </p:nvSpPr>
        <p:spPr/>
        <p:txBody>
          <a:bodyPr/>
          <a:lstStyle/>
          <a:p>
            <a:fld id="{ECDE91C1-4699-4683-B389-EAF3B22F74BC}" type="slidenum">
              <a:rPr lang="it-IT" smtClean="0"/>
              <a:t>‹N›</a:t>
            </a:fld>
            <a:endParaRPr lang="it-IT"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12436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it-IT" smtClean="0"/>
              <a:t>Fare clic per modificare lo stile del titolo</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606DE223-D0A2-4281-ACBD-7A1B765A4EEC}" type="datetimeFigureOut">
              <a:rPr lang="it-IT" smtClean="0"/>
              <a:t>18/04/2017</a:t>
            </a:fld>
            <a:endParaRPr lang="it-IT" dirty="0"/>
          </a:p>
        </p:txBody>
      </p:sp>
      <p:sp>
        <p:nvSpPr>
          <p:cNvPr id="6" name="Footer Placeholder 5"/>
          <p:cNvSpPr>
            <a:spLocks noGrp="1"/>
          </p:cNvSpPr>
          <p:nvPr>
            <p:ph type="ftr" sz="quarter" idx="11"/>
          </p:nvPr>
        </p:nvSpPr>
        <p:spPr/>
        <p:txBody>
          <a:bodyPr/>
          <a:lstStyle/>
          <a:p>
            <a:endParaRPr lang="it-IT" dirty="0"/>
          </a:p>
        </p:txBody>
      </p:sp>
      <p:sp>
        <p:nvSpPr>
          <p:cNvPr id="7" name="Slide Number Placeholder 6"/>
          <p:cNvSpPr>
            <a:spLocks noGrp="1"/>
          </p:cNvSpPr>
          <p:nvPr>
            <p:ph type="sldNum" sz="quarter" idx="12"/>
          </p:nvPr>
        </p:nvSpPr>
        <p:spPr/>
        <p:txBody>
          <a:bodyPr/>
          <a:lstStyle/>
          <a:p>
            <a:fld id="{ECDE91C1-4699-4683-B389-EAF3B22F74BC}" type="slidenum">
              <a:rPr lang="it-IT" smtClean="0"/>
              <a:t>‹N›</a:t>
            </a:fld>
            <a:endParaRPr lang="it-IT" dirty="0"/>
          </a:p>
        </p:txBody>
      </p:sp>
    </p:spTree>
    <p:extLst>
      <p:ext uri="{BB962C8B-B14F-4D97-AF65-F5344CB8AC3E}">
        <p14:creationId xmlns:p14="http://schemas.microsoft.com/office/powerpoint/2010/main" val="3118362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06DE223-D0A2-4281-ACBD-7A1B765A4EEC}" type="datetimeFigureOut">
              <a:rPr lang="it-IT" smtClean="0"/>
              <a:t>18/04/2017</a:t>
            </a:fld>
            <a:endParaRPr lang="it-IT"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it-IT"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CDE91C1-4699-4683-B389-EAF3B22F74BC}" type="slidenum">
              <a:rPr lang="it-IT" smtClean="0"/>
              <a:t>‹N›</a:t>
            </a:fld>
            <a:endParaRPr lang="it-IT" dirty="0"/>
          </a:p>
        </p:txBody>
      </p:sp>
    </p:spTree>
    <p:extLst>
      <p:ext uri="{BB962C8B-B14F-4D97-AF65-F5344CB8AC3E}">
        <p14:creationId xmlns:p14="http://schemas.microsoft.com/office/powerpoint/2010/main" val="7227555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fontScale="90000"/>
          </a:bodyPr>
          <a:lstStyle/>
          <a:p>
            <a:r>
              <a:rPr lang="en-US" sz="1800" dirty="0" smtClean="0">
                <a:solidFill>
                  <a:schemeClr val="tx1"/>
                </a:solidFill>
                <a:latin typeface="Verdana" pitchFamily="34" charset="0"/>
                <a:ea typeface="Verdana" pitchFamily="34" charset="0"/>
                <a:cs typeface="Verdana" pitchFamily="34" charset="0"/>
              </a:rPr>
              <a:t/>
            </a:r>
            <a:br>
              <a:rPr lang="en-US" sz="1800" dirty="0" smtClean="0">
                <a:solidFill>
                  <a:schemeClr val="tx1"/>
                </a:solidFill>
                <a:latin typeface="Verdana" pitchFamily="34" charset="0"/>
                <a:ea typeface="Verdana" pitchFamily="34" charset="0"/>
                <a:cs typeface="Verdana" pitchFamily="34" charset="0"/>
              </a:rPr>
            </a:br>
            <a:r>
              <a:rPr lang="en-US" sz="1600" dirty="0" smtClean="0">
                <a:solidFill>
                  <a:schemeClr val="tx1"/>
                </a:solidFill>
                <a:latin typeface="Verdana" pitchFamily="34" charset="0"/>
                <a:ea typeface="Verdana" pitchFamily="34" charset="0"/>
                <a:cs typeface="Verdana" pitchFamily="34" charset="0"/>
              </a:rPr>
              <a:t/>
            </a:r>
            <a:br>
              <a:rPr lang="en-US" sz="1600" dirty="0" smtClean="0">
                <a:solidFill>
                  <a:schemeClr val="tx1"/>
                </a:solidFill>
                <a:latin typeface="Verdana" pitchFamily="34" charset="0"/>
                <a:ea typeface="Verdana" pitchFamily="34" charset="0"/>
                <a:cs typeface="Verdana" pitchFamily="34" charset="0"/>
              </a:rPr>
            </a:br>
            <a:r>
              <a:rPr lang="en-US" dirty="0" smtClean="0">
                <a:latin typeface="Calibri" panose="020F0502020204030204" pitchFamily="34" charset="0"/>
                <a:ea typeface="Verdana" pitchFamily="34" charset="0"/>
                <a:cs typeface="Calibri" panose="020F0502020204030204" pitchFamily="34" charset="0"/>
              </a:rPr>
              <a:t/>
            </a:r>
            <a:br>
              <a:rPr lang="en-US" dirty="0" smtClean="0">
                <a:latin typeface="Calibri" panose="020F0502020204030204" pitchFamily="34" charset="0"/>
                <a:ea typeface="Verdana" pitchFamily="34" charset="0"/>
                <a:cs typeface="Calibri" panose="020F0502020204030204" pitchFamily="34" charset="0"/>
              </a:rPr>
            </a:br>
            <a:r>
              <a:rPr lang="en-US" sz="9600" dirty="0" smtClean="0">
                <a:solidFill>
                  <a:schemeClr val="tx1"/>
                </a:solidFill>
                <a:latin typeface="Calibri" panose="020F0502020204030204" pitchFamily="34" charset="0"/>
                <a:ea typeface="Verdana" pitchFamily="34" charset="0"/>
                <a:cs typeface="Calibri" panose="020F0502020204030204" pitchFamily="34" charset="0"/>
              </a:rPr>
              <a:t> </a:t>
            </a:r>
            <a:r>
              <a:rPr lang="en-US" i="1" dirty="0" smtClean="0">
                <a:solidFill>
                  <a:schemeClr val="tx1"/>
                </a:solidFill>
                <a:latin typeface="Calibri" panose="020F0502020204030204" pitchFamily="34" charset="0"/>
                <a:ea typeface="Verdana" pitchFamily="34" charset="0"/>
                <a:cs typeface="Calibri" panose="020F0502020204030204" pitchFamily="34" charset="0"/>
              </a:rPr>
              <a:t>"To His Coy Mistress“</a:t>
            </a:r>
            <a:br>
              <a:rPr lang="en-US" i="1" dirty="0" smtClean="0">
                <a:solidFill>
                  <a:schemeClr val="tx1"/>
                </a:solidFill>
                <a:latin typeface="Calibri" panose="020F0502020204030204" pitchFamily="34" charset="0"/>
                <a:ea typeface="Verdana" pitchFamily="34" charset="0"/>
                <a:cs typeface="Calibri" panose="020F0502020204030204" pitchFamily="34" charset="0"/>
              </a:rPr>
            </a:br>
            <a:r>
              <a:rPr lang="en-US" i="1" dirty="0" smtClean="0">
                <a:latin typeface="Calibri" panose="020F0502020204030204" pitchFamily="34" charset="0"/>
                <a:ea typeface="Verdana" pitchFamily="34" charset="0"/>
                <a:cs typeface="Calibri" panose="020F0502020204030204" pitchFamily="34" charset="0"/>
              </a:rPr>
              <a:t>by Andrew Marvell</a:t>
            </a:r>
            <a:endParaRPr lang="it-IT" dirty="0">
              <a:latin typeface="Calibri" panose="020F0502020204030204" pitchFamily="34" charset="0"/>
              <a:cs typeface="Calibri" panose="020F0502020204030204" pitchFamily="34" charset="0"/>
            </a:endParaRPr>
          </a:p>
        </p:txBody>
      </p:sp>
      <p:sp>
        <p:nvSpPr>
          <p:cNvPr id="3" name="Sottotitolo 2"/>
          <p:cNvSpPr>
            <a:spLocks noGrp="1"/>
          </p:cNvSpPr>
          <p:nvPr>
            <p:ph type="subTitle" idx="1"/>
          </p:nvPr>
        </p:nvSpPr>
        <p:spPr>
          <a:xfrm>
            <a:off x="1524000" y="4234248"/>
            <a:ext cx="9144000" cy="1023551"/>
          </a:xfrm>
        </p:spPr>
        <p:txBody>
          <a:bodyPr/>
          <a:lstStyle/>
          <a:p>
            <a:r>
              <a:rPr lang="it-IT" dirty="0" smtClean="0"/>
              <a:t>Baldan, Bertoli and Scolaro</a:t>
            </a:r>
            <a:endParaRPr lang="it-IT" dirty="0"/>
          </a:p>
        </p:txBody>
      </p:sp>
    </p:spTree>
    <p:extLst>
      <p:ext uri="{BB962C8B-B14F-4D97-AF65-F5344CB8AC3E}">
        <p14:creationId xmlns:p14="http://schemas.microsoft.com/office/powerpoint/2010/main" val="1804153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lstStyle/>
          <a:p>
            <a:endParaRPr lang="it-IT" dirty="0"/>
          </a:p>
        </p:txBody>
      </p:sp>
    </p:spTree>
    <p:extLst>
      <p:ext uri="{BB962C8B-B14F-4D97-AF65-F5344CB8AC3E}">
        <p14:creationId xmlns:p14="http://schemas.microsoft.com/office/powerpoint/2010/main" val="509497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Title</a:t>
            </a:r>
            <a:endParaRPr lang="it-IT" dirty="0"/>
          </a:p>
        </p:txBody>
      </p:sp>
      <p:sp>
        <p:nvSpPr>
          <p:cNvPr id="3" name="Segnaposto contenuto 2"/>
          <p:cNvSpPr>
            <a:spLocks noGrp="1"/>
          </p:cNvSpPr>
          <p:nvPr>
            <p:ph idx="1"/>
          </p:nvPr>
        </p:nvSpPr>
        <p:spPr/>
        <p:txBody>
          <a:bodyPr>
            <a:normAutofit lnSpcReduction="10000"/>
          </a:bodyPr>
          <a:lstStyle/>
          <a:p>
            <a:pPr marL="0" indent="0">
              <a:buNone/>
            </a:pPr>
            <a:r>
              <a:rPr lang="en-GB" sz="2400" dirty="0">
                <a:latin typeface="Calibri" panose="020F0502020204030204" pitchFamily="34" charset="0"/>
                <a:cs typeface="Calibri" panose="020F0502020204030204" pitchFamily="34" charset="0"/>
              </a:rPr>
              <a:t>Let’s consider the title: the intelligent reader is wondering why the poet uses the adjective “coy” referring to his mistress. The word “mistress” means  poet’s beloved and desired woman who doesn’t correspond feelings. Moreover a “mistress” is a woman (married or not) having an affair with a married man. But if a person is coy, he or she pretends to be shy, quiet, and reserved. Therefore the poem’s title explains why he says her "coyness" is a "crime. If  the intelligent reader finds "mistress" and "coy" together, he can imagine a complicated relationship and complicated communications between the speaking voice and his mistress. </a:t>
            </a:r>
            <a:endParaRPr lang="it-IT"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33444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Structure</a:t>
            </a:r>
            <a:endParaRPr lang="it-IT" dirty="0"/>
          </a:p>
        </p:txBody>
      </p:sp>
      <p:sp>
        <p:nvSpPr>
          <p:cNvPr id="3" name="Segnaposto contenuto 2"/>
          <p:cNvSpPr>
            <a:spLocks noGrp="1"/>
          </p:cNvSpPr>
          <p:nvPr>
            <p:ph idx="1"/>
          </p:nvPr>
        </p:nvSpPr>
        <p:spPr/>
        <p:txBody>
          <a:bodyPr/>
          <a:lstStyle/>
          <a:p>
            <a:pPr marL="0" indent="0">
              <a:buNone/>
            </a:pPr>
            <a:r>
              <a:rPr lang="en-US" dirty="0">
                <a:latin typeface="Calibri" panose="020F0502020204030204" pitchFamily="34" charset="0"/>
                <a:cs typeface="Calibri" panose="020F0502020204030204" pitchFamily="34" charset="0"/>
              </a:rPr>
              <a:t>T</a:t>
            </a:r>
            <a:r>
              <a:rPr lang="en-US" dirty="0">
                <a:latin typeface="Calibri" panose="020F0502020204030204" pitchFamily="34" charset="0"/>
                <a:cs typeface="Calibri" panose="020F0502020204030204" pitchFamily="34" charset="0"/>
              </a:rPr>
              <a:t>he poem consists of one 46 lines in rhyming couplet.</a:t>
            </a:r>
          </a:p>
          <a:p>
            <a:pPr marL="0" indent="0">
              <a:buNone/>
            </a:pPr>
            <a:r>
              <a:rPr lang="en-US" dirty="0" smtClean="0">
                <a:latin typeface="Calibri" panose="020F0502020204030204" pitchFamily="34" charset="0"/>
                <a:cs typeface="Calibri" panose="020F0502020204030204" pitchFamily="34" charset="0"/>
              </a:rPr>
              <a:t>The </a:t>
            </a:r>
            <a:r>
              <a:rPr lang="en-US" dirty="0">
                <a:latin typeface="Calibri" panose="020F0502020204030204" pitchFamily="34" charset="0"/>
                <a:cs typeface="Calibri" panose="020F0502020204030204" pitchFamily="34" charset="0"/>
              </a:rPr>
              <a:t>text </a:t>
            </a:r>
            <a:r>
              <a:rPr lang="en-GB" dirty="0">
                <a:latin typeface="Calibri" panose="020F0502020204030204" pitchFamily="34" charset="0"/>
                <a:cs typeface="Calibri" panose="020F0502020204030204" pitchFamily="34" charset="0"/>
              </a:rPr>
              <a:t>can be organized into three </a:t>
            </a:r>
            <a:r>
              <a:rPr lang="en-GB" dirty="0">
                <a:latin typeface="Calibri" panose="020F0502020204030204" pitchFamily="34" charset="0"/>
                <a:cs typeface="Calibri" panose="020F0502020204030204" pitchFamily="34" charset="0"/>
              </a:rPr>
              <a:t>sections:</a:t>
            </a:r>
          </a:p>
          <a:p>
            <a:pPr marL="514350" indent="-514350">
              <a:buAutoNum type="arabicParenR"/>
            </a:pPr>
            <a:r>
              <a:rPr lang="en-GB" dirty="0" smtClean="0">
                <a:latin typeface="Calibri" panose="020F0502020204030204" pitchFamily="34" charset="0"/>
                <a:cs typeface="Calibri" panose="020F0502020204030204" pitchFamily="34" charset="0"/>
              </a:rPr>
              <a:t>The </a:t>
            </a:r>
            <a:r>
              <a:rPr lang="it-IT" dirty="0">
                <a:latin typeface="Calibri" panose="020F0502020204030204" pitchFamily="34" charset="0"/>
                <a:cs typeface="Calibri" panose="020F0502020204030204" pitchFamily="34" charset="0"/>
              </a:rPr>
              <a:t>ﬁ</a:t>
            </a:r>
            <a:r>
              <a:rPr lang="en-GB" dirty="0" err="1">
                <a:latin typeface="Calibri" panose="020F0502020204030204" pitchFamily="34" charset="0"/>
                <a:cs typeface="Calibri" panose="020F0502020204030204" pitchFamily="34" charset="0"/>
              </a:rPr>
              <a:t>rst</a:t>
            </a:r>
            <a:r>
              <a:rPr lang="en-GB" dirty="0">
                <a:latin typeface="Calibri" panose="020F0502020204030204" pitchFamily="34" charset="0"/>
                <a:cs typeface="Calibri" panose="020F0502020204030204" pitchFamily="34" charset="0"/>
              </a:rPr>
              <a:t> section goes from lines 1 to </a:t>
            </a:r>
            <a:r>
              <a:rPr lang="en-GB" dirty="0" smtClean="0">
                <a:latin typeface="Calibri" panose="020F0502020204030204" pitchFamily="34" charset="0"/>
                <a:cs typeface="Calibri" panose="020F0502020204030204" pitchFamily="34" charset="0"/>
              </a:rPr>
              <a:t>20</a:t>
            </a:r>
          </a:p>
          <a:p>
            <a:pPr marL="514350" indent="-514350">
              <a:buAutoNum type="arabicParenR"/>
            </a:pPr>
            <a:r>
              <a:rPr lang="en-GB" dirty="0">
                <a:latin typeface="Calibri" panose="020F0502020204030204" pitchFamily="34" charset="0"/>
                <a:cs typeface="Calibri" panose="020F0502020204030204" pitchFamily="34" charset="0"/>
              </a:rPr>
              <a:t>T</a:t>
            </a:r>
            <a:r>
              <a:rPr lang="en-GB" dirty="0" smtClean="0">
                <a:latin typeface="Calibri" panose="020F0502020204030204" pitchFamily="34" charset="0"/>
                <a:cs typeface="Calibri" panose="020F0502020204030204" pitchFamily="34" charset="0"/>
              </a:rPr>
              <a:t>he </a:t>
            </a:r>
            <a:r>
              <a:rPr lang="en-GB" dirty="0">
                <a:latin typeface="Calibri" panose="020F0502020204030204" pitchFamily="34" charset="0"/>
                <a:cs typeface="Calibri" panose="020F0502020204030204" pitchFamily="34" charset="0"/>
              </a:rPr>
              <a:t>second section </a:t>
            </a:r>
            <a:r>
              <a:rPr lang="en-GB" dirty="0" smtClean="0">
                <a:latin typeface="Calibri" panose="020F0502020204030204" pitchFamily="34" charset="0"/>
                <a:cs typeface="Calibri" panose="020F0502020204030204" pitchFamily="34" charset="0"/>
              </a:rPr>
              <a:t>goes from lines 21 to 32</a:t>
            </a:r>
          </a:p>
          <a:p>
            <a:pPr marL="514350" indent="-514350">
              <a:buAutoNum type="arabicParenR"/>
            </a:pPr>
            <a:r>
              <a:rPr lang="en-GB" dirty="0">
                <a:latin typeface="Calibri" panose="020F0502020204030204" pitchFamily="34" charset="0"/>
                <a:cs typeface="Calibri" panose="020F0502020204030204" pitchFamily="34" charset="0"/>
              </a:rPr>
              <a:t>The third </a:t>
            </a:r>
            <a:r>
              <a:rPr lang="en-GB" dirty="0" smtClean="0">
                <a:latin typeface="Calibri" panose="020F0502020204030204" pitchFamily="34" charset="0"/>
                <a:cs typeface="Calibri" panose="020F0502020204030204" pitchFamily="34" charset="0"/>
              </a:rPr>
              <a:t>section goes </a:t>
            </a:r>
            <a:r>
              <a:rPr lang="en-GB" dirty="0">
                <a:latin typeface="Calibri" panose="020F0502020204030204" pitchFamily="34" charset="0"/>
                <a:cs typeface="Calibri" panose="020F0502020204030204" pitchFamily="34" charset="0"/>
              </a:rPr>
              <a:t>from lines 32 to 46</a:t>
            </a:r>
            <a:r>
              <a:rPr lang="en-GB" dirty="0" smtClean="0">
                <a:latin typeface="Calibri" panose="020F0502020204030204" pitchFamily="34" charset="0"/>
                <a:cs typeface="Calibri" panose="020F0502020204030204" pitchFamily="34" charset="0"/>
              </a:rPr>
              <a:t> </a:t>
            </a:r>
            <a:endParaRPr lang="it-IT"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4271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First </a:t>
            </a:r>
            <a:r>
              <a:rPr lang="it-IT" dirty="0" err="1" smtClean="0"/>
              <a:t>section</a:t>
            </a:r>
            <a:r>
              <a:rPr lang="it-IT" dirty="0" smtClean="0"/>
              <a:t> </a:t>
            </a:r>
            <a:endParaRPr lang="it-IT" dirty="0"/>
          </a:p>
        </p:txBody>
      </p:sp>
      <p:sp>
        <p:nvSpPr>
          <p:cNvPr id="3" name="Segnaposto contenuto 2"/>
          <p:cNvSpPr>
            <a:spLocks noGrp="1"/>
          </p:cNvSpPr>
          <p:nvPr>
            <p:ph idx="1"/>
          </p:nvPr>
        </p:nvSpPr>
        <p:spPr>
          <a:xfrm>
            <a:off x="1295401" y="2556932"/>
            <a:ext cx="9601196" cy="3440214"/>
          </a:xfrm>
        </p:spPr>
        <p:txBody>
          <a:bodyPr>
            <a:normAutofit fontScale="77500" lnSpcReduction="20000"/>
          </a:bodyPr>
          <a:lstStyle/>
          <a:p>
            <a:pPr marL="0" indent="0">
              <a:buNone/>
            </a:pPr>
            <a:r>
              <a:rPr lang="en-GB" dirty="0">
                <a:latin typeface="Calibri" panose="020F0502020204030204" pitchFamily="34" charset="0"/>
                <a:cs typeface="Calibri" panose="020F0502020204030204" pitchFamily="34" charset="0"/>
              </a:rPr>
              <a:t>The </a:t>
            </a:r>
            <a:r>
              <a:rPr lang="it-IT" dirty="0">
                <a:latin typeface="Calibri" panose="020F0502020204030204" pitchFamily="34" charset="0"/>
                <a:cs typeface="Calibri" panose="020F0502020204030204" pitchFamily="34" charset="0"/>
              </a:rPr>
              <a:t>ﬁ</a:t>
            </a:r>
            <a:r>
              <a:rPr lang="en-GB" dirty="0" err="1">
                <a:latin typeface="Calibri" panose="020F0502020204030204" pitchFamily="34" charset="0"/>
                <a:cs typeface="Calibri" panose="020F0502020204030204" pitchFamily="34" charset="0"/>
              </a:rPr>
              <a:t>rst</a:t>
            </a:r>
            <a:r>
              <a:rPr lang="en-GB" dirty="0">
                <a:latin typeface="Calibri" panose="020F0502020204030204" pitchFamily="34" charset="0"/>
                <a:cs typeface="Calibri" panose="020F0502020204030204" pitchFamily="34" charset="0"/>
              </a:rPr>
              <a:t> section goes from lines 1 to 20. It is </a:t>
            </a:r>
            <a:r>
              <a:rPr lang="en-GB" dirty="0" smtClean="0">
                <a:latin typeface="Calibri" panose="020F0502020204030204" pitchFamily="34" charset="0"/>
                <a:cs typeface="Calibri" panose="020F0502020204030204" pitchFamily="34" charset="0"/>
              </a:rPr>
              <a:t>dedicated </a:t>
            </a:r>
            <a:r>
              <a:rPr lang="en-GB" dirty="0">
                <a:latin typeface="Calibri" panose="020F0502020204030204" pitchFamily="34" charset="0"/>
                <a:cs typeface="Calibri" panose="020F0502020204030204" pitchFamily="34" charset="0"/>
              </a:rPr>
              <a:t>to the poet’s desires and expectations in front of his mistress. </a:t>
            </a:r>
            <a:br>
              <a:rPr lang="en-GB" dirty="0">
                <a:latin typeface="Calibri" panose="020F0502020204030204" pitchFamily="34" charset="0"/>
                <a:cs typeface="Calibri" panose="020F0502020204030204" pitchFamily="34" charset="0"/>
              </a:rPr>
            </a:br>
            <a:r>
              <a:rPr lang="it-IT" dirty="0" err="1">
                <a:latin typeface="Calibri" panose="020F0502020204030204" pitchFamily="34" charset="0"/>
                <a:cs typeface="Calibri" panose="020F0502020204030204" pitchFamily="34" charset="0"/>
              </a:rPr>
              <a:t>Marvell</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praises</a:t>
            </a:r>
            <a:r>
              <a:rPr lang="it-IT" dirty="0">
                <a:latin typeface="Calibri" panose="020F0502020204030204" pitchFamily="34" charset="0"/>
                <a:cs typeface="Calibri" panose="020F0502020204030204" pitchFamily="34" charset="0"/>
              </a:rPr>
              <a:t> the </a:t>
            </a:r>
            <a:r>
              <a:rPr lang="it-IT" dirty="0" err="1">
                <a:latin typeface="Calibri" panose="020F0502020204030204" pitchFamily="34" charset="0"/>
                <a:cs typeface="Calibri" panose="020F0502020204030204" pitchFamily="34" charset="0"/>
              </a:rPr>
              <a:t>lady’s</a:t>
            </a:r>
            <a:r>
              <a:rPr lang="it-IT" dirty="0">
                <a:latin typeface="Calibri" panose="020F0502020204030204" pitchFamily="34" charset="0"/>
                <a:cs typeface="Calibri" panose="020F0502020204030204" pitchFamily="34" charset="0"/>
              </a:rPr>
              <a:t> beauty by </a:t>
            </a:r>
            <a:r>
              <a:rPr lang="it-IT" dirty="0" err="1">
                <a:latin typeface="Calibri" panose="020F0502020204030204" pitchFamily="34" charset="0"/>
                <a:cs typeface="Calibri" panose="020F0502020204030204" pitchFamily="34" charset="0"/>
              </a:rPr>
              <a:t>complimenting</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her</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individual</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features</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which</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evokes</a:t>
            </a:r>
            <a:r>
              <a:rPr lang="it-IT" dirty="0">
                <a:latin typeface="Calibri" panose="020F0502020204030204" pitchFamily="34" charset="0"/>
                <a:cs typeface="Calibri" panose="020F0502020204030204" pitchFamily="34" charset="0"/>
              </a:rPr>
              <a:t> the </a:t>
            </a:r>
            <a:r>
              <a:rPr lang="it-IT" dirty="0" err="1">
                <a:latin typeface="Calibri" panose="020F0502020204030204" pitchFamily="34" charset="0"/>
                <a:cs typeface="Calibri" panose="020F0502020204030204" pitchFamily="34" charset="0"/>
              </a:rPr>
              <a:t>influential</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techniques</a:t>
            </a:r>
            <a:r>
              <a:rPr lang="it-IT" dirty="0">
                <a:latin typeface="Calibri" panose="020F0502020204030204" pitchFamily="34" charset="0"/>
                <a:cs typeface="Calibri" panose="020F0502020204030204" pitchFamily="34" charset="0"/>
              </a:rPr>
              <a:t> of 15th and 16th </a:t>
            </a:r>
            <a:r>
              <a:rPr lang="it-IT" dirty="0" err="1">
                <a:latin typeface="Calibri" panose="020F0502020204030204" pitchFamily="34" charset="0"/>
                <a:cs typeface="Calibri" panose="020F0502020204030204" pitchFamily="34" charset="0"/>
              </a:rPr>
              <a:t>century</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Petrarchan</a:t>
            </a:r>
            <a:r>
              <a:rPr lang="it-IT" dirty="0">
                <a:latin typeface="Calibri" panose="020F0502020204030204" pitchFamily="34" charset="0"/>
                <a:cs typeface="Calibri" panose="020F0502020204030204" pitchFamily="34" charset="0"/>
              </a:rPr>
              <a:t> love </a:t>
            </a:r>
            <a:r>
              <a:rPr lang="it-IT" dirty="0" err="1">
                <a:latin typeface="Calibri" panose="020F0502020204030204" pitchFamily="34" charset="0"/>
                <a:cs typeface="Calibri" panose="020F0502020204030204" pitchFamily="34" charset="0"/>
              </a:rPr>
              <a:t>poetry</a:t>
            </a:r>
            <a:r>
              <a:rPr lang="it-IT" dirty="0">
                <a:latin typeface="Calibri" panose="020F0502020204030204" pitchFamily="34" charset="0"/>
                <a:cs typeface="Calibri" panose="020F0502020204030204" pitchFamily="34" charset="0"/>
              </a:rPr>
              <a:t>. </a:t>
            </a:r>
            <a:r>
              <a:rPr lang="en-GB" dirty="0">
                <a:latin typeface="Calibri" panose="020F0502020204030204" pitchFamily="34" charset="0"/>
                <a:cs typeface="Calibri" panose="020F0502020204030204" pitchFamily="34" charset="0"/>
              </a:rPr>
              <a:t/>
            </a:r>
            <a:br>
              <a:rPr lang="en-GB" dirty="0">
                <a:latin typeface="Calibri" panose="020F0502020204030204" pitchFamily="34" charset="0"/>
                <a:cs typeface="Calibri" panose="020F0502020204030204" pitchFamily="34" charset="0"/>
              </a:rPr>
            </a:br>
            <a:r>
              <a:rPr lang="en-GB" dirty="0">
                <a:latin typeface="Calibri" panose="020F0502020204030204" pitchFamily="34" charset="0"/>
                <a:cs typeface="Calibri" panose="020F0502020204030204" pitchFamily="34" charset="0"/>
              </a:rPr>
              <a:t>In the second line, the reader can notice the key word “Coyness”, that connotes the female </a:t>
            </a:r>
            <a:r>
              <a:rPr lang="it-IT" dirty="0">
                <a:latin typeface="Calibri" panose="020F0502020204030204" pitchFamily="34" charset="0"/>
                <a:cs typeface="Calibri" panose="020F0502020204030204" pitchFamily="34" charset="0"/>
              </a:rPr>
              <a:t>ﬁ</a:t>
            </a:r>
            <a:r>
              <a:rPr lang="en-GB" dirty="0" err="1">
                <a:latin typeface="Calibri" panose="020F0502020204030204" pitchFamily="34" charset="0"/>
                <a:cs typeface="Calibri" panose="020F0502020204030204" pitchFamily="34" charset="0"/>
              </a:rPr>
              <a:t>gure</a:t>
            </a:r>
            <a:r>
              <a:rPr lang="en-GB" dirty="0">
                <a:latin typeface="Calibri" panose="020F0502020204030204" pitchFamily="34" charset="0"/>
                <a:cs typeface="Calibri" panose="020F0502020204030204" pitchFamily="34" charset="0"/>
              </a:rPr>
              <a:t> of the poem in the social, psychological and sexual </a:t>
            </a:r>
            <a:r>
              <a:rPr lang="it-IT" dirty="0">
                <a:latin typeface="Calibri" panose="020F0502020204030204" pitchFamily="34" charset="0"/>
                <a:cs typeface="Calibri" panose="020F0502020204030204" pitchFamily="34" charset="0"/>
              </a:rPr>
              <a:t>ﬁ</a:t>
            </a:r>
            <a:r>
              <a:rPr lang="en-GB" dirty="0" err="1">
                <a:latin typeface="Calibri" panose="020F0502020204030204" pitchFamily="34" charset="0"/>
                <a:cs typeface="Calibri" panose="020F0502020204030204" pitchFamily="34" charset="0"/>
              </a:rPr>
              <a:t>eld</a:t>
            </a:r>
            <a:r>
              <a:rPr lang="en-GB" dirty="0">
                <a:latin typeface="Calibri" panose="020F0502020204030204" pitchFamily="34" charset="0"/>
                <a:cs typeface="Calibri" panose="020F0502020204030204" pitchFamily="34" charset="0"/>
              </a:rPr>
              <a:t>. Moreover it refers to shyness or modesty and links together disdain and decency. “Coyness” is in parallelism with the word “crime”  used as a synonym of “offense”. At the middle of the line, the word “Lady” has an important position since it is written with the capital “L” and it refers to the power of the mistress who handles the poet’s heart. The day of love is seen as a long one, in contradiction with the </a:t>
            </a:r>
            <a:r>
              <a:rPr lang="it-IT" dirty="0">
                <a:latin typeface="Calibri" panose="020F0502020204030204" pitchFamily="34" charset="0"/>
                <a:cs typeface="Calibri" panose="020F0502020204030204" pitchFamily="34" charset="0"/>
              </a:rPr>
              <a:t>ﬁ</a:t>
            </a:r>
            <a:r>
              <a:rPr lang="en-GB" dirty="0" err="1">
                <a:latin typeface="Calibri" panose="020F0502020204030204" pitchFamily="34" charset="0"/>
                <a:cs typeface="Calibri" panose="020F0502020204030204" pitchFamily="34" charset="0"/>
              </a:rPr>
              <a:t>rst</a:t>
            </a:r>
            <a:r>
              <a:rPr lang="en-GB" dirty="0">
                <a:latin typeface="Calibri" panose="020F0502020204030204" pitchFamily="34" charset="0"/>
                <a:cs typeface="Calibri" panose="020F0502020204030204" pitchFamily="34" charset="0"/>
              </a:rPr>
              <a:t> line that focuses on the passing-by of the time and on the limitedness of human being's life. The contradiction may come from the poet’s desire of love that cannot be settled with the reality. Referring to this, it is interesting to notice the use of the verb “to pass”, that means both the passing-by of long loving days and of time and </a:t>
            </a:r>
            <a:r>
              <a:rPr lang="en-GB" dirty="0" smtClean="0">
                <a:latin typeface="Calibri" panose="020F0502020204030204" pitchFamily="34" charset="0"/>
                <a:cs typeface="Calibri" panose="020F0502020204030204" pitchFamily="34" charset="0"/>
              </a:rPr>
              <a:t>world</a:t>
            </a:r>
            <a:r>
              <a:rPr lang="en-GB" dirty="0">
                <a:latin typeface="Calibri" panose="020F0502020204030204" pitchFamily="34" charset="0"/>
                <a:cs typeface="Calibri" panose="020F0502020204030204" pitchFamily="34" charset="0"/>
              </a:rPr>
              <a:t>. </a:t>
            </a:r>
            <a:endParaRPr lang="en-GB"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68493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First </a:t>
            </a:r>
            <a:r>
              <a:rPr lang="it-IT" dirty="0" err="1" smtClean="0"/>
              <a:t>section</a:t>
            </a:r>
            <a:endParaRPr lang="it-IT" dirty="0"/>
          </a:p>
        </p:txBody>
      </p:sp>
      <p:sp>
        <p:nvSpPr>
          <p:cNvPr id="3" name="Segnaposto contenuto 2"/>
          <p:cNvSpPr>
            <a:spLocks noGrp="1"/>
          </p:cNvSpPr>
          <p:nvPr>
            <p:ph idx="1"/>
          </p:nvPr>
        </p:nvSpPr>
        <p:spPr/>
        <p:txBody>
          <a:bodyPr>
            <a:normAutofit fontScale="92500" lnSpcReduction="20000"/>
          </a:bodyPr>
          <a:lstStyle/>
          <a:p>
            <a:pPr marL="0" indent="0">
              <a:buNone/>
            </a:pPr>
            <a:r>
              <a:rPr lang="en-GB" dirty="0" smtClean="0">
                <a:latin typeface="Calibri" panose="020F0502020204030204" pitchFamily="34" charset="0"/>
                <a:cs typeface="Calibri" panose="020F0502020204030204" pitchFamily="34" charset="0"/>
              </a:rPr>
              <a:t>The </a:t>
            </a:r>
            <a:r>
              <a:rPr lang="en-GB" dirty="0">
                <a:latin typeface="Calibri" panose="020F0502020204030204" pitchFamily="34" charset="0"/>
                <a:cs typeface="Calibri" panose="020F0502020204030204" pitchFamily="34" charset="0"/>
              </a:rPr>
              <a:t>contradiction may come from the poet’s desire of love that cannot be settled with the reality. Referring to this, it is interesting to notice the use of the verb “to pass”, that means both the passing-by of long loving days and of time and world. </a:t>
            </a:r>
            <a:endParaRPr lang="en-GB" dirty="0" smtClean="0">
              <a:latin typeface="Calibri" panose="020F0502020204030204" pitchFamily="34" charset="0"/>
              <a:cs typeface="Calibri" panose="020F0502020204030204" pitchFamily="34" charset="0"/>
            </a:endParaRPr>
          </a:p>
          <a:p>
            <a:pPr marL="0" indent="0">
              <a:buNone/>
            </a:pPr>
            <a:r>
              <a:rPr lang="en-GB" dirty="0" smtClean="0">
                <a:latin typeface="Calibri" panose="020F0502020204030204" pitchFamily="34" charset="0"/>
                <a:cs typeface="Calibri" panose="020F0502020204030204" pitchFamily="34" charset="0"/>
              </a:rPr>
              <a:t>From </a:t>
            </a:r>
            <a:r>
              <a:rPr lang="en-GB" dirty="0">
                <a:latin typeface="Calibri" panose="020F0502020204030204" pitchFamily="34" charset="0"/>
                <a:cs typeface="Calibri" panose="020F0502020204030204" pitchFamily="34" charset="0"/>
              </a:rPr>
              <a:t>line 5 to line 7, there is a clear reference to a hypothetical paradise made up through the image of far places (Asia) and from the bible with the universal deluge and the history of Judeans. At lines 10 and 11, the poet compares his love with a plant, bigger and stronger than historical empires because more powerful than the passing-by of time.</a:t>
            </a:r>
            <a:br>
              <a:rPr lang="en-GB" dirty="0">
                <a:latin typeface="Calibri" panose="020F0502020204030204" pitchFamily="34" charset="0"/>
                <a:cs typeface="Calibri" panose="020F0502020204030204" pitchFamily="34" charset="0"/>
              </a:rPr>
            </a:br>
            <a:r>
              <a:rPr lang="en-GB" dirty="0">
                <a:latin typeface="Calibri" panose="020F0502020204030204" pitchFamily="34" charset="0"/>
                <a:cs typeface="Calibri" panose="020F0502020204030204" pitchFamily="34" charset="0"/>
              </a:rPr>
              <a:t>The poet uses the attributes of the courteous poetry “eyes”, “face”, “breasts” to combine his beloved woman and an angel. If the poet had more time to live with his lady, he would have spent his entire life staring at her.</a:t>
            </a:r>
            <a:endParaRPr lang="it-IT"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13295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Second </a:t>
            </a:r>
            <a:r>
              <a:rPr lang="it-IT" dirty="0" err="1" smtClean="0"/>
              <a:t>section</a:t>
            </a:r>
            <a:endParaRPr lang="it-IT" dirty="0"/>
          </a:p>
        </p:txBody>
      </p:sp>
      <p:sp>
        <p:nvSpPr>
          <p:cNvPr id="3" name="Segnaposto contenuto 2"/>
          <p:cNvSpPr>
            <a:spLocks noGrp="1"/>
          </p:cNvSpPr>
          <p:nvPr>
            <p:ph idx="1"/>
          </p:nvPr>
        </p:nvSpPr>
        <p:spPr/>
        <p:txBody>
          <a:bodyPr>
            <a:normAutofit fontScale="92500" lnSpcReduction="20000"/>
          </a:bodyPr>
          <a:lstStyle/>
          <a:p>
            <a:pPr marL="0" indent="0">
              <a:buNone/>
            </a:pPr>
            <a:r>
              <a:rPr lang="en-GB" dirty="0" smtClean="0">
                <a:latin typeface="Calibri" panose="020F0502020204030204" pitchFamily="34" charset="0"/>
                <a:cs typeface="Calibri" panose="020F0502020204030204" pitchFamily="34" charset="0"/>
              </a:rPr>
              <a:t>Into </a:t>
            </a:r>
            <a:r>
              <a:rPr lang="en-GB" dirty="0">
                <a:latin typeface="Calibri" panose="020F0502020204030204" pitchFamily="34" charset="0"/>
                <a:cs typeface="Calibri" panose="020F0502020204030204" pitchFamily="34" charset="0"/>
              </a:rPr>
              <a:t>the second section (lines 21-32) there is the poet’s pessimistic point of view about existence. The intelligent reader should notice the use of the future. The tone of the poem is more and more desperate; the poet  thinks it would take many centuries for the woman to love him and applies again to the passing-by of time. </a:t>
            </a:r>
            <a:r>
              <a:rPr lang="it-IT" dirty="0">
                <a:latin typeface="Calibri" panose="020F0502020204030204" pitchFamily="34" charset="0"/>
                <a:cs typeface="Calibri" panose="020F0502020204030204" pitchFamily="34" charset="0"/>
              </a:rPr>
              <a:t>Once dead, he </a:t>
            </a:r>
            <a:r>
              <a:rPr lang="it-IT" dirty="0" err="1">
                <a:latin typeface="Calibri" panose="020F0502020204030204" pitchFamily="34" charset="0"/>
                <a:cs typeface="Calibri" panose="020F0502020204030204" pitchFamily="34" charset="0"/>
              </a:rPr>
              <a:t>assures</a:t>
            </a:r>
            <a:r>
              <a:rPr lang="it-IT" dirty="0">
                <a:latin typeface="Calibri" panose="020F0502020204030204" pitchFamily="34" charset="0"/>
                <a:cs typeface="Calibri" panose="020F0502020204030204" pitchFamily="34" charset="0"/>
              </a:rPr>
              <a:t> the Lady, </a:t>
            </a:r>
            <a:r>
              <a:rPr lang="it-IT" dirty="0" err="1">
                <a:latin typeface="Calibri" panose="020F0502020204030204" pitchFamily="34" charset="0"/>
                <a:cs typeface="Calibri" panose="020F0502020204030204" pitchFamily="34" charset="0"/>
              </a:rPr>
              <a:t>her</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virtues</a:t>
            </a:r>
            <a:r>
              <a:rPr lang="it-IT" dirty="0">
                <a:latin typeface="Calibri" panose="020F0502020204030204" pitchFamily="34" charset="0"/>
                <a:cs typeface="Calibri" panose="020F0502020204030204" pitchFamily="34" charset="0"/>
              </a:rPr>
              <a:t> and </a:t>
            </a:r>
            <a:r>
              <a:rPr lang="it-IT" dirty="0" err="1">
                <a:latin typeface="Calibri" panose="020F0502020204030204" pitchFamily="34" charset="0"/>
                <a:cs typeface="Calibri" panose="020F0502020204030204" pitchFamily="34" charset="0"/>
              </a:rPr>
              <a:t>her</a:t>
            </a:r>
            <a:r>
              <a:rPr lang="it-IT" dirty="0">
                <a:latin typeface="Calibri" panose="020F0502020204030204" pitchFamily="34" charset="0"/>
                <a:cs typeface="Calibri" panose="020F0502020204030204" pitchFamily="34" charset="0"/>
              </a:rPr>
              <a:t> beauty </a:t>
            </a:r>
            <a:r>
              <a:rPr lang="it-IT" dirty="0" err="1">
                <a:latin typeface="Calibri" panose="020F0502020204030204" pitchFamily="34" charset="0"/>
                <a:cs typeface="Calibri" panose="020F0502020204030204" pitchFamily="34" charset="0"/>
              </a:rPr>
              <a:t>will</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lie</a:t>
            </a:r>
            <a:r>
              <a:rPr lang="it-IT" dirty="0">
                <a:latin typeface="Calibri" panose="020F0502020204030204" pitchFamily="34" charset="0"/>
                <a:cs typeface="Calibri" panose="020F0502020204030204" pitchFamily="34" charset="0"/>
              </a:rPr>
              <a:t> in the grave </a:t>
            </a:r>
            <a:r>
              <a:rPr lang="it-IT" dirty="0" err="1">
                <a:latin typeface="Calibri" panose="020F0502020204030204" pitchFamily="34" charset="0"/>
                <a:cs typeface="Calibri" panose="020F0502020204030204" pitchFamily="34" charset="0"/>
              </a:rPr>
              <a:t>along</a:t>
            </a:r>
            <a:r>
              <a:rPr lang="it-IT" dirty="0">
                <a:latin typeface="Calibri" panose="020F0502020204030204" pitchFamily="34" charset="0"/>
                <a:cs typeface="Calibri" panose="020F0502020204030204" pitchFamily="34" charset="0"/>
              </a:rPr>
              <a:t> with </a:t>
            </a:r>
            <a:r>
              <a:rPr lang="it-IT" dirty="0" err="1">
                <a:latin typeface="Calibri" panose="020F0502020204030204" pitchFamily="34" charset="0"/>
                <a:cs typeface="Calibri" panose="020F0502020204030204" pitchFamily="34" charset="0"/>
              </a:rPr>
              <a:t>her</a:t>
            </a:r>
            <a:r>
              <a:rPr lang="it-IT" dirty="0">
                <a:latin typeface="Calibri" panose="020F0502020204030204" pitchFamily="34" charset="0"/>
                <a:cs typeface="Calibri" panose="020F0502020204030204" pitchFamily="34" charset="0"/>
              </a:rPr>
              <a:t> body </a:t>
            </a:r>
            <a:r>
              <a:rPr lang="it-IT" dirty="0" err="1">
                <a:latin typeface="Calibri" panose="020F0502020204030204" pitchFamily="34" charset="0"/>
                <a:cs typeface="Calibri" panose="020F0502020204030204" pitchFamily="34" charset="0"/>
              </a:rPr>
              <a:t>as</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it</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turns</a:t>
            </a:r>
            <a:r>
              <a:rPr lang="it-IT" dirty="0">
                <a:latin typeface="Calibri" panose="020F0502020204030204" pitchFamily="34" charset="0"/>
                <a:cs typeface="Calibri" panose="020F0502020204030204" pitchFamily="34" charset="0"/>
              </a:rPr>
              <a:t> to </a:t>
            </a:r>
            <a:r>
              <a:rPr lang="it-IT" dirty="0" err="1">
                <a:latin typeface="Calibri" panose="020F0502020204030204" pitchFamily="34" charset="0"/>
                <a:cs typeface="Calibri" panose="020F0502020204030204" pitchFamily="34" charset="0"/>
              </a:rPr>
              <a:t>dust</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Likewise</a:t>
            </a:r>
            <a:r>
              <a:rPr lang="it-IT" dirty="0">
                <a:latin typeface="Calibri" panose="020F0502020204030204" pitchFamily="34" charset="0"/>
                <a:cs typeface="Calibri" panose="020F0502020204030204" pitchFamily="34" charset="0"/>
              </a:rPr>
              <a:t>, the speaker </a:t>
            </a:r>
            <a:r>
              <a:rPr lang="it-IT" dirty="0" err="1">
                <a:latin typeface="Calibri" panose="020F0502020204030204" pitchFamily="34" charset="0"/>
                <a:cs typeface="Calibri" panose="020F0502020204030204" pitchFamily="34" charset="0"/>
              </a:rPr>
              <a:t>imagines</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his</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lust</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being</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reduced</a:t>
            </a:r>
            <a:r>
              <a:rPr lang="it-IT" dirty="0">
                <a:latin typeface="Calibri" panose="020F0502020204030204" pitchFamily="34" charset="0"/>
                <a:cs typeface="Calibri" panose="020F0502020204030204" pitchFamily="34" charset="0"/>
              </a:rPr>
              <a:t> to </a:t>
            </a:r>
            <a:r>
              <a:rPr lang="it-IT" dirty="0" err="1">
                <a:latin typeface="Calibri" panose="020F0502020204030204" pitchFamily="34" charset="0"/>
                <a:cs typeface="Calibri" panose="020F0502020204030204" pitchFamily="34" charset="0"/>
              </a:rPr>
              <a:t>ashes</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while</a:t>
            </a:r>
            <a:r>
              <a:rPr lang="it-IT" dirty="0">
                <a:latin typeface="Calibri" panose="020F0502020204030204" pitchFamily="34" charset="0"/>
                <a:cs typeface="Calibri" panose="020F0502020204030204" pitchFamily="34" charset="0"/>
              </a:rPr>
              <a:t> the chance for the </a:t>
            </a:r>
            <a:r>
              <a:rPr lang="it-IT" dirty="0" err="1">
                <a:latin typeface="Calibri" panose="020F0502020204030204" pitchFamily="34" charset="0"/>
                <a:cs typeface="Calibri" panose="020F0502020204030204" pitchFamily="34" charset="0"/>
              </a:rPr>
              <a:t>two</a:t>
            </a:r>
            <a:r>
              <a:rPr lang="it-IT" dirty="0">
                <a:latin typeface="Calibri" panose="020F0502020204030204" pitchFamily="34" charset="0"/>
                <a:cs typeface="Calibri" panose="020F0502020204030204" pitchFamily="34" charset="0"/>
              </a:rPr>
              <a:t> lovers to join </a:t>
            </a:r>
            <a:r>
              <a:rPr lang="it-IT" dirty="0" err="1">
                <a:latin typeface="Calibri" panose="020F0502020204030204" pitchFamily="34" charset="0"/>
                <a:cs typeface="Calibri" panose="020F0502020204030204" pitchFamily="34" charset="0"/>
              </a:rPr>
              <a:t>sexually</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will</a:t>
            </a:r>
            <a:r>
              <a:rPr lang="it-IT" dirty="0">
                <a:latin typeface="Calibri" panose="020F0502020204030204" pitchFamily="34" charset="0"/>
                <a:cs typeface="Calibri" panose="020F0502020204030204" pitchFamily="34" charset="0"/>
              </a:rPr>
              <a:t> be </a:t>
            </a:r>
            <a:r>
              <a:rPr lang="it-IT" dirty="0" err="1">
                <a:latin typeface="Calibri" panose="020F0502020204030204" pitchFamily="34" charset="0"/>
                <a:cs typeface="Calibri" panose="020F0502020204030204" pitchFamily="34" charset="0"/>
              </a:rPr>
              <a:t>lost</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forever</a:t>
            </a:r>
            <a:r>
              <a:rPr lang="it-IT" dirty="0">
                <a:latin typeface="Calibri" panose="020F0502020204030204" pitchFamily="34" charset="0"/>
                <a:cs typeface="Calibri" panose="020F0502020204030204" pitchFamily="34" charset="0"/>
              </a:rPr>
              <a:t>. </a:t>
            </a:r>
            <a:r>
              <a:rPr lang="en-GB" dirty="0">
                <a:latin typeface="Calibri" panose="020F0502020204030204" pitchFamily="34" charset="0"/>
                <a:cs typeface="Calibri" panose="020F0502020204030204" pitchFamily="34" charset="0"/>
              </a:rPr>
              <a:t>Time is compared to a winged chariot which fast </a:t>
            </a:r>
            <a:r>
              <a:rPr lang="it-IT" dirty="0">
                <a:latin typeface="Calibri" panose="020F0502020204030204" pitchFamily="34" charset="0"/>
                <a:cs typeface="Calibri" panose="020F0502020204030204" pitchFamily="34" charset="0"/>
              </a:rPr>
              <a:t>ﬂ</a:t>
            </a:r>
            <a:r>
              <a:rPr lang="en-GB" dirty="0" err="1">
                <a:latin typeface="Calibri" panose="020F0502020204030204" pitchFamily="34" charset="0"/>
                <a:cs typeface="Calibri" panose="020F0502020204030204" pitchFamily="34" charset="0"/>
              </a:rPr>
              <a:t>ies</a:t>
            </a:r>
            <a:r>
              <a:rPr lang="en-GB" dirty="0">
                <a:latin typeface="Calibri" panose="020F0502020204030204" pitchFamily="34" charset="0"/>
                <a:cs typeface="Calibri" panose="020F0502020204030204" pitchFamily="34" charset="0"/>
              </a:rPr>
              <a:t> to faraway places while love is an eternal desert seen like the paradise. Time will delete every trace of the </a:t>
            </a:r>
            <a:r>
              <a:rPr lang="en-GB" dirty="0" err="1">
                <a:latin typeface="Calibri" panose="020F0502020204030204" pitchFamily="34" charset="0"/>
                <a:cs typeface="Calibri" panose="020F0502020204030204" pitchFamily="34" charset="0"/>
              </a:rPr>
              <a:t>belovers</a:t>
            </a:r>
            <a:r>
              <a:rPr lang="en-GB" dirty="0">
                <a:latin typeface="Calibri" panose="020F0502020204030204" pitchFamily="34" charset="0"/>
                <a:cs typeface="Calibri" panose="020F0502020204030204" pitchFamily="34" charset="0"/>
              </a:rPr>
              <a:t>’ love and even “beauty shall no more” since it is not eternal. Death is </a:t>
            </a:r>
            <a:r>
              <a:rPr lang="en-GB" dirty="0" err="1">
                <a:latin typeface="Calibri" panose="020F0502020204030204" pitchFamily="34" charset="0"/>
                <a:cs typeface="Calibri" panose="020F0502020204030204" pitchFamily="34" charset="0"/>
              </a:rPr>
              <a:t>personi</a:t>
            </a:r>
            <a:r>
              <a:rPr lang="it-IT" dirty="0">
                <a:latin typeface="Calibri" panose="020F0502020204030204" pitchFamily="34" charset="0"/>
                <a:cs typeface="Calibri" panose="020F0502020204030204" pitchFamily="34" charset="0"/>
              </a:rPr>
              <a:t>ﬁ</a:t>
            </a:r>
            <a:r>
              <a:rPr lang="en-GB" dirty="0" err="1">
                <a:latin typeface="Calibri" panose="020F0502020204030204" pitchFamily="34" charset="0"/>
                <a:cs typeface="Calibri" panose="020F0502020204030204" pitchFamily="34" charset="0"/>
              </a:rPr>
              <a:t>ed</a:t>
            </a:r>
            <a:r>
              <a:rPr lang="en-GB" dirty="0">
                <a:latin typeface="Calibri" panose="020F0502020204030204" pitchFamily="34" charset="0"/>
                <a:cs typeface="Calibri" panose="020F0502020204030204" pitchFamily="34" charset="0"/>
              </a:rPr>
              <a:t> by worms.</a:t>
            </a:r>
            <a:r>
              <a:rPr lang="en-GB" dirty="0"/>
              <a:t/>
            </a:r>
            <a:br>
              <a:rPr lang="en-GB" dirty="0"/>
            </a:br>
            <a:endParaRPr lang="it-IT" dirty="0"/>
          </a:p>
        </p:txBody>
      </p:sp>
    </p:spTree>
    <p:extLst>
      <p:ext uri="{BB962C8B-B14F-4D97-AF65-F5344CB8AC3E}">
        <p14:creationId xmlns:p14="http://schemas.microsoft.com/office/powerpoint/2010/main" val="1880314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Third </a:t>
            </a:r>
            <a:r>
              <a:rPr lang="it-IT" dirty="0" err="1" smtClean="0"/>
              <a:t>section</a:t>
            </a:r>
            <a:endParaRPr lang="it-IT" dirty="0"/>
          </a:p>
        </p:txBody>
      </p:sp>
      <p:sp>
        <p:nvSpPr>
          <p:cNvPr id="3" name="Segnaposto contenuto 2"/>
          <p:cNvSpPr>
            <a:spLocks noGrp="1"/>
          </p:cNvSpPr>
          <p:nvPr>
            <p:ph idx="1"/>
          </p:nvPr>
        </p:nvSpPr>
        <p:spPr/>
        <p:txBody>
          <a:bodyPr>
            <a:normAutofit fontScale="92500" lnSpcReduction="20000"/>
          </a:bodyPr>
          <a:lstStyle/>
          <a:p>
            <a:pPr marL="0" indent="0">
              <a:buNone/>
            </a:pPr>
            <a:r>
              <a:rPr lang="en-GB" dirty="0">
                <a:latin typeface="Calibri" panose="020F0502020204030204" pitchFamily="34" charset="0"/>
                <a:cs typeface="Calibri" panose="020F0502020204030204" pitchFamily="34" charset="0"/>
              </a:rPr>
              <a:t>The third section, that goes from lines 32 to 46, is an invitation to live the present, con</a:t>
            </a:r>
            <a:r>
              <a:rPr lang="it-IT" dirty="0">
                <a:latin typeface="Calibri" panose="020F0502020204030204" pitchFamily="34" charset="0"/>
                <a:cs typeface="Calibri" panose="020F0502020204030204" pitchFamily="34" charset="0"/>
              </a:rPr>
              <a:t>ﬁ</a:t>
            </a:r>
            <a:r>
              <a:rPr lang="en-GB" dirty="0" err="1">
                <a:latin typeface="Calibri" panose="020F0502020204030204" pitchFamily="34" charset="0"/>
                <a:cs typeface="Calibri" panose="020F0502020204030204" pitchFamily="34" charset="0"/>
              </a:rPr>
              <a:t>rmed</a:t>
            </a:r>
            <a:r>
              <a:rPr lang="en-GB" dirty="0">
                <a:latin typeface="Calibri" panose="020F0502020204030204" pitchFamily="34" charset="0"/>
                <a:cs typeface="Calibri" panose="020F0502020204030204" pitchFamily="34" charset="0"/>
              </a:rPr>
              <a:t> by temporal adverbs “now… while” (lines 33, 37), “while” (line 35), “now” (line 38), “once” (line 39). The poet tries to persuade his mistress to abandon her virtue without wasting more time. By the sentence “Now therefore, while the youthful hue”, the poet is about to tell the mistress what she should do, since his argument is so successful. </a:t>
            </a:r>
            <a:r>
              <a:rPr lang="it-IT" dirty="0">
                <a:latin typeface="Calibri" panose="020F0502020204030204" pitchFamily="34" charset="0"/>
                <a:cs typeface="Calibri" panose="020F0502020204030204" pitchFamily="34" charset="0"/>
              </a:rPr>
              <a:t>The </a:t>
            </a:r>
            <a:r>
              <a:rPr lang="it-IT" dirty="0" err="1">
                <a:latin typeface="Calibri" panose="020F0502020204030204" pitchFamily="34" charset="0"/>
                <a:cs typeface="Calibri" panose="020F0502020204030204" pitchFamily="34" charset="0"/>
              </a:rPr>
              <a:t>third</a:t>
            </a:r>
            <a:r>
              <a:rPr lang="it-IT" dirty="0">
                <a:latin typeface="Calibri" panose="020F0502020204030204" pitchFamily="34" charset="0"/>
                <a:cs typeface="Calibri" panose="020F0502020204030204" pitchFamily="34" charset="0"/>
              </a:rPr>
              <a:t> and </a:t>
            </a:r>
            <a:r>
              <a:rPr lang="it-IT" dirty="0" err="1">
                <a:latin typeface="Calibri" panose="020F0502020204030204" pitchFamily="34" charset="0"/>
                <a:cs typeface="Calibri" panose="020F0502020204030204" pitchFamily="34" charset="0"/>
              </a:rPr>
              <a:t>final</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section</a:t>
            </a:r>
            <a:r>
              <a:rPr lang="it-IT" dirty="0">
                <a:latin typeface="Calibri" panose="020F0502020204030204" pitchFamily="34" charset="0"/>
                <a:cs typeface="Calibri" panose="020F0502020204030204" pitchFamily="34" charset="0"/>
              </a:rPr>
              <a:t> of the </a:t>
            </a:r>
            <a:r>
              <a:rPr lang="it-IT" dirty="0" err="1">
                <a:latin typeface="Calibri" panose="020F0502020204030204" pitchFamily="34" charset="0"/>
                <a:cs typeface="Calibri" panose="020F0502020204030204" pitchFamily="34" charset="0"/>
              </a:rPr>
              <a:t>poem</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shifts</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into</a:t>
            </a:r>
            <a:r>
              <a:rPr lang="it-IT" dirty="0">
                <a:latin typeface="Calibri" panose="020F0502020204030204" pitchFamily="34" charset="0"/>
                <a:cs typeface="Calibri" panose="020F0502020204030204" pitchFamily="34" charset="0"/>
              </a:rPr>
              <a:t> an </a:t>
            </a:r>
            <a:r>
              <a:rPr lang="it-IT" dirty="0" err="1">
                <a:latin typeface="Calibri" panose="020F0502020204030204" pitchFamily="34" charset="0"/>
                <a:cs typeface="Calibri" panose="020F0502020204030204" pitchFamily="34" charset="0"/>
              </a:rPr>
              <a:t>all-out</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plea</a:t>
            </a:r>
            <a:r>
              <a:rPr lang="it-IT" dirty="0">
                <a:latin typeface="Calibri" panose="020F0502020204030204" pitchFamily="34" charset="0"/>
                <a:cs typeface="Calibri" panose="020F0502020204030204" pitchFamily="34" charset="0"/>
              </a:rPr>
              <a:t> and display of </a:t>
            </a:r>
            <a:r>
              <a:rPr lang="it-IT" dirty="0" err="1">
                <a:latin typeface="Calibri" panose="020F0502020204030204" pitchFamily="34" charset="0"/>
                <a:cs typeface="Calibri" panose="020F0502020204030204" pitchFamily="34" charset="0"/>
              </a:rPr>
              <a:t>poetic</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prowess</a:t>
            </a:r>
            <a:r>
              <a:rPr lang="it-IT" dirty="0">
                <a:latin typeface="Calibri" panose="020F0502020204030204" pitchFamily="34" charset="0"/>
                <a:cs typeface="Calibri" panose="020F0502020204030204" pitchFamily="34" charset="0"/>
              </a:rPr>
              <a:t> in </a:t>
            </a:r>
            <a:r>
              <a:rPr lang="it-IT" dirty="0" err="1">
                <a:latin typeface="Calibri" panose="020F0502020204030204" pitchFamily="34" charset="0"/>
                <a:cs typeface="Calibri" panose="020F0502020204030204" pitchFamily="34" charset="0"/>
              </a:rPr>
              <a:t>which</a:t>
            </a:r>
            <a:r>
              <a:rPr lang="it-IT" dirty="0">
                <a:latin typeface="Calibri" panose="020F0502020204030204" pitchFamily="34" charset="0"/>
                <a:cs typeface="Calibri" panose="020F0502020204030204" pitchFamily="34" charset="0"/>
              </a:rPr>
              <a:t> the speaker </a:t>
            </a:r>
            <a:r>
              <a:rPr lang="it-IT" dirty="0" err="1">
                <a:latin typeface="Calibri" panose="020F0502020204030204" pitchFamily="34" charset="0"/>
                <a:cs typeface="Calibri" panose="020F0502020204030204" pitchFamily="34" charset="0"/>
              </a:rPr>
              <a:t>attempts</a:t>
            </a:r>
            <a:r>
              <a:rPr lang="it-IT" dirty="0">
                <a:latin typeface="Calibri" panose="020F0502020204030204" pitchFamily="34" charset="0"/>
                <a:cs typeface="Calibri" panose="020F0502020204030204" pitchFamily="34" charset="0"/>
              </a:rPr>
              <a:t> to </a:t>
            </a:r>
            <a:r>
              <a:rPr lang="it-IT" dirty="0" err="1">
                <a:latin typeface="Calibri" panose="020F0502020204030204" pitchFamily="34" charset="0"/>
                <a:cs typeface="Calibri" panose="020F0502020204030204" pitchFamily="34" charset="0"/>
              </a:rPr>
              <a:t>win</a:t>
            </a:r>
            <a:r>
              <a:rPr lang="it-IT" dirty="0">
                <a:latin typeface="Calibri" panose="020F0502020204030204" pitchFamily="34" charset="0"/>
                <a:cs typeface="Calibri" panose="020F0502020204030204" pitchFamily="34" charset="0"/>
              </a:rPr>
              <a:t> over the Lady. He </a:t>
            </a:r>
            <a:r>
              <a:rPr lang="it-IT" dirty="0" err="1">
                <a:latin typeface="Calibri" panose="020F0502020204030204" pitchFamily="34" charset="0"/>
                <a:cs typeface="Calibri" panose="020F0502020204030204" pitchFamily="34" charset="0"/>
              </a:rPr>
              <a:t>compares</a:t>
            </a:r>
            <a:r>
              <a:rPr lang="it-IT" dirty="0">
                <a:latin typeface="Calibri" panose="020F0502020204030204" pitchFamily="34" charset="0"/>
                <a:cs typeface="Calibri" panose="020F0502020204030204" pitchFamily="34" charset="0"/>
              </a:rPr>
              <a:t> the </a:t>
            </a:r>
            <a:r>
              <a:rPr lang="it-IT" dirty="0" err="1">
                <a:latin typeface="Calibri" panose="020F0502020204030204" pitchFamily="34" charset="0"/>
                <a:cs typeface="Calibri" panose="020F0502020204030204" pitchFamily="34" charset="0"/>
              </a:rPr>
              <a:t>Lady’s</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skin</a:t>
            </a:r>
            <a:r>
              <a:rPr lang="it-IT" dirty="0">
                <a:latin typeface="Calibri" panose="020F0502020204030204" pitchFamily="34" charset="0"/>
                <a:cs typeface="Calibri" panose="020F0502020204030204" pitchFamily="34" charset="0"/>
              </a:rPr>
              <a:t> to a </a:t>
            </a:r>
            <a:r>
              <a:rPr lang="it-IT" dirty="0" err="1">
                <a:latin typeface="Calibri" panose="020F0502020204030204" pitchFamily="34" charset="0"/>
                <a:cs typeface="Calibri" panose="020F0502020204030204" pitchFamily="34" charset="0"/>
              </a:rPr>
              <a:t>vibrant</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layer</a:t>
            </a:r>
            <a:r>
              <a:rPr lang="it-IT" dirty="0">
                <a:latin typeface="Calibri" panose="020F0502020204030204" pitchFamily="34" charset="0"/>
                <a:cs typeface="Calibri" panose="020F0502020204030204" pitchFamily="34" charset="0"/>
              </a:rPr>
              <a:t> of </a:t>
            </a:r>
            <a:r>
              <a:rPr lang="it-IT" dirty="0" err="1">
                <a:latin typeface="Calibri" panose="020F0502020204030204" pitchFamily="34" charset="0"/>
                <a:cs typeface="Calibri" panose="020F0502020204030204" pitchFamily="34" charset="0"/>
              </a:rPr>
              <a:t>morning</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dew</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that</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is</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animated</a:t>
            </a:r>
            <a:r>
              <a:rPr lang="it-IT" dirty="0">
                <a:latin typeface="Calibri" panose="020F0502020204030204" pitchFamily="34" charset="0"/>
                <a:cs typeface="Calibri" panose="020F0502020204030204" pitchFamily="34" charset="0"/>
              </a:rPr>
              <a:t> by the </a:t>
            </a:r>
            <a:r>
              <a:rPr lang="it-IT" dirty="0" err="1">
                <a:latin typeface="Calibri" panose="020F0502020204030204" pitchFamily="34" charset="0"/>
                <a:cs typeface="Calibri" panose="020F0502020204030204" pitchFamily="34" charset="0"/>
              </a:rPr>
              <a:t>fires</a:t>
            </a:r>
            <a:r>
              <a:rPr lang="it-IT" dirty="0">
                <a:latin typeface="Calibri" panose="020F0502020204030204" pitchFamily="34" charset="0"/>
                <a:cs typeface="Calibri" panose="020F0502020204030204" pitchFamily="34" charset="0"/>
              </a:rPr>
              <a:t> of </a:t>
            </a:r>
            <a:r>
              <a:rPr lang="it-IT" dirty="0" err="1">
                <a:latin typeface="Calibri" panose="020F0502020204030204" pitchFamily="34" charset="0"/>
                <a:cs typeface="Calibri" panose="020F0502020204030204" pitchFamily="34" charset="0"/>
              </a:rPr>
              <a:t>her</a:t>
            </a:r>
            <a:r>
              <a:rPr lang="it-IT" dirty="0">
                <a:latin typeface="Calibri" panose="020F0502020204030204" pitchFamily="34" charset="0"/>
                <a:cs typeface="Calibri" panose="020F0502020204030204" pitchFamily="34" charset="0"/>
              </a:rPr>
              <a:t> soul and </a:t>
            </a:r>
            <a:r>
              <a:rPr lang="it-IT" dirty="0" err="1">
                <a:latin typeface="Calibri" panose="020F0502020204030204" pitchFamily="34" charset="0"/>
                <a:cs typeface="Calibri" panose="020F0502020204030204" pitchFamily="34" charset="0"/>
              </a:rPr>
              <a:t>encourages</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her</a:t>
            </a:r>
            <a:r>
              <a:rPr lang="it-IT" dirty="0">
                <a:latin typeface="Calibri" panose="020F0502020204030204" pitchFamily="34" charset="0"/>
                <a:cs typeface="Calibri" panose="020F0502020204030204" pitchFamily="34" charset="0"/>
              </a:rPr>
              <a:t> to “sport” with </a:t>
            </a:r>
            <a:r>
              <a:rPr lang="it-IT" dirty="0" err="1">
                <a:latin typeface="Calibri" panose="020F0502020204030204" pitchFamily="34" charset="0"/>
                <a:cs typeface="Calibri" panose="020F0502020204030204" pitchFamily="34" charset="0"/>
              </a:rPr>
              <a:t>him</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while</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we</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may</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They</a:t>
            </a:r>
            <a:r>
              <a:rPr lang="it-IT" dirty="0">
                <a:latin typeface="Calibri" panose="020F0502020204030204" pitchFamily="34" charset="0"/>
                <a:cs typeface="Calibri" panose="020F0502020204030204" pitchFamily="34" charset="0"/>
              </a:rPr>
              <a:t> can </a:t>
            </a:r>
            <a:r>
              <a:rPr lang="it-IT" dirty="0" err="1">
                <a:latin typeface="Calibri" panose="020F0502020204030204" pitchFamily="34" charset="0"/>
                <a:cs typeface="Calibri" panose="020F0502020204030204" pitchFamily="34" charset="0"/>
              </a:rPr>
              <a:t>become</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amorous</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birds</a:t>
            </a:r>
            <a:r>
              <a:rPr lang="it-IT" dirty="0">
                <a:latin typeface="Calibri" panose="020F0502020204030204" pitchFamily="34" charset="0"/>
                <a:cs typeface="Calibri" panose="020F0502020204030204" pitchFamily="34" charset="0"/>
              </a:rPr>
              <a:t> of </a:t>
            </a:r>
            <a:r>
              <a:rPr lang="it-IT" dirty="0" err="1">
                <a:latin typeface="Calibri" panose="020F0502020204030204" pitchFamily="34" charset="0"/>
                <a:cs typeface="Calibri" panose="020F0502020204030204" pitchFamily="34" charset="0"/>
              </a:rPr>
              <a:t>prey</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that</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actively</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consume</a:t>
            </a:r>
            <a:r>
              <a:rPr lang="it-IT" dirty="0">
                <a:latin typeface="Calibri" panose="020F0502020204030204" pitchFamily="34" charset="0"/>
                <a:cs typeface="Calibri" panose="020F0502020204030204" pitchFamily="34" charset="0"/>
              </a:rPr>
              <a:t> the time </a:t>
            </a:r>
            <a:r>
              <a:rPr lang="it-IT" dirty="0" err="1">
                <a:latin typeface="Calibri" panose="020F0502020204030204" pitchFamily="34" charset="0"/>
                <a:cs typeface="Calibri" panose="020F0502020204030204" pitchFamily="34" charset="0"/>
              </a:rPr>
              <a:t>they</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have</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through</a:t>
            </a:r>
            <a:r>
              <a:rPr lang="it-IT" dirty="0">
                <a:latin typeface="Calibri" panose="020F0502020204030204" pitchFamily="34" charset="0"/>
                <a:cs typeface="Calibri" panose="020F0502020204030204" pitchFamily="34" charset="0"/>
              </a:rPr>
              <a:t> passionate </a:t>
            </a:r>
            <a:r>
              <a:rPr lang="it-IT" dirty="0" err="1">
                <a:latin typeface="Calibri" panose="020F0502020204030204" pitchFamily="34" charset="0"/>
                <a:cs typeface="Calibri" panose="020F0502020204030204" pitchFamily="34" charset="0"/>
              </a:rPr>
              <a:t>lovemaking</a:t>
            </a:r>
            <a:r>
              <a:rPr lang="it-IT" dirty="0">
                <a:latin typeface="Calibri" panose="020F0502020204030204" pitchFamily="34" charset="0"/>
                <a:cs typeface="Calibri" panose="020F0502020204030204" pitchFamily="34" charset="0"/>
              </a:rPr>
              <a:t>. </a:t>
            </a:r>
            <a:r>
              <a:rPr lang="en-GB" dirty="0">
                <a:latin typeface="Calibri" panose="020F0502020204030204" pitchFamily="34" charset="0"/>
                <a:cs typeface="Calibri" panose="020F0502020204030204" pitchFamily="34" charset="0"/>
              </a:rPr>
              <a:t>In the last two lines the speaker talks about sun.</a:t>
            </a:r>
            <a:endParaRPr lang="it-IT"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55673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Conclusion</a:t>
            </a:r>
            <a:endParaRPr lang="it-IT" dirty="0"/>
          </a:p>
        </p:txBody>
      </p:sp>
      <p:sp>
        <p:nvSpPr>
          <p:cNvPr id="3" name="Segnaposto contenuto 2"/>
          <p:cNvSpPr>
            <a:spLocks noGrp="1"/>
          </p:cNvSpPr>
          <p:nvPr>
            <p:ph idx="1"/>
          </p:nvPr>
        </p:nvSpPr>
        <p:spPr/>
        <p:txBody>
          <a:bodyPr/>
          <a:lstStyle/>
          <a:p>
            <a:pPr marL="0" indent="0">
              <a:buNone/>
            </a:pPr>
            <a:r>
              <a:rPr lang="en-US" dirty="0">
                <a:solidFill>
                  <a:schemeClr val="tx1"/>
                </a:solidFill>
                <a:latin typeface="Calibri" panose="020F0502020204030204" pitchFamily="34" charset="0"/>
                <a:ea typeface="Verdana" pitchFamily="34" charset="0"/>
                <a:cs typeface="Calibri" panose="020F0502020204030204" pitchFamily="34" charset="0"/>
                <a:sym typeface="Seravek"/>
              </a:rPr>
              <a:t>In </a:t>
            </a:r>
            <a:r>
              <a:rPr lang="en-US" dirty="0" smtClean="0">
                <a:solidFill>
                  <a:schemeClr val="tx1"/>
                </a:solidFill>
                <a:latin typeface="Calibri" panose="020F0502020204030204" pitchFamily="34" charset="0"/>
                <a:ea typeface="Verdana" pitchFamily="34" charset="0"/>
                <a:cs typeface="Calibri" panose="020F0502020204030204" pitchFamily="34" charset="0"/>
                <a:sym typeface="Seravek"/>
              </a:rPr>
              <a:t>conclusion the </a:t>
            </a:r>
            <a:r>
              <a:rPr lang="en-US" dirty="0">
                <a:solidFill>
                  <a:schemeClr val="tx1"/>
                </a:solidFill>
                <a:latin typeface="Calibri" panose="020F0502020204030204" pitchFamily="34" charset="0"/>
                <a:ea typeface="Verdana" pitchFamily="34" charset="0"/>
                <a:cs typeface="Calibri" panose="020F0502020204030204" pitchFamily="34" charset="0"/>
                <a:sym typeface="Seravek"/>
              </a:rPr>
              <a:t>reader can understand the poem belongs to the literary genre of “metaphysical poetry”, since there are a lot of references to the body and therefore to physical love. </a:t>
            </a:r>
            <a:r>
              <a:rPr lang="en-GB" dirty="0">
                <a:latin typeface="Calibri" panose="020F0502020204030204" pitchFamily="34" charset="0"/>
                <a:cs typeface="Calibri" panose="020F0502020204030204" pitchFamily="34" charset="0"/>
              </a:rPr>
              <a:t>Concluding, the theme of “to his coy mistress” is the </a:t>
            </a:r>
            <a:r>
              <a:rPr lang="en-GB" dirty="0" err="1">
                <a:latin typeface="Calibri" panose="020F0502020204030204" pitchFamily="34" charset="0"/>
                <a:cs typeface="Calibri" panose="020F0502020204030204" pitchFamily="34" charset="0"/>
              </a:rPr>
              <a:t>latin</a:t>
            </a:r>
            <a:r>
              <a:rPr lang="en-GB" dirty="0">
                <a:latin typeface="Calibri" panose="020F0502020204030204" pitchFamily="34" charset="0"/>
                <a:cs typeface="Calibri" panose="020F0502020204030204" pitchFamily="34" charset="0"/>
              </a:rPr>
              <a:t> “carpe diem”, that means to take the opportunities given by life. Every aspect and private moment of earthly life should be lived with the beloved person because life is short and everyone is going to die.</a:t>
            </a:r>
            <a:endParaRPr lang="it-IT"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88329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lstStyle/>
          <a:p>
            <a:endParaRPr lang="it-IT" dirty="0"/>
          </a:p>
        </p:txBody>
      </p:sp>
    </p:spTree>
    <p:extLst>
      <p:ext uri="{BB962C8B-B14F-4D97-AF65-F5344CB8AC3E}">
        <p14:creationId xmlns:p14="http://schemas.microsoft.com/office/powerpoint/2010/main" val="144528758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o">
  <a:themeElements>
    <a:clrScheme name="Orga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82</TotalTime>
  <Words>806</Words>
  <Application>Microsoft Office PowerPoint</Application>
  <PresentationFormat>Widescreen</PresentationFormat>
  <Paragraphs>21</Paragraphs>
  <Slides>10</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10</vt:i4>
      </vt:variant>
    </vt:vector>
  </HeadingPairs>
  <TitlesOfParts>
    <vt:vector size="16" baseType="lpstr">
      <vt:lpstr>Arial</vt:lpstr>
      <vt:lpstr>Calibri</vt:lpstr>
      <vt:lpstr>Garamond</vt:lpstr>
      <vt:lpstr>Seravek</vt:lpstr>
      <vt:lpstr>Verdana</vt:lpstr>
      <vt:lpstr>Organico</vt:lpstr>
      <vt:lpstr>    "To His Coy Mistress“ by Andrew Marvell</vt:lpstr>
      <vt:lpstr>Title</vt:lpstr>
      <vt:lpstr>Structure</vt:lpstr>
      <vt:lpstr>First section </vt:lpstr>
      <vt:lpstr>First section</vt:lpstr>
      <vt:lpstr>Second section</vt:lpstr>
      <vt:lpstr>Third section</vt:lpstr>
      <vt:lpstr>Conclusion</vt:lpstr>
      <vt:lpstr>Presentazione standard di PowerPoint</vt:lpstr>
      <vt:lpstr>Presentazione standard di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 His Coy Mistress“ by Andrew Marvell</dc:title>
  <dc:creator>Utente Windows</dc:creator>
  <cp:lastModifiedBy>Utente Windows</cp:lastModifiedBy>
  <cp:revision>6</cp:revision>
  <dcterms:created xsi:type="dcterms:W3CDTF">2017-04-18T12:49:26Z</dcterms:created>
  <dcterms:modified xsi:type="dcterms:W3CDTF">2017-04-18T14:11:44Z</dcterms:modified>
</cp:coreProperties>
</file>