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</p:sldIdLst>
  <p:sldSz cx="1008062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212" y="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6495D4F1-9ADC-4C3C-BE07-C160A09BF0FC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‹N›</a:t>
            </a:fld>
            <a:endParaRPr lang="it-IT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768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" name="Segnaposto intestazion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3D35592F-9F12-474F-AC89-746A51B2AFF0}" type="slidenum">
              <a:rPr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5461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it-IT" sz="2000" b="0" i="0" u="none" strike="noStrike" kern="1200">
        <a:ln>
          <a:noFill/>
        </a:ln>
        <a:latin typeface="Arial" pitchFamily="18"/>
        <a:ea typeface="Arial Unicode MS" pitchFamily="2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5426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3D35592F-9F12-474F-AC89-746A51B2AFF0}" type="slidenum">
              <a:rPr lang="it-IT" smtClean="0"/>
              <a:pPr lvl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0865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10081371" cy="7559675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8799" y="1997244"/>
            <a:ext cx="5852656" cy="1670594"/>
          </a:xfrm>
        </p:spPr>
        <p:txBody>
          <a:bodyPr anchor="b">
            <a:noAutofit/>
          </a:bodyPr>
          <a:lstStyle>
            <a:lvl1pPr algn="ctr">
              <a:defRPr sz="5291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8799" y="3966490"/>
            <a:ext cx="5852656" cy="1518605"/>
          </a:xfrm>
        </p:spPr>
        <p:txBody>
          <a:bodyPr anchor="t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86701" y="5571763"/>
            <a:ext cx="742240" cy="307987"/>
          </a:xfrm>
        </p:spPr>
        <p:txBody>
          <a:bodyPr/>
          <a:lstStyle/>
          <a:p>
            <a:pPr lvl="0"/>
            <a:fld id="{460FC969-353D-4D40-B14F-B00EAD66827F}" type="datetime1">
              <a:rPr lang="it-IT" smtClean="0"/>
              <a:pPr lvl="0"/>
              <a:t>09/10/2016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18799" y="5571763"/>
            <a:ext cx="4481226" cy="307987"/>
          </a:xfrm>
        </p:spPr>
        <p:txBody>
          <a:bodyPr/>
          <a:lstStyle/>
          <a:p>
            <a:pPr lvl="0"/>
            <a:r>
              <a:rPr lang="it-IT" smtClean="0"/>
              <a:t>Canesin Gemma, Dibarbora Mattia, Geotti Camilla, Zamò Federico.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15619" y="5571763"/>
            <a:ext cx="455836" cy="307987"/>
          </a:xfrm>
        </p:spPr>
        <p:txBody>
          <a:bodyPr/>
          <a:lstStyle/>
          <a:p>
            <a:pPr lvl="0"/>
            <a:fld id="{CE9D34CC-A54B-4620-B1D4-713A4EE6A116}" type="slidenum">
              <a:rPr lang="it-IT" smtClean="0"/>
              <a:pPr lvl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26717" y="3826497"/>
            <a:ext cx="563681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73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3" y="5308103"/>
            <a:ext cx="7495132" cy="624724"/>
          </a:xfrm>
        </p:spPr>
        <p:txBody>
          <a:bodyPr anchor="b">
            <a:normAutofit/>
          </a:bodyPr>
          <a:lstStyle>
            <a:lvl1pPr algn="ctr">
              <a:defRPr sz="2646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31381" y="1138618"/>
            <a:ext cx="7817866" cy="3705177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7413" y="5932827"/>
            <a:ext cx="7495132" cy="544226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95F8764-C267-4457-8C19-7C07FF95D4A8}" type="datetime1">
              <a:rPr lang="it-IT" smtClean="0"/>
              <a:pPr lvl="0"/>
              <a:t>09/10/2016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smtClean="0"/>
              <a:t>Canesin Gemma, Dibarbora Mattia, Geotti Camilla, Zamò Federico.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B1E735-86F3-4E21-B1BE-4F19A01E3FA0}" type="slidenum">
              <a:rPr lang="it-IT" smtClean="0"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8400130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3" y="999660"/>
            <a:ext cx="7495132" cy="3414817"/>
          </a:xfrm>
        </p:spPr>
        <p:txBody>
          <a:bodyPr anchor="ctr">
            <a:normAutofit/>
          </a:bodyPr>
          <a:lstStyle>
            <a:lvl1pPr algn="ctr">
              <a:defRPr sz="3527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2" y="4713130"/>
            <a:ext cx="7495134" cy="176392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95F8764-C267-4457-8C19-7C07FF95D4A8}" type="datetime1">
              <a:rPr lang="it-IT" smtClean="0"/>
              <a:pPr lvl="0"/>
              <a:t>09/10/2016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smtClean="0"/>
              <a:t>Canesin Gemma, Dibarbora Mattia, Geotti Camilla, Zamò Federico.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B1E735-86F3-4E21-B1BE-4F19A01E3FA0}" type="slidenum">
              <a:rPr lang="it-IT" smtClean="0"/>
              <a:pPr lvl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9419" y="4563803"/>
            <a:ext cx="72831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722867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010" y="1082619"/>
            <a:ext cx="7055831" cy="2613222"/>
          </a:xfrm>
        </p:spPr>
        <p:txBody>
          <a:bodyPr anchor="ctr">
            <a:normAutofit/>
          </a:bodyPr>
          <a:lstStyle>
            <a:lvl1pPr algn="ctr">
              <a:defRPr sz="3527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64109" y="3695841"/>
            <a:ext cx="6496401" cy="718635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984"/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09" y="4787795"/>
            <a:ext cx="7495137" cy="16892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95F8764-C267-4457-8C19-7C07FF95D4A8}" type="datetime1">
              <a:rPr lang="it-IT" smtClean="0"/>
              <a:pPr lvl="0"/>
              <a:t>09/10/2016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smtClean="0"/>
              <a:t>Canesin Gemma, Dibarbora Mattia, Geotti Camilla, Zamò Federico.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B1E735-86F3-4E21-B1BE-4F19A01E3FA0}" type="slidenum">
              <a:rPr lang="it-IT" smtClean="0"/>
              <a:pPr lvl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937033" y="997994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7937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15408" y="3117203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 algn="r"/>
            <a:r>
              <a:rPr lang="en-US" sz="7937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09420" y="4563803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040146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7" y="3647098"/>
            <a:ext cx="7495125" cy="1619080"/>
          </a:xfrm>
        </p:spPr>
        <p:txBody>
          <a:bodyPr anchor="b">
            <a:normAutofit/>
          </a:bodyPr>
          <a:lstStyle>
            <a:lvl1pPr algn="l">
              <a:defRPr sz="3527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5" y="5266178"/>
            <a:ext cx="7495128" cy="948432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95F8764-C267-4457-8C19-7C07FF95D4A8}" type="datetime1">
              <a:rPr lang="it-IT" smtClean="0"/>
              <a:pPr lvl="0"/>
              <a:t>09/10/2016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smtClean="0"/>
              <a:t>Canesin Gemma, Dibarbora Mattia, Geotti Camilla, Zamò Federico.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B1E735-86F3-4E21-B1BE-4F19A01E3FA0}" type="slidenum">
              <a:rPr lang="it-IT" smtClean="0"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3481558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784" y="1082619"/>
            <a:ext cx="6973058" cy="2473228"/>
          </a:xfrm>
        </p:spPr>
        <p:txBody>
          <a:bodyPr anchor="ctr">
            <a:normAutofit/>
          </a:bodyPr>
          <a:lstStyle>
            <a:lvl1pPr algn="ctr">
              <a:defRPr sz="3527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297415" y="4011668"/>
            <a:ext cx="7495128" cy="97771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2" y="4993119"/>
            <a:ext cx="7495134" cy="1483936"/>
          </a:xfrm>
        </p:spPr>
        <p:txBody>
          <a:bodyPr anchor="t">
            <a:normAutofit/>
          </a:bodyPr>
          <a:lstStyle>
            <a:lvl1pPr marL="0" indent="0" algn="l">
              <a:buNone/>
              <a:defRPr sz="1764">
                <a:solidFill>
                  <a:schemeClr val="tx1"/>
                </a:solidFill>
              </a:defRPr>
            </a:lvl1pPr>
            <a:lvl2pPr marL="5039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95F8764-C267-4457-8C19-7C07FF95D4A8}" type="datetime1">
              <a:rPr lang="it-IT" smtClean="0"/>
              <a:pPr lvl="0"/>
              <a:t>09/10/2016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smtClean="0"/>
              <a:t>Canesin Gemma, Dibarbora Mattia, Geotti Camilla, Zamò Federico.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B1E735-86F3-4E21-B1BE-4F19A01E3FA0}" type="slidenum">
              <a:rPr lang="it-IT" smtClean="0"/>
              <a:pPr lvl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968001" y="988661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33370" y="2874537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 algn="r"/>
            <a:r>
              <a:rPr lang="en-US" sz="881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09420" y="3779838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966979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2" y="1082618"/>
            <a:ext cx="7495132" cy="25292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527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7415" y="3931031"/>
            <a:ext cx="7495128" cy="997877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3" y="4927789"/>
            <a:ext cx="7495132" cy="1549267"/>
          </a:xfrm>
        </p:spPr>
        <p:txBody>
          <a:bodyPr anchor="t">
            <a:normAutofit/>
          </a:bodyPr>
          <a:lstStyle>
            <a:lvl1pPr marL="0" indent="0" algn="l">
              <a:buNone/>
              <a:defRPr sz="1764">
                <a:solidFill>
                  <a:schemeClr val="tx1"/>
                </a:solidFill>
              </a:defRPr>
            </a:lvl1pPr>
            <a:lvl2pPr marL="5039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95F8764-C267-4457-8C19-7C07FF95D4A8}" type="datetime1">
              <a:rPr lang="it-IT" smtClean="0"/>
              <a:pPr lvl="0"/>
              <a:t>09/10/2016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smtClean="0"/>
              <a:t>Canesin Gemma, Dibarbora Mattia, Geotti Camilla, Zamò Federico.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B1E735-86F3-4E21-B1BE-4F19A01E3FA0}" type="slidenum">
              <a:rPr lang="it-IT" smtClean="0"/>
              <a:pPr lvl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9424" y="3779838"/>
            <a:ext cx="728312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085014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7412" y="2744913"/>
            <a:ext cx="7495134" cy="3732144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0072534-3F21-4295-A2E0-D115367BE8C5}" type="datetime1">
              <a:rPr lang="it-IT" smtClean="0"/>
              <a:pPr lvl="0"/>
              <a:t>09/10/2016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smtClean="0"/>
              <a:t>Canesin Gemma, Dibarbora Mattia, Geotti Camilla, Zamò Federico.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0AAB36-89CA-401A-A574-73DEB4002350}" type="slidenum">
              <a:rPr lang="it-IT" smtClean="0"/>
              <a:pPr lvl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9420" y="2595588"/>
            <a:ext cx="72831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44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7784" y="999660"/>
            <a:ext cx="1784758" cy="547739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7415" y="999660"/>
            <a:ext cx="5419007" cy="5477395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5E5BC3C-7BCC-4FB2-B69E-184DF4EA1B35}" type="datetime1">
              <a:rPr lang="it-IT" smtClean="0"/>
              <a:pPr lvl="0"/>
              <a:t>09/10/2016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smtClean="0"/>
              <a:t>Canesin Gemma, Dibarbora Mattia, Geotti Camilla, Zamò Federico.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B1E735-86F3-4E21-B1BE-4F19A01E3FA0}" type="slidenum">
              <a:rPr lang="it-IT" smtClean="0"/>
              <a:pPr lvl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6885243" y="999660"/>
            <a:ext cx="0" cy="547739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14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09419" y="2597340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8D5464-25AE-4F0C-9B13-D439F2C312BA}" type="datetime1">
              <a:rPr lang="it-IT" smtClean="0"/>
              <a:pPr lvl="0"/>
              <a:t>09/10/2016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smtClean="0"/>
              <a:t>Canesin Gemma, Dibarbora Mattia, Geotti Camilla, Zamò Federico.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DF2B40-B562-4992-9CEB-79ADC9B022A8}" type="slidenum">
              <a:rPr lang="it-IT" smtClean="0"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0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9" y="1809354"/>
            <a:ext cx="7271118" cy="2008984"/>
          </a:xfrm>
        </p:spPr>
        <p:txBody>
          <a:bodyPr anchor="b">
            <a:normAutofit/>
          </a:bodyPr>
          <a:lstStyle>
            <a:lvl1pPr algn="ctr">
              <a:defRPr sz="4409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419" y="4116991"/>
            <a:ext cx="7271118" cy="1201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73A754A-8155-495D-A414-9AE69AD7A594}" type="datetime1">
              <a:rPr lang="it-IT" smtClean="0"/>
              <a:pPr lvl="0"/>
              <a:t>09/10/2016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smtClean="0"/>
              <a:t>Canesin Gemma, Dibarbora Mattia, Geotti Camilla, Zamò Federico.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9E724E8-F08D-4B72-9EA4-67486FD11306}" type="slidenum">
              <a:rPr lang="it-IT" smtClean="0"/>
              <a:pPr lvl="0"/>
              <a:t>‹N›</a:t>
            </a:fld>
            <a:endParaRPr lang="it-IT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09421" y="3967663"/>
            <a:ext cx="727111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60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409419" y="2597340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3" y="1008990"/>
            <a:ext cx="7495132" cy="143727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7413" y="2741642"/>
            <a:ext cx="3679428" cy="379999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0958" y="2741642"/>
            <a:ext cx="3679428" cy="379999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3837E89-89C8-484B-9048-7CAB881CFC4D}" type="datetime1">
              <a:rPr lang="it-IT" smtClean="0"/>
              <a:pPr lvl="0"/>
              <a:t>09/10/2016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smtClean="0"/>
              <a:t>Canesin Gemma, Dibarbora Mattia, Geotti Camilla, Zamò Federico.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AF3038-CD1F-41EA-B669-2455B33CB968}" type="slidenum">
              <a:rPr lang="it-IT" smtClean="0"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947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5" y="2930540"/>
            <a:ext cx="3679428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7415" y="3575097"/>
            <a:ext cx="3679428" cy="298355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7297" y="2930540"/>
            <a:ext cx="3679428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7297" y="3575097"/>
            <a:ext cx="3679428" cy="298355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C1DF8D6-8282-4FC1-9107-7D68C44B426F}" type="datetime1">
              <a:rPr lang="it-IT" smtClean="0"/>
              <a:pPr lvl="0"/>
              <a:t>09/10/2016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smtClean="0"/>
              <a:t>Canesin Gemma, Dibarbora Mattia, Geotti Camilla, Zamò Federico.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ED3D90-3036-4B34-8F67-ED2F72D294A0}" type="slidenum">
              <a:rPr lang="it-IT" smtClean="0"/>
              <a:pPr lvl="0"/>
              <a:t>‹N›</a:t>
            </a:fld>
            <a:endParaRPr lang="it-IT"/>
          </a:p>
        </p:txBody>
      </p:sp>
      <p:cxnSp>
        <p:nvCxnSpPr>
          <p:cNvPr id="41" name="Straight Connector 40"/>
          <p:cNvCxnSpPr/>
          <p:nvPr/>
        </p:nvCxnSpPr>
        <p:spPr>
          <a:xfrm>
            <a:off x="1409420" y="2595588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41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3" y="1008990"/>
            <a:ext cx="7495133" cy="143727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11BC616-D637-4C6C-B9C9-B79A7DAC8D39}" type="datetime1">
              <a:rPr lang="it-IT" smtClean="0"/>
              <a:pPr lvl="0"/>
              <a:t>09/10/2016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smtClean="0"/>
              <a:t>Canesin Gemma, Dibarbora Mattia, Geotti Camilla, Zamò Federico.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22E21C-1FFA-4097-9D7B-90BE8E848B8F}" type="slidenum">
              <a:rPr lang="it-IT" smtClean="0"/>
              <a:pPr lvl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9420" y="2595588"/>
            <a:ext cx="72711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76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A14501D-3886-4E3B-B71C-EFDC32C6C77A}" type="datetime1">
              <a:rPr lang="it-IT" smtClean="0"/>
              <a:pPr lvl="0"/>
              <a:t>09/10/2016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smtClean="0"/>
              <a:t>Canesin Gemma, Dibarbora Mattia, Geotti Camilla, Zamò Federico.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43551E-71AE-4AEF-B31D-70469B5E9A7F}" type="slidenum">
              <a:rPr lang="it-IT" smtClean="0"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127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2" y="1530602"/>
            <a:ext cx="2796644" cy="1511935"/>
          </a:xfrm>
        </p:spPr>
        <p:txBody>
          <a:bodyPr anchor="b">
            <a:normAutofit/>
          </a:bodyPr>
          <a:lstStyle>
            <a:lvl1pPr algn="ctr">
              <a:defRPr sz="2646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083" y="1082619"/>
            <a:ext cx="4250464" cy="5394437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7412" y="3341188"/>
            <a:ext cx="2796644" cy="2687889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6551F47-26F0-4C21-BB5F-85F7FE498545}" type="datetime1">
              <a:rPr lang="it-IT" smtClean="0"/>
              <a:pPr lvl="0"/>
              <a:t>09/10/2016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smtClean="0"/>
              <a:t>Canesin Gemma, Dibarbora Mattia, Geotti Camilla, Zamò Federico.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6A4B71-58DB-442F-97D2-0BE7971F53AF}" type="slidenum">
              <a:rPr lang="it-IT" smtClean="0"/>
              <a:pPr lvl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09420" y="3210528"/>
            <a:ext cx="2572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02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12" y="2076576"/>
            <a:ext cx="4004250" cy="1511935"/>
          </a:xfrm>
        </p:spPr>
        <p:txBody>
          <a:bodyPr anchor="b">
            <a:normAutofit/>
          </a:bodyPr>
          <a:lstStyle>
            <a:lvl1pPr algn="ctr">
              <a:defRPr sz="2646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974" y="1138617"/>
            <a:ext cx="3229530" cy="528244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7413" y="3588511"/>
            <a:ext cx="4004249" cy="2015913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956E540-E6D4-45DE-A9A6-5837D72E61FE}" type="datetime1">
              <a:rPr lang="it-IT" smtClean="0"/>
              <a:pPr lvl="0"/>
              <a:t>09/10/2016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smtClean="0"/>
              <a:t>Canesin Gemma, Dibarbora Mattia, Geotti Camilla, Zamò Federico.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5DE9FD-E656-4159-A9A2-704F96D6648C}" type="slidenum">
              <a:rPr lang="it-IT" smtClean="0"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309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10089959" cy="7559675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7413" y="1008990"/>
            <a:ext cx="7495132" cy="14372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412" y="2744913"/>
            <a:ext cx="7495134" cy="3797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7788" y="6570384"/>
            <a:ext cx="1265902" cy="307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fld id="{995F8764-C267-4457-8C19-7C07FF95D4A8}" type="datetime1">
              <a:rPr lang="it-IT" smtClean="0"/>
              <a:pPr lvl="0"/>
              <a:t>09/10/2016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7412" y="6570384"/>
            <a:ext cx="5627541" cy="307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r>
              <a:rPr lang="it-IT" smtClean="0"/>
              <a:t>Canesin Gemma, Dibarbora Mattia, Geotti Camilla, Zamò Federico.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6524" y="6570384"/>
            <a:ext cx="436022" cy="307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/>
            <a:fld id="{00B1E735-86F3-4E21-B1BE-4F19A01E3FA0}" type="slidenum">
              <a:rPr lang="it-IT" smtClean="0"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869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defTabSz="503972" rtl="0" eaLnBrk="1" latinLnBrk="0" hangingPunct="1">
        <a:spcBef>
          <a:spcPct val="0"/>
        </a:spcBef>
        <a:buNone/>
        <a:defRPr sz="4409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4982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264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220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322925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98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700904" indent="-188989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76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204876" indent="-188989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43551E-71AE-4AEF-B31D-70469B5E9A7F}" type="slidenum">
              <a:rPr lang="it-IT" smtClean="0"/>
              <a:pPr lvl="0"/>
              <a:t>1</a:t>
            </a:fld>
            <a:endParaRPr lang="it-IT"/>
          </a:p>
        </p:txBody>
      </p:sp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234701" y="433388"/>
            <a:ext cx="9072563" cy="93345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5400" b="1" i="1" dirty="0">
                <a:solidFill>
                  <a:srgbClr val="009933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ELIZABETH REGINA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665292" y="1187549"/>
            <a:ext cx="8772525" cy="83439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lvl="0" algn="ctr">
              <a:buNone/>
            </a:pPr>
            <a:endParaRPr lang="it-IT" sz="4000" b="1" i="1" dirty="0" smtClean="0">
              <a:solidFill>
                <a:srgbClr val="66FF66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buNone/>
            </a:pPr>
            <a:r>
              <a:rPr lang="it-IT" sz="5400" b="1" i="1" dirty="0" smtClean="0">
                <a:solidFill>
                  <a:srgbClr val="66FF66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THE </a:t>
            </a:r>
            <a:r>
              <a:rPr lang="it-IT" sz="5400" b="1" i="1" dirty="0">
                <a:solidFill>
                  <a:srgbClr val="66FF66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VIRGIN </a:t>
            </a:r>
            <a:r>
              <a:rPr lang="it-IT" sz="5400" b="1" i="1" dirty="0" smtClean="0">
                <a:solidFill>
                  <a:srgbClr val="66FF66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QUEEN</a:t>
            </a:r>
            <a:endParaRPr lang="it-IT" sz="1100" b="1" i="1" dirty="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buNone/>
            </a:pPr>
            <a:r>
              <a:rPr lang="it-IT" sz="1800" b="1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Presented</a:t>
            </a:r>
            <a:r>
              <a:rPr lang="it-IT" sz="1800" b="1" dirty="0" smtClean="0">
                <a:effectLst>
                  <a:outerShdw dist="17961" dir="2700000">
                    <a:scrgbClr r="0" g="0" b="0"/>
                  </a:outerShdw>
                </a:effectLst>
              </a:rPr>
              <a:t> by:</a:t>
            </a:r>
            <a:endParaRPr lang="it-IT" b="1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buNone/>
            </a:pPr>
            <a:endParaRPr lang="it-IT" b="1" i="1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buNone/>
            </a:pPr>
            <a:endParaRPr lang="it-IT" b="1" i="1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buNone/>
            </a:pPr>
            <a:endParaRPr lang="it-IT" b="1" i="1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buNone/>
            </a:pPr>
            <a:endParaRPr lang="it-IT" b="1" i="1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l">
              <a:buNone/>
            </a:pPr>
            <a:endParaRPr lang="it-IT" b="1" i="1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26406" y="3995861"/>
            <a:ext cx="9050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it-IT" sz="2400" b="1" dirty="0" err="1">
                <a:effectLst>
                  <a:outerShdw dist="17961" dir="2700000">
                    <a:scrgbClr r="0" g="0" b="0"/>
                  </a:outerShdw>
                </a:effectLst>
              </a:rPr>
              <a:t>Canesin</a:t>
            </a:r>
            <a:r>
              <a:rPr lang="it-IT" sz="2400" b="1" dirty="0">
                <a:effectLst>
                  <a:outerShdw dist="17961" dir="2700000">
                    <a:scrgbClr r="0" g="0" b="0"/>
                  </a:outerShdw>
                </a:effectLst>
              </a:rPr>
              <a:t> Gemma, </a:t>
            </a:r>
            <a:r>
              <a:rPr lang="it-IT" sz="2400" b="1" dirty="0" err="1">
                <a:effectLst>
                  <a:outerShdw dist="17961" dir="2700000">
                    <a:scrgbClr r="0" g="0" b="0"/>
                  </a:outerShdw>
                </a:effectLst>
              </a:rPr>
              <a:t>Dibarbora</a:t>
            </a:r>
            <a:r>
              <a:rPr lang="it-IT" sz="2400" b="1" dirty="0">
                <a:effectLst>
                  <a:outerShdw dist="17961" dir="2700000">
                    <a:scrgbClr r="0" g="0" b="0"/>
                  </a:outerShdw>
                </a:effectLst>
              </a:rPr>
              <a:t> Mattia, </a:t>
            </a:r>
            <a:r>
              <a:rPr lang="it-IT" sz="2400" b="1" dirty="0" err="1">
                <a:effectLst>
                  <a:outerShdw dist="17961" dir="2700000">
                    <a:scrgbClr r="0" g="0" b="0"/>
                  </a:outerShdw>
                </a:effectLst>
              </a:rPr>
              <a:t>Geotti</a:t>
            </a:r>
            <a:r>
              <a:rPr lang="it-IT" sz="2400" b="1" dirty="0">
                <a:effectLst>
                  <a:outerShdw dist="17961" dir="2700000">
                    <a:scrgbClr r="0" g="0" b="0"/>
                  </a:outerShdw>
                </a:effectLst>
              </a:rPr>
              <a:t> Camilla, Zamò </a:t>
            </a:r>
            <a:r>
              <a:rPr lang="it-IT" sz="2400" b="1" dirty="0" smtClean="0">
                <a:effectLst>
                  <a:outerShdw dist="17961" dir="2700000">
                    <a:scrgbClr r="0" g="0" b="0"/>
                  </a:outerShdw>
                </a:effectLst>
              </a:rPr>
              <a:t>Federico.</a:t>
            </a:r>
            <a:endParaRPr lang="it-IT" sz="2400" b="1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532120" y="6539307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it-IT" b="1" dirty="0">
                <a:effectLst>
                  <a:outerShdw dist="17961" dir="2700000">
                    <a:scrgbClr r="0" g="0" b="0"/>
                  </a:outerShdw>
                </a:effectLst>
              </a:rPr>
              <a:t>4^ASA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75816" y="6262308"/>
            <a:ext cx="4067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b="1" dirty="0">
                <a:effectLst>
                  <a:outerShdw dist="17961" dir="2700000">
                    <a:scrgbClr r="0" g="0" b="0"/>
                  </a:outerShdw>
                </a:effectLst>
              </a:rPr>
              <a:t>Liceo Scientifico </a:t>
            </a:r>
            <a:r>
              <a:rPr lang="it-IT" b="1" dirty="0" err="1">
                <a:effectLst>
                  <a:outerShdw dist="17961" dir="2700000">
                    <a:scrgbClr r="0" g="0" b="0"/>
                  </a:outerShdw>
                </a:effectLst>
              </a:rPr>
              <a:t>A.Einstein</a:t>
            </a:r>
            <a:r>
              <a:rPr lang="it-IT" b="1" dirty="0">
                <a:effectLst>
                  <a:outerShdw dist="17961" dir="2700000">
                    <a:scrgbClr r="0" g="0" b="0"/>
                  </a:outerShdw>
                </a:effectLst>
              </a:rPr>
              <a:t>, Cervignano Del </a:t>
            </a:r>
            <a:r>
              <a:rPr lang="it-IT" b="1" dirty="0" smtClean="0">
                <a:effectLst>
                  <a:outerShdw dist="17961" dir="2700000">
                    <a:scrgbClr r="0" g="0" b="0"/>
                  </a:outerShdw>
                </a:effectLst>
              </a:rPr>
              <a:t>Friuli.</a:t>
            </a:r>
            <a:endParaRPr lang="it-IT" b="1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D94671A-4981-42BE-8A04-43B243B824CB}" type="datetime1">
              <a:rPr lang="it-IT">
                <a:solidFill>
                  <a:schemeClr val="bg1"/>
                </a:solidFill>
              </a:rPr>
              <a:pPr lvl="0"/>
              <a:t>09/10/2016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dirty="0" err="1">
                <a:solidFill>
                  <a:schemeClr val="bg1"/>
                </a:solidFill>
              </a:rPr>
              <a:t>Canesin</a:t>
            </a:r>
            <a:r>
              <a:rPr lang="it-IT" dirty="0">
                <a:solidFill>
                  <a:schemeClr val="bg1"/>
                </a:solidFill>
              </a:rPr>
              <a:t> Gemma, </a:t>
            </a:r>
            <a:r>
              <a:rPr lang="it-IT" dirty="0" err="1">
                <a:solidFill>
                  <a:schemeClr val="bg1"/>
                </a:solidFill>
              </a:rPr>
              <a:t>Dibarbora</a:t>
            </a:r>
            <a:r>
              <a:rPr lang="it-IT" dirty="0">
                <a:solidFill>
                  <a:schemeClr val="bg1"/>
                </a:solidFill>
              </a:rPr>
              <a:t> Mattia, </a:t>
            </a:r>
            <a:r>
              <a:rPr lang="it-IT" dirty="0" err="1">
                <a:solidFill>
                  <a:schemeClr val="bg1"/>
                </a:solidFill>
              </a:rPr>
              <a:t>Geotti</a:t>
            </a:r>
            <a:r>
              <a:rPr lang="it-IT" dirty="0">
                <a:solidFill>
                  <a:schemeClr val="bg1"/>
                </a:solidFill>
              </a:rPr>
              <a:t> Camilla, Zamò Federico.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43551E-71AE-4AEF-B31D-70469B5E9A7F}" type="slidenum">
              <a:rPr lang="it-IT">
                <a:solidFill>
                  <a:schemeClr val="bg1"/>
                </a:solidFill>
              </a:rPr>
              <a:pPr lvl="0"/>
              <a:t>10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418441" y="3203773"/>
            <a:ext cx="52437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dirty="0" err="1">
                <a:solidFill>
                  <a:srgbClr val="0070C0"/>
                </a:solidFill>
                <a:latin typeface="Blackadder ITC" panose="04020505051007020D02" pitchFamily="82" charset="0"/>
              </a:rPr>
              <a:t>T</a:t>
            </a:r>
            <a:r>
              <a:rPr lang="it-IT" sz="4000" dirty="0" err="1" smtClean="0">
                <a:solidFill>
                  <a:srgbClr val="0070C0"/>
                </a:solidFill>
                <a:latin typeface="Blackadder ITC" panose="04020505051007020D02" pitchFamily="82" charset="0"/>
              </a:rPr>
              <a:t>hank</a:t>
            </a:r>
            <a:r>
              <a:rPr lang="it-IT" sz="4000" dirty="0" smtClean="0">
                <a:solidFill>
                  <a:srgbClr val="0070C0"/>
                </a:solidFill>
                <a:latin typeface="Blackadder ITC" panose="04020505051007020D02" pitchFamily="82" charset="0"/>
              </a:rPr>
              <a:t> </a:t>
            </a:r>
            <a:r>
              <a:rPr lang="it-IT" sz="4000" dirty="0" err="1" smtClean="0">
                <a:solidFill>
                  <a:srgbClr val="0070C0"/>
                </a:solidFill>
                <a:latin typeface="Blackadder ITC" panose="04020505051007020D02" pitchFamily="82" charset="0"/>
              </a:rPr>
              <a:t>you</a:t>
            </a:r>
            <a:r>
              <a:rPr lang="it-IT" sz="4000" dirty="0" smtClean="0">
                <a:solidFill>
                  <a:srgbClr val="0070C0"/>
                </a:solidFill>
                <a:latin typeface="Blackadder ITC" panose="04020505051007020D02" pitchFamily="82" charset="0"/>
              </a:rPr>
              <a:t> for </a:t>
            </a:r>
            <a:r>
              <a:rPr lang="it-IT" sz="4000" dirty="0" err="1" smtClean="0">
                <a:solidFill>
                  <a:srgbClr val="0070C0"/>
                </a:solidFill>
                <a:latin typeface="Blackadder ITC" panose="04020505051007020D02" pitchFamily="82" charset="0"/>
              </a:rPr>
              <a:t>your</a:t>
            </a:r>
            <a:r>
              <a:rPr lang="it-IT" sz="4000" dirty="0" smtClean="0">
                <a:solidFill>
                  <a:srgbClr val="0070C0"/>
                </a:solidFill>
                <a:latin typeface="Blackadder ITC" panose="04020505051007020D02" pitchFamily="82" charset="0"/>
              </a:rPr>
              <a:t> </a:t>
            </a:r>
            <a:r>
              <a:rPr lang="it-IT" sz="4000" dirty="0" err="1" smtClean="0">
                <a:solidFill>
                  <a:srgbClr val="0070C0"/>
                </a:solidFill>
                <a:latin typeface="Blackadder ITC" panose="04020505051007020D02" pitchFamily="82" charset="0"/>
              </a:rPr>
              <a:t>attention</a:t>
            </a:r>
            <a:r>
              <a:rPr lang="it-IT" sz="4000" dirty="0" smtClean="0">
                <a:solidFill>
                  <a:srgbClr val="0070C0"/>
                </a:solidFill>
                <a:latin typeface="Blackadder ITC" panose="04020505051007020D02" pitchFamily="82" charset="0"/>
              </a:rPr>
              <a:t>.</a:t>
            </a:r>
            <a:endParaRPr lang="it-IT" sz="4000" dirty="0">
              <a:solidFill>
                <a:srgbClr val="0070C0"/>
              </a:solidFill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514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04368" y="179437"/>
            <a:ext cx="413446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accent4">
                    <a:lumMod val="50000"/>
                  </a:schemeClr>
                </a:solidFill>
              </a:rPr>
              <a:t>THE  CORONATION  DAY</a:t>
            </a:r>
            <a:endParaRPr lang="it-IT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C674283-EB89-4C68-8B10-1B4E2D463CE4}" type="datetime1">
              <a:rPr lang="it-IT" smtClean="0"/>
              <a:pPr lvl="0"/>
              <a:t>09/10/2016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892600" y="6568194"/>
            <a:ext cx="5627541" cy="307987"/>
          </a:xfrm>
        </p:spPr>
        <p:txBody>
          <a:bodyPr/>
          <a:lstStyle/>
          <a:p>
            <a:pPr lvl="0"/>
            <a:r>
              <a:rPr lang="en-GB" dirty="0" err="1" smtClean="0"/>
              <a:t>Canesin</a:t>
            </a:r>
            <a:r>
              <a:rPr lang="it-IT" dirty="0" smtClean="0"/>
              <a:t> </a:t>
            </a:r>
            <a:r>
              <a:rPr lang="it-IT" dirty="0"/>
              <a:t>Gemma, </a:t>
            </a:r>
            <a:r>
              <a:rPr lang="it-IT" dirty="0" err="1"/>
              <a:t>Dibarbora</a:t>
            </a:r>
            <a:r>
              <a:rPr lang="it-IT" dirty="0"/>
              <a:t> Mattia, </a:t>
            </a:r>
            <a:r>
              <a:rPr lang="it-IT" dirty="0" err="1"/>
              <a:t>Geotti</a:t>
            </a:r>
            <a:r>
              <a:rPr lang="it-IT" dirty="0"/>
              <a:t> Camilla, Zamò Federico.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43551E-71AE-4AEF-B31D-70469B5E9A7F}" type="slidenum">
              <a:rPr lang="it-IT"/>
              <a:pPr lvl="0"/>
              <a:t>2</a:t>
            </a:fld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371" y="827509"/>
            <a:ext cx="3130458" cy="419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575816" y="1259557"/>
            <a:ext cx="252028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tx1"/>
                </a:solidFill>
              </a:rPr>
              <a:t>She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was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crowned</a:t>
            </a:r>
            <a:r>
              <a:rPr lang="it-IT" dirty="0" smtClean="0">
                <a:solidFill>
                  <a:schemeClr val="tx1"/>
                </a:solidFill>
              </a:rPr>
              <a:t> on 15</a:t>
            </a:r>
            <a:r>
              <a:rPr lang="it-IT" sz="2000" baseline="30000" dirty="0" smtClean="0">
                <a:solidFill>
                  <a:schemeClr val="tx1"/>
                </a:solidFill>
              </a:rPr>
              <a:t>th</a:t>
            </a:r>
            <a:r>
              <a:rPr lang="it-IT" dirty="0" smtClean="0">
                <a:solidFill>
                  <a:schemeClr val="tx1"/>
                </a:solidFill>
              </a:rPr>
              <a:t>  </a:t>
            </a:r>
            <a:r>
              <a:rPr lang="it-IT" dirty="0" err="1">
                <a:solidFill>
                  <a:schemeClr val="tx1"/>
                </a:solidFill>
              </a:rPr>
              <a:t>J</a:t>
            </a:r>
            <a:r>
              <a:rPr lang="it-IT" dirty="0" err="1" smtClean="0">
                <a:solidFill>
                  <a:schemeClr val="tx1"/>
                </a:solidFill>
              </a:rPr>
              <a:t>anuary</a:t>
            </a:r>
            <a:r>
              <a:rPr lang="it-IT" dirty="0" smtClean="0">
                <a:solidFill>
                  <a:schemeClr val="tx1"/>
                </a:solidFill>
              </a:rPr>
              <a:t> 1559.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272561" y="3594007"/>
            <a:ext cx="2448272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The Coronation Day was a religious event.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The nobles were divided into Protestants and Catholics.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0" name="Connettore 2 9"/>
          <p:cNvCxnSpPr/>
          <p:nvPr/>
        </p:nvCxnSpPr>
        <p:spPr>
          <a:xfrm flipH="1">
            <a:off x="2232000" y="641102"/>
            <a:ext cx="1224136" cy="6184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7200552" y="641102"/>
            <a:ext cx="1182397" cy="4744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575816" y="2483693"/>
            <a:ext cx="2519362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ossessed charisma.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</a:t>
            </a:r>
            <a:r>
              <a:rPr lang="en-US" dirty="0" smtClean="0">
                <a:solidFill>
                  <a:schemeClr val="tx1"/>
                </a:solidFill>
              </a:rPr>
              <a:t>as able to convince the people and to be loved by them.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Connettore 1 19"/>
          <p:cNvCxnSpPr>
            <a:stCxn id="7" idx="2"/>
            <a:endCxn id="18" idx="0"/>
          </p:cNvCxnSpPr>
          <p:nvPr/>
        </p:nvCxnSpPr>
        <p:spPr>
          <a:xfrm flipH="1">
            <a:off x="1835497" y="1905888"/>
            <a:ext cx="459" cy="5778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7345427" y="1115541"/>
            <a:ext cx="2231389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Her ceremony was fantastic.</a:t>
            </a:r>
            <a:endParaRPr lang="en-US" dirty="0"/>
          </a:p>
        </p:txBody>
      </p:sp>
      <p:cxnSp>
        <p:nvCxnSpPr>
          <p:cNvPr id="25" name="Connettore 1 24"/>
          <p:cNvCxnSpPr>
            <a:stCxn id="23" idx="2"/>
            <a:endCxn id="8" idx="0"/>
          </p:cNvCxnSpPr>
          <p:nvPr/>
        </p:nvCxnSpPr>
        <p:spPr>
          <a:xfrm>
            <a:off x="8461122" y="1761872"/>
            <a:ext cx="35575" cy="183213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>
            <a:off x="5112320" y="5025168"/>
            <a:ext cx="0" cy="6268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3095178" y="5652045"/>
            <a:ext cx="403330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Was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tall</a:t>
            </a:r>
            <a:r>
              <a:rPr lang="it-IT" dirty="0" smtClean="0">
                <a:solidFill>
                  <a:schemeClr val="tx1"/>
                </a:solidFill>
              </a:rPr>
              <a:t>, beautiful, austere and determinate.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38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888184" y="349357"/>
            <a:ext cx="267252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accent4">
                    <a:lumMod val="50000"/>
                  </a:schemeClr>
                </a:solidFill>
              </a:rPr>
              <a:t>LIFE</a:t>
            </a:r>
            <a:r>
              <a:rPr lang="it-IT" dirty="0" smtClean="0"/>
              <a:t>  </a:t>
            </a:r>
            <a:r>
              <a:rPr lang="it-IT" sz="2400" b="1" dirty="0">
                <a:solidFill>
                  <a:schemeClr val="accent4">
                    <a:lumMod val="50000"/>
                  </a:schemeClr>
                </a:solidFill>
              </a:rPr>
              <a:t>AT</a:t>
            </a:r>
            <a:r>
              <a:rPr lang="it-IT" dirty="0" smtClean="0"/>
              <a:t>  </a:t>
            </a:r>
            <a:r>
              <a:rPr lang="it-IT" sz="2400" b="1" dirty="0">
                <a:solidFill>
                  <a:schemeClr val="accent4">
                    <a:lumMod val="50000"/>
                  </a:schemeClr>
                </a:solidFill>
              </a:rPr>
              <a:t>COURT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0891B00-1467-4D1A-AC96-5C18A3AC1D56}" type="datetime1">
              <a:rPr lang="it-IT">
                <a:solidFill>
                  <a:schemeClr val="bg1"/>
                </a:solidFill>
              </a:rPr>
              <a:pPr lvl="0"/>
              <a:t>09/10/2016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dirty="0" err="1">
                <a:solidFill>
                  <a:schemeClr val="bg1"/>
                </a:solidFill>
              </a:rPr>
              <a:t>Canesin</a:t>
            </a:r>
            <a:r>
              <a:rPr lang="it-IT" dirty="0">
                <a:solidFill>
                  <a:schemeClr val="bg1"/>
                </a:solidFill>
              </a:rPr>
              <a:t> Gemma, </a:t>
            </a:r>
            <a:r>
              <a:rPr lang="it-IT" dirty="0" err="1">
                <a:solidFill>
                  <a:schemeClr val="bg1"/>
                </a:solidFill>
              </a:rPr>
              <a:t>Dibarbora</a:t>
            </a:r>
            <a:r>
              <a:rPr lang="it-IT" dirty="0">
                <a:solidFill>
                  <a:schemeClr val="bg1"/>
                </a:solidFill>
              </a:rPr>
              <a:t> Mattia, </a:t>
            </a:r>
            <a:r>
              <a:rPr lang="it-IT" dirty="0" err="1">
                <a:solidFill>
                  <a:schemeClr val="bg1"/>
                </a:solidFill>
              </a:rPr>
              <a:t>Geotti</a:t>
            </a:r>
            <a:r>
              <a:rPr lang="it-IT" dirty="0">
                <a:solidFill>
                  <a:schemeClr val="bg1"/>
                </a:solidFill>
              </a:rPr>
              <a:t> Camilla, Zamò Federico.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43551E-71AE-4AEF-B31D-70469B5E9A7F}" type="slidenum">
              <a:rPr lang="it-IT">
                <a:solidFill>
                  <a:schemeClr val="bg1"/>
                </a:solidFill>
              </a:rPr>
              <a:pPr lvl="0"/>
              <a:t>3</a:t>
            </a:fld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616" y="2830270"/>
            <a:ext cx="3088580" cy="308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3063" y="1119063"/>
            <a:ext cx="4444842" cy="2884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583928" y="4511790"/>
            <a:ext cx="216024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Very astute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 smtClean="0">
                <a:solidFill>
                  <a:schemeClr val="bg1"/>
                </a:solidFill>
              </a:rPr>
              <a:t>clever</a:t>
            </a:r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t</a:t>
            </a:r>
            <a:r>
              <a:rPr lang="it-IT" dirty="0" smtClean="0">
                <a:solidFill>
                  <a:schemeClr val="bg1"/>
                </a:solidFill>
              </a:rPr>
              <a:t>o </a:t>
            </a:r>
            <a:r>
              <a:rPr lang="it-IT" dirty="0" err="1" smtClean="0">
                <a:solidFill>
                  <a:schemeClr val="bg1"/>
                </a:solidFill>
              </a:rPr>
              <a:t>avoid</a:t>
            </a:r>
            <a:r>
              <a:rPr lang="it-IT" dirty="0" smtClean="0">
                <a:solidFill>
                  <a:schemeClr val="bg1"/>
                </a:solidFill>
              </a:rPr>
              <a:t> the plots.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976416" y="1119836"/>
            <a:ext cx="3304604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Was a stingy woman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Loved  hunting and plays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</a:t>
            </a:r>
            <a:r>
              <a:rPr lang="en-US" dirty="0" smtClean="0">
                <a:solidFill>
                  <a:schemeClr val="bg1"/>
                </a:solidFill>
              </a:rPr>
              <a:t>ad a personal company of actors called «The Queen’s Players».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Connettore 2 7"/>
          <p:cNvCxnSpPr/>
          <p:nvPr/>
        </p:nvCxnSpPr>
        <p:spPr>
          <a:xfrm>
            <a:off x="5976416" y="811022"/>
            <a:ext cx="914400" cy="3080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nettore 2 11"/>
          <p:cNvCxnSpPr>
            <a:endCxn id="6" idx="0"/>
          </p:cNvCxnSpPr>
          <p:nvPr/>
        </p:nvCxnSpPr>
        <p:spPr>
          <a:xfrm flipH="1">
            <a:off x="2664048" y="811020"/>
            <a:ext cx="1990304" cy="37007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565328" y="5595684"/>
            <a:ext cx="422881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</a:rPr>
              <a:t>Elizabeth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organised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smtClean="0">
                <a:solidFill>
                  <a:schemeClr val="bg1"/>
                </a:solidFill>
              </a:rPr>
              <a:t>a </a:t>
            </a:r>
            <a:r>
              <a:rPr lang="it-IT" dirty="0" err="1" smtClean="0">
                <a:solidFill>
                  <a:schemeClr val="bg1"/>
                </a:solidFill>
              </a:rPr>
              <a:t>lots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>
                <a:solidFill>
                  <a:schemeClr val="bg1"/>
                </a:solidFill>
              </a:rPr>
              <a:t>of </a:t>
            </a:r>
            <a:r>
              <a:rPr lang="it-IT" dirty="0" err="1">
                <a:solidFill>
                  <a:schemeClr val="bg1"/>
                </a:solidFill>
              </a:rPr>
              <a:t>bonquets</a:t>
            </a:r>
            <a:r>
              <a:rPr lang="it-IT" dirty="0">
                <a:solidFill>
                  <a:schemeClr val="bg1"/>
                </a:solidFill>
              </a:rPr>
              <a:t> and </a:t>
            </a:r>
            <a:r>
              <a:rPr lang="it-IT" dirty="0" smtClean="0">
                <a:solidFill>
                  <a:schemeClr val="bg1"/>
                </a:solidFill>
              </a:rPr>
              <a:t>performances.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22" name="Connettore 1 21"/>
          <p:cNvCxnSpPr/>
          <p:nvPr/>
        </p:nvCxnSpPr>
        <p:spPr>
          <a:xfrm>
            <a:off x="2520032" y="5158121"/>
            <a:ext cx="15689" cy="4375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462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625518" y="395461"/>
            <a:ext cx="392767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accent4">
                    <a:lumMod val="50000"/>
                  </a:schemeClr>
                </a:solidFill>
              </a:rPr>
              <a:t>THE  MARRIAGE  GAME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616B7F1-0940-4BFB-ABC1-C5DC4281C0FF}" type="datetime1">
              <a:rPr lang="it-IT">
                <a:solidFill>
                  <a:schemeClr val="bg1"/>
                </a:solidFill>
              </a:rPr>
              <a:pPr lvl="0"/>
              <a:t>09/10/2016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dirty="0" err="1">
                <a:solidFill>
                  <a:schemeClr val="bg1"/>
                </a:solidFill>
              </a:rPr>
              <a:t>Canesin</a:t>
            </a:r>
            <a:r>
              <a:rPr lang="it-IT" dirty="0">
                <a:solidFill>
                  <a:schemeClr val="bg1"/>
                </a:solidFill>
              </a:rPr>
              <a:t> Gemma, </a:t>
            </a:r>
            <a:r>
              <a:rPr lang="it-IT" dirty="0" err="1">
                <a:solidFill>
                  <a:schemeClr val="bg1"/>
                </a:solidFill>
              </a:rPr>
              <a:t>Dibarbora</a:t>
            </a:r>
            <a:r>
              <a:rPr lang="it-IT" dirty="0">
                <a:solidFill>
                  <a:schemeClr val="bg1"/>
                </a:solidFill>
              </a:rPr>
              <a:t> Mattia, </a:t>
            </a:r>
            <a:r>
              <a:rPr lang="it-IT" dirty="0" err="1">
                <a:solidFill>
                  <a:schemeClr val="bg1"/>
                </a:solidFill>
              </a:rPr>
              <a:t>Geotti</a:t>
            </a:r>
            <a:r>
              <a:rPr lang="it-IT" dirty="0">
                <a:solidFill>
                  <a:schemeClr val="bg1"/>
                </a:solidFill>
              </a:rPr>
              <a:t> Camilla, Zamò Federico.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43551E-71AE-4AEF-B31D-70469B5E9A7F}" type="slidenum">
              <a:rPr lang="it-IT">
                <a:solidFill>
                  <a:schemeClr val="bg1"/>
                </a:solidFill>
              </a:rPr>
              <a:pPr lvl="0"/>
              <a:t>4</a:t>
            </a:fld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440" y="1489986"/>
            <a:ext cx="3382516" cy="286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192440" y="4399909"/>
            <a:ext cx="2871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chemeClr val="accent4">
                    <a:lumMod val="50000"/>
                  </a:schemeClr>
                </a:solidFill>
              </a:rPr>
              <a:t>Cecil, </a:t>
            </a:r>
            <a:r>
              <a:rPr lang="it-IT" sz="1600" b="1" dirty="0" err="1" smtClean="0">
                <a:solidFill>
                  <a:schemeClr val="accent4">
                    <a:lumMod val="50000"/>
                  </a:schemeClr>
                </a:solidFill>
              </a:rPr>
              <a:t>an</a:t>
            </a:r>
            <a:r>
              <a:rPr lang="it-IT" sz="1600" b="1" dirty="0" smtClean="0">
                <a:solidFill>
                  <a:schemeClr val="accent4">
                    <a:lumMod val="50000"/>
                  </a:schemeClr>
                </a:solidFill>
              </a:rPr>
              <a:t> Elizabeth’s </a:t>
            </a:r>
            <a:r>
              <a:rPr lang="it-IT" sz="1600" b="1" dirty="0" err="1" smtClean="0">
                <a:solidFill>
                  <a:schemeClr val="accent4">
                    <a:lumMod val="50000"/>
                  </a:schemeClr>
                </a:solidFill>
              </a:rPr>
              <a:t>advicer</a:t>
            </a:r>
            <a:r>
              <a:rPr lang="it-IT" sz="16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it-IT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085223" y="1422382"/>
            <a:ext cx="380572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advisers wanted that the queen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married anyone to maintain the dynasty</a:t>
            </a:r>
            <a:r>
              <a:rPr lang="it-IT" dirty="0" smtClean="0">
                <a:solidFill>
                  <a:schemeClr val="bg1"/>
                </a:solidFill>
              </a:rPr>
              <a:t>.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439912" y="2771725"/>
            <a:ext cx="309634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Marriage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was</a:t>
            </a:r>
            <a:r>
              <a:rPr lang="it-IT" dirty="0" smtClean="0">
                <a:solidFill>
                  <a:schemeClr val="bg1"/>
                </a:solidFill>
              </a:rPr>
              <a:t> a </a:t>
            </a:r>
            <a:r>
              <a:rPr lang="en-US" dirty="0" smtClean="0">
                <a:solidFill>
                  <a:schemeClr val="bg1"/>
                </a:solidFill>
              </a:rPr>
              <a:t>risk (specially had a child)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03808" y="5292005"/>
            <a:ext cx="496855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Played marriage  when England was vulnerable.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Connettore 2 8"/>
          <p:cNvCxnSpPr>
            <a:stCxn id="2" idx="2"/>
            <a:endCxn id="8" idx="0"/>
          </p:cNvCxnSpPr>
          <p:nvPr/>
        </p:nvCxnSpPr>
        <p:spPr>
          <a:xfrm flipH="1">
            <a:off x="2988084" y="857126"/>
            <a:ext cx="2601273" cy="565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nettore 1 14"/>
          <p:cNvCxnSpPr>
            <a:stCxn id="8" idx="2"/>
            <a:endCxn id="11" idx="0"/>
          </p:cNvCxnSpPr>
          <p:nvPr/>
        </p:nvCxnSpPr>
        <p:spPr>
          <a:xfrm>
            <a:off x="2988084" y="2068713"/>
            <a:ext cx="0" cy="7030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nettore 1 19"/>
          <p:cNvCxnSpPr>
            <a:stCxn id="11" idx="2"/>
            <a:endCxn id="13" idx="0"/>
          </p:cNvCxnSpPr>
          <p:nvPr/>
        </p:nvCxnSpPr>
        <p:spPr>
          <a:xfrm>
            <a:off x="2988084" y="3418056"/>
            <a:ext cx="0" cy="18739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981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7007787" y="6716425"/>
            <a:ext cx="1265902" cy="307987"/>
          </a:xfrm>
        </p:spPr>
        <p:txBody>
          <a:bodyPr/>
          <a:lstStyle/>
          <a:p>
            <a:pPr lvl="0"/>
            <a:fld id="{50EF1AD1-8DF7-4AEC-BBB0-87663235096C}" type="datetime1">
              <a:rPr lang="it-IT">
                <a:solidFill>
                  <a:schemeClr val="bg1"/>
                </a:solidFill>
              </a:rPr>
              <a:pPr lvl="0"/>
              <a:t>09/10/2016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299311" y="6716424"/>
            <a:ext cx="5627541" cy="307987"/>
          </a:xfrm>
        </p:spPr>
        <p:txBody>
          <a:bodyPr/>
          <a:lstStyle/>
          <a:p>
            <a:pPr lvl="0"/>
            <a:r>
              <a:rPr lang="it-IT" dirty="0" err="1">
                <a:solidFill>
                  <a:schemeClr val="bg1"/>
                </a:solidFill>
              </a:rPr>
              <a:t>Canesin</a:t>
            </a:r>
            <a:r>
              <a:rPr lang="it-IT" dirty="0">
                <a:solidFill>
                  <a:schemeClr val="bg1"/>
                </a:solidFill>
              </a:rPr>
              <a:t> Gemma, </a:t>
            </a:r>
            <a:r>
              <a:rPr lang="it-IT" dirty="0" err="1">
                <a:solidFill>
                  <a:schemeClr val="bg1"/>
                </a:solidFill>
              </a:rPr>
              <a:t>Dibarbora</a:t>
            </a:r>
            <a:r>
              <a:rPr lang="it-IT" dirty="0">
                <a:solidFill>
                  <a:schemeClr val="bg1"/>
                </a:solidFill>
              </a:rPr>
              <a:t> Mattia, </a:t>
            </a:r>
            <a:r>
              <a:rPr lang="it-IT" dirty="0" err="1">
                <a:solidFill>
                  <a:schemeClr val="bg1"/>
                </a:solidFill>
              </a:rPr>
              <a:t>Geotti</a:t>
            </a:r>
            <a:r>
              <a:rPr lang="it-IT" dirty="0">
                <a:solidFill>
                  <a:schemeClr val="bg1"/>
                </a:solidFill>
              </a:rPr>
              <a:t> Camilla, Zamò Federico.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364716" y="6716425"/>
            <a:ext cx="436022" cy="307987"/>
          </a:xfrm>
        </p:spPr>
        <p:txBody>
          <a:bodyPr/>
          <a:lstStyle/>
          <a:p>
            <a:pPr lvl="0"/>
            <a:fld id="{8043551E-71AE-4AEF-B31D-70469B5E9A7F}" type="slidenum">
              <a:rPr lang="it-IT">
                <a:solidFill>
                  <a:schemeClr val="bg1"/>
                </a:solidFill>
              </a:rPr>
              <a:pPr lvl="0"/>
              <a:t>5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676390" y="179437"/>
            <a:ext cx="382989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accent4">
                    <a:lumMod val="50000"/>
                  </a:schemeClr>
                </a:solidFill>
              </a:rPr>
              <a:t>ALL THE QUEEN’S MEN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504" y="898884"/>
            <a:ext cx="2415196" cy="292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7070311" y="3840470"/>
            <a:ext cx="1632178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accent4">
                    <a:lumMod val="50000"/>
                  </a:schemeClr>
                </a:solidFill>
              </a:rPr>
              <a:t>Erik of </a:t>
            </a:r>
            <a:r>
              <a:rPr lang="it-IT" sz="1600" b="1" dirty="0" err="1">
                <a:solidFill>
                  <a:schemeClr val="accent4">
                    <a:lumMod val="50000"/>
                  </a:schemeClr>
                </a:solidFill>
              </a:rPr>
              <a:t>Sweden</a:t>
            </a:r>
            <a:endParaRPr lang="it-IT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25" y="730334"/>
            <a:ext cx="3058365" cy="326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382961" y="4009747"/>
            <a:ext cx="1888659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it-IT" sz="1600" b="1" dirty="0" err="1">
                <a:solidFill>
                  <a:schemeClr val="accent4">
                    <a:lumMod val="50000"/>
                  </a:schemeClr>
                </a:solidFill>
              </a:rPr>
              <a:t>Archduke</a:t>
            </a:r>
            <a:r>
              <a:rPr lang="it-IT" sz="1600" b="1" dirty="0">
                <a:solidFill>
                  <a:schemeClr val="accent4">
                    <a:lumMod val="50000"/>
                  </a:schemeClr>
                </a:solidFill>
              </a:rPr>
              <a:t> Charles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00997" y="4794625"/>
            <a:ext cx="152798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Advantages  </a:t>
            </a:r>
            <a:endParaRPr lang="it-IT" dirty="0" smtClean="0"/>
          </a:p>
        </p:txBody>
      </p:sp>
      <p:sp>
        <p:nvSpPr>
          <p:cNvPr id="11" name="CasellaDiTesto 10"/>
          <p:cNvSpPr txBox="1"/>
          <p:nvPr/>
        </p:nvSpPr>
        <p:spPr>
          <a:xfrm>
            <a:off x="2397021" y="4794625"/>
            <a:ext cx="174919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Disadvantages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583061" y="4425293"/>
            <a:ext cx="147027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Advantages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7827890" y="4425293"/>
            <a:ext cx="174919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Disadvantages</a:t>
            </a:r>
            <a:endParaRPr lang="it-IT" dirty="0"/>
          </a:p>
        </p:txBody>
      </p:sp>
      <p:cxnSp>
        <p:nvCxnSpPr>
          <p:cNvPr id="9" name="Connettore 2 8"/>
          <p:cNvCxnSpPr>
            <a:stCxn id="7" idx="2"/>
            <a:endCxn id="12" idx="0"/>
          </p:cNvCxnSpPr>
          <p:nvPr/>
        </p:nvCxnSpPr>
        <p:spPr>
          <a:xfrm flipH="1">
            <a:off x="6318198" y="4179024"/>
            <a:ext cx="1568202" cy="2462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stCxn id="7" idx="2"/>
            <a:endCxn id="13" idx="0"/>
          </p:cNvCxnSpPr>
          <p:nvPr/>
        </p:nvCxnSpPr>
        <p:spPr>
          <a:xfrm>
            <a:off x="7886400" y="4179024"/>
            <a:ext cx="816089" cy="2462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stCxn id="8" idx="2"/>
            <a:endCxn id="10" idx="0"/>
          </p:cNvCxnSpPr>
          <p:nvPr/>
        </p:nvCxnSpPr>
        <p:spPr>
          <a:xfrm flipH="1">
            <a:off x="1064988" y="4348301"/>
            <a:ext cx="1262303" cy="446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nettore 2 22"/>
          <p:cNvCxnSpPr>
            <a:stCxn id="8" idx="2"/>
            <a:endCxn id="11" idx="0"/>
          </p:cNvCxnSpPr>
          <p:nvPr/>
        </p:nvCxnSpPr>
        <p:spPr>
          <a:xfrm>
            <a:off x="2327291" y="4348301"/>
            <a:ext cx="944329" cy="446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53" name="Rettangolo 6152"/>
          <p:cNvSpPr/>
          <p:nvPr/>
        </p:nvSpPr>
        <p:spPr>
          <a:xfrm>
            <a:off x="214915" y="5555526"/>
            <a:ext cx="1700145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 would be Emperor one day.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154" name="Rettangolo 6153"/>
          <p:cNvSpPr/>
          <p:nvPr/>
        </p:nvSpPr>
        <p:spPr>
          <a:xfrm>
            <a:off x="2159993" y="5574402"/>
            <a:ext cx="244827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 would never risk a Protestant </a:t>
            </a:r>
            <a:r>
              <a:rPr lang="en-US" dirty="0" smtClean="0">
                <a:solidFill>
                  <a:schemeClr val="bg1"/>
                </a:solidFill>
              </a:rPr>
              <a:t>marriage.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55" name="Rettangolo 6154"/>
          <p:cNvSpPr/>
          <p:nvPr/>
        </p:nvSpPr>
        <p:spPr>
          <a:xfrm>
            <a:off x="4842034" y="5239097"/>
            <a:ext cx="2952327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>
                <a:solidFill>
                  <a:schemeClr val="bg1"/>
                </a:solidFill>
              </a:rPr>
              <a:t>marriage </a:t>
            </a:r>
            <a:r>
              <a:rPr lang="en-US" dirty="0" smtClean="0">
                <a:solidFill>
                  <a:schemeClr val="bg1"/>
                </a:solidFill>
              </a:rPr>
              <a:t>would </a:t>
            </a:r>
            <a:r>
              <a:rPr lang="en-US" dirty="0">
                <a:solidFill>
                  <a:schemeClr val="bg1"/>
                </a:solidFill>
              </a:rPr>
              <a:t>confirm the </a:t>
            </a:r>
            <a:r>
              <a:rPr lang="en-US" dirty="0" smtClean="0">
                <a:solidFill>
                  <a:schemeClr val="bg1"/>
                </a:solidFill>
              </a:rPr>
              <a:t>Queen’s </a:t>
            </a:r>
            <a:r>
              <a:rPr lang="en-US" dirty="0">
                <a:solidFill>
                  <a:schemeClr val="bg1"/>
                </a:solidFill>
              </a:rPr>
              <a:t>Protestant supports.</a:t>
            </a:r>
          </a:p>
        </p:txBody>
      </p:sp>
      <p:sp>
        <p:nvSpPr>
          <p:cNvPr id="6156" name="Rettangolo 6155"/>
          <p:cNvSpPr/>
          <p:nvPr/>
        </p:nvSpPr>
        <p:spPr>
          <a:xfrm>
            <a:off x="7886400" y="5262345"/>
            <a:ext cx="2091023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It would bring no alliance </a:t>
            </a:r>
            <a:r>
              <a:rPr lang="en-US" dirty="0" smtClean="0">
                <a:solidFill>
                  <a:schemeClr val="bg1"/>
                </a:solidFill>
              </a:rPr>
              <a:t>with France </a:t>
            </a:r>
            <a:r>
              <a:rPr lang="en-US" dirty="0">
                <a:solidFill>
                  <a:schemeClr val="bg1"/>
                </a:solidFill>
              </a:rPr>
              <a:t>or Spain.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6168" name="Connettore 1 6167"/>
          <p:cNvCxnSpPr>
            <a:stCxn id="10" idx="2"/>
            <a:endCxn id="6153" idx="0"/>
          </p:cNvCxnSpPr>
          <p:nvPr/>
        </p:nvCxnSpPr>
        <p:spPr>
          <a:xfrm>
            <a:off x="1064988" y="5163957"/>
            <a:ext cx="0" cy="3915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72" name="Connettore 1 6171"/>
          <p:cNvCxnSpPr>
            <a:stCxn id="11" idx="2"/>
            <a:endCxn id="6154" idx="0"/>
          </p:cNvCxnSpPr>
          <p:nvPr/>
        </p:nvCxnSpPr>
        <p:spPr>
          <a:xfrm>
            <a:off x="3271620" y="5163957"/>
            <a:ext cx="112509" cy="41044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75" name="Connettore 1 6174"/>
          <p:cNvCxnSpPr>
            <a:stCxn id="12" idx="2"/>
            <a:endCxn id="6155" idx="0"/>
          </p:cNvCxnSpPr>
          <p:nvPr/>
        </p:nvCxnSpPr>
        <p:spPr>
          <a:xfrm>
            <a:off x="6318198" y="4794625"/>
            <a:ext cx="0" cy="4444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77" name="Connettore 1 6176"/>
          <p:cNvCxnSpPr>
            <a:stCxn id="13" idx="2"/>
            <a:endCxn id="6156" idx="0"/>
          </p:cNvCxnSpPr>
          <p:nvPr/>
        </p:nvCxnSpPr>
        <p:spPr>
          <a:xfrm>
            <a:off x="8702489" y="4794625"/>
            <a:ext cx="229423" cy="4677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095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2BF547A-D345-4201-AC90-988D77F3EC44}" type="datetime1">
              <a:rPr lang="it-IT">
                <a:solidFill>
                  <a:schemeClr val="bg1"/>
                </a:solidFill>
              </a:rPr>
              <a:pPr lvl="0"/>
              <a:t>09/10/2016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dirty="0" err="1">
                <a:solidFill>
                  <a:schemeClr val="bg1"/>
                </a:solidFill>
              </a:rPr>
              <a:t>Canesin</a:t>
            </a:r>
            <a:r>
              <a:rPr lang="it-IT" dirty="0">
                <a:solidFill>
                  <a:schemeClr val="bg1"/>
                </a:solidFill>
              </a:rPr>
              <a:t> Gemma, </a:t>
            </a:r>
            <a:r>
              <a:rPr lang="it-IT" dirty="0" err="1">
                <a:solidFill>
                  <a:schemeClr val="bg1"/>
                </a:solidFill>
              </a:rPr>
              <a:t>Dibarbora</a:t>
            </a:r>
            <a:r>
              <a:rPr lang="it-IT" dirty="0">
                <a:solidFill>
                  <a:schemeClr val="bg1"/>
                </a:solidFill>
              </a:rPr>
              <a:t> Mattia, </a:t>
            </a:r>
            <a:r>
              <a:rPr lang="it-IT" dirty="0" err="1">
                <a:solidFill>
                  <a:schemeClr val="bg1"/>
                </a:solidFill>
              </a:rPr>
              <a:t>Geotti</a:t>
            </a:r>
            <a:r>
              <a:rPr lang="it-IT" dirty="0">
                <a:solidFill>
                  <a:schemeClr val="bg1"/>
                </a:solidFill>
              </a:rPr>
              <a:t> Camilla, Zamò Federico.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43551E-71AE-4AEF-B31D-70469B5E9A7F}" type="slidenum">
              <a:rPr lang="it-IT">
                <a:solidFill>
                  <a:schemeClr val="bg1"/>
                </a:solidFill>
              </a:rPr>
              <a:pPr lvl="0"/>
              <a:t>6</a:t>
            </a:fld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96" y="1448635"/>
            <a:ext cx="2643206" cy="482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919226" y="827509"/>
            <a:ext cx="1712328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accent4">
                    <a:lumMod val="50000"/>
                  </a:schemeClr>
                </a:solidFill>
              </a:rPr>
              <a:t>Philip  of  </a:t>
            </a:r>
            <a:r>
              <a:rPr lang="it-IT" sz="1600" b="1" dirty="0" err="1">
                <a:solidFill>
                  <a:schemeClr val="accent4">
                    <a:lumMod val="50000"/>
                  </a:schemeClr>
                </a:solidFill>
              </a:rPr>
              <a:t>Spain</a:t>
            </a:r>
            <a:endParaRPr lang="it-IT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1" name="Connettore 2 10"/>
          <p:cNvCxnSpPr>
            <a:stCxn id="5" idx="2"/>
            <a:endCxn id="12" idx="0"/>
          </p:cNvCxnSpPr>
          <p:nvPr/>
        </p:nvCxnSpPr>
        <p:spPr>
          <a:xfrm flipH="1">
            <a:off x="1994985" y="1166063"/>
            <a:ext cx="2780405" cy="14468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1288702" y="2612871"/>
            <a:ext cx="141256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Advantages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14" name="Connettore 2 13"/>
          <p:cNvCxnSpPr>
            <a:stCxn id="5" idx="2"/>
            <a:endCxn id="17" idx="0"/>
          </p:cNvCxnSpPr>
          <p:nvPr/>
        </p:nvCxnSpPr>
        <p:spPr>
          <a:xfrm>
            <a:off x="4775390" y="1166063"/>
            <a:ext cx="3047343" cy="14593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6976988" y="2625461"/>
            <a:ext cx="169148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Disadvantages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6361693" y="3433416"/>
            <a:ext cx="2927091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as </a:t>
            </a:r>
            <a:r>
              <a:rPr lang="en-US" dirty="0">
                <a:solidFill>
                  <a:schemeClr val="bg1"/>
                </a:solidFill>
              </a:rPr>
              <a:t>planning to marry </a:t>
            </a:r>
          </a:p>
          <a:p>
            <a:r>
              <a:rPr lang="en-US" dirty="0">
                <a:solidFill>
                  <a:schemeClr val="bg1"/>
                </a:solidFill>
              </a:rPr>
              <a:t>Elizabeth to maintain his interests </a:t>
            </a:r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>
                <a:solidFill>
                  <a:schemeClr val="bg1"/>
                </a:solidFill>
              </a:rPr>
              <a:t>England.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217432" y="3218463"/>
            <a:ext cx="155510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Noadvantages</a:t>
            </a:r>
            <a:r>
              <a:rPr lang="it-IT" dirty="0" smtClean="0">
                <a:solidFill>
                  <a:schemeClr val="bg1"/>
                </a:solidFill>
              </a:rPr>
              <a:t>. 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19" name="Connettore 2 18"/>
          <p:cNvCxnSpPr>
            <a:stCxn id="10" idx="2"/>
            <a:endCxn id="21" idx="0"/>
          </p:cNvCxnSpPr>
          <p:nvPr/>
        </p:nvCxnSpPr>
        <p:spPr>
          <a:xfrm>
            <a:off x="1994985" y="3587795"/>
            <a:ext cx="0" cy="16203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466259" y="5208122"/>
            <a:ext cx="305745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Philip of </a:t>
            </a:r>
            <a:r>
              <a:rPr lang="it-IT" dirty="0" err="1" smtClean="0">
                <a:solidFill>
                  <a:schemeClr val="bg1"/>
                </a:solidFill>
              </a:rPr>
              <a:t>Spain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married</a:t>
            </a:r>
            <a:r>
              <a:rPr lang="it-IT" dirty="0" smtClean="0">
                <a:solidFill>
                  <a:schemeClr val="bg1"/>
                </a:solidFill>
              </a:rPr>
              <a:t> Mary.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25" name="Connettore 1 24"/>
          <p:cNvCxnSpPr>
            <a:stCxn id="12" idx="2"/>
            <a:endCxn id="10" idx="0"/>
          </p:cNvCxnSpPr>
          <p:nvPr/>
        </p:nvCxnSpPr>
        <p:spPr>
          <a:xfrm>
            <a:off x="1994985" y="2982203"/>
            <a:ext cx="0" cy="236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nettore 1 28"/>
          <p:cNvCxnSpPr>
            <a:stCxn id="17" idx="2"/>
            <a:endCxn id="6" idx="0"/>
          </p:cNvCxnSpPr>
          <p:nvPr/>
        </p:nvCxnSpPr>
        <p:spPr>
          <a:xfrm>
            <a:off x="7822733" y="2994793"/>
            <a:ext cx="2506" cy="4386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104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7007788" y="6568194"/>
            <a:ext cx="1265902" cy="307987"/>
          </a:xfrm>
        </p:spPr>
        <p:txBody>
          <a:bodyPr/>
          <a:lstStyle/>
          <a:p>
            <a:pPr lvl="0"/>
            <a:fld id="{5C4683A8-A46D-48AC-962F-3DCEF21B9371}" type="datetime1">
              <a:rPr lang="it-IT">
                <a:solidFill>
                  <a:schemeClr val="bg1"/>
                </a:solidFill>
              </a:rPr>
              <a:pPr lvl="0"/>
              <a:t>09/10/2016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1192104" y="6530349"/>
            <a:ext cx="4074069" cy="402483"/>
          </a:xfrm>
        </p:spPr>
        <p:txBody>
          <a:bodyPr/>
          <a:lstStyle/>
          <a:p>
            <a:pPr lvl="0"/>
            <a:r>
              <a:rPr lang="it-IT" dirty="0" err="1">
                <a:solidFill>
                  <a:schemeClr val="bg1"/>
                </a:solidFill>
              </a:rPr>
              <a:t>Canesin</a:t>
            </a:r>
            <a:r>
              <a:rPr lang="it-IT" dirty="0">
                <a:solidFill>
                  <a:schemeClr val="bg1"/>
                </a:solidFill>
              </a:rPr>
              <a:t> Gemma, </a:t>
            </a:r>
            <a:r>
              <a:rPr lang="it-IT" dirty="0" err="1">
                <a:solidFill>
                  <a:schemeClr val="bg1"/>
                </a:solidFill>
              </a:rPr>
              <a:t>Dibarbora</a:t>
            </a:r>
            <a:r>
              <a:rPr lang="it-IT" dirty="0">
                <a:solidFill>
                  <a:schemeClr val="bg1"/>
                </a:solidFill>
              </a:rPr>
              <a:t> Mattia, </a:t>
            </a:r>
            <a:r>
              <a:rPr lang="it-IT" dirty="0" err="1">
                <a:solidFill>
                  <a:schemeClr val="bg1"/>
                </a:solidFill>
              </a:rPr>
              <a:t>Geotti</a:t>
            </a:r>
            <a:r>
              <a:rPr lang="it-IT" dirty="0">
                <a:solidFill>
                  <a:schemeClr val="bg1"/>
                </a:solidFill>
              </a:rPr>
              <a:t> Camilla, Zamò Federico.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43551E-71AE-4AEF-B31D-70469B5E9A7F}" type="slidenum">
              <a:rPr lang="it-IT">
                <a:solidFill>
                  <a:schemeClr val="bg1"/>
                </a:solidFill>
              </a:rPr>
              <a:pPr lvl="0"/>
              <a:t>7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476155" y="107429"/>
            <a:ext cx="124585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accent4">
                    <a:lumMod val="50000"/>
                  </a:schemeClr>
                </a:solidFill>
              </a:rPr>
              <a:t>ROBIN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179" y="698409"/>
            <a:ext cx="2836655" cy="380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92" y="698409"/>
            <a:ext cx="1786791" cy="324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575816" y="4138107"/>
            <a:ext cx="30716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err="1">
                <a:solidFill>
                  <a:schemeClr val="accent4">
                    <a:lumMod val="50000"/>
                  </a:schemeClr>
                </a:solidFill>
              </a:rPr>
              <a:t>Lettice</a:t>
            </a:r>
            <a:r>
              <a:rPr lang="it-IT" sz="16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it-IT" sz="1600" b="1" dirty="0" err="1">
                <a:solidFill>
                  <a:schemeClr val="accent4">
                    <a:lumMod val="50000"/>
                  </a:schemeClr>
                </a:solidFill>
              </a:rPr>
              <a:t>Devereux</a:t>
            </a:r>
            <a:r>
              <a:rPr lang="it-IT" sz="1600" b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it-IT" sz="1600" b="1" dirty="0" err="1">
                <a:solidFill>
                  <a:schemeClr val="accent4">
                    <a:lumMod val="50000"/>
                  </a:schemeClr>
                </a:solidFill>
              </a:rPr>
              <a:t>Robin’s</a:t>
            </a:r>
            <a:r>
              <a:rPr lang="it-IT" sz="16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it-IT" sz="1600" b="1" dirty="0" err="1">
                <a:solidFill>
                  <a:schemeClr val="accent4">
                    <a:lumMod val="50000"/>
                  </a:schemeClr>
                </a:solidFill>
              </a:rPr>
              <a:t>wife</a:t>
            </a:r>
            <a:endParaRPr lang="it-IT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342541" y="4651681"/>
            <a:ext cx="152798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Adavantages</a:t>
            </a:r>
            <a:endParaRPr lang="it-IT" dirty="0" smtClean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722761" y="4672188"/>
            <a:ext cx="169148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Disadvantages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84689" y="5376758"/>
            <a:ext cx="4940589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Was passionate, athletic</a:t>
            </a:r>
            <a:r>
              <a:rPr lang="en-US" dirty="0"/>
              <a:t>, gallant </a:t>
            </a:r>
            <a:r>
              <a:rPr lang="en-US" dirty="0" smtClean="0"/>
              <a:t>,lively</a:t>
            </a:r>
            <a:r>
              <a:rPr lang="en-US" dirty="0"/>
              <a:t>, </a:t>
            </a:r>
            <a:r>
              <a:rPr lang="en-US" dirty="0" smtClean="0"/>
              <a:t>loyal,</a:t>
            </a:r>
            <a:r>
              <a:rPr lang="en-US" dirty="0"/>
              <a:t> </a:t>
            </a:r>
            <a:r>
              <a:rPr lang="en-US" dirty="0" smtClean="0"/>
              <a:t>courageous and </a:t>
            </a:r>
            <a:r>
              <a:rPr lang="en-US" dirty="0"/>
              <a:t>devoted</a:t>
            </a:r>
            <a:r>
              <a:rPr lang="en-US" dirty="0" smtClean="0"/>
              <a:t>.</a:t>
            </a:r>
          </a:p>
        </p:txBody>
      </p:sp>
      <p:sp>
        <p:nvSpPr>
          <p:cNvPr id="8" name="Rettangolo 7"/>
          <p:cNvSpPr/>
          <p:nvPr/>
        </p:nvSpPr>
        <p:spPr>
          <a:xfrm>
            <a:off x="6182005" y="5376758"/>
            <a:ext cx="3240429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Was married </a:t>
            </a:r>
            <a:r>
              <a:rPr lang="en-US" dirty="0">
                <a:solidFill>
                  <a:schemeClr val="bg1"/>
                </a:solidFill>
              </a:rPr>
              <a:t>and unpopular at Court.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12" name="Connettore 1 11"/>
          <p:cNvCxnSpPr>
            <a:stCxn id="9" idx="2"/>
            <a:endCxn id="7" idx="0"/>
          </p:cNvCxnSpPr>
          <p:nvPr/>
        </p:nvCxnSpPr>
        <p:spPr>
          <a:xfrm flipH="1">
            <a:off x="3254984" y="5021013"/>
            <a:ext cx="851548" cy="35574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nettore 1 14"/>
          <p:cNvCxnSpPr>
            <a:stCxn id="10" idx="2"/>
            <a:endCxn id="8" idx="0"/>
          </p:cNvCxnSpPr>
          <p:nvPr/>
        </p:nvCxnSpPr>
        <p:spPr>
          <a:xfrm>
            <a:off x="7568506" y="5041520"/>
            <a:ext cx="233714" cy="3352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2994390" y="1639902"/>
            <a:ext cx="2730888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Robert Dudley(Robin) married </a:t>
            </a:r>
            <a:r>
              <a:rPr lang="en-US" dirty="0" err="1" smtClean="0"/>
              <a:t>Lettice</a:t>
            </a:r>
            <a:r>
              <a:rPr lang="en-US" dirty="0" smtClean="0"/>
              <a:t> Devereux and Elizabeth was disappointed.</a:t>
            </a:r>
            <a:endParaRPr lang="en-US" dirty="0"/>
          </a:p>
        </p:txBody>
      </p:sp>
      <p:cxnSp>
        <p:nvCxnSpPr>
          <p:cNvPr id="18" name="Connettore 2 17"/>
          <p:cNvCxnSpPr>
            <a:endCxn id="16" idx="0"/>
          </p:cNvCxnSpPr>
          <p:nvPr/>
        </p:nvCxnSpPr>
        <p:spPr>
          <a:xfrm flipH="1">
            <a:off x="4359834" y="600560"/>
            <a:ext cx="906339" cy="10393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291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0E8AD51-C4D8-496E-B292-774E4BDDF13A}" type="datetime1">
              <a:rPr lang="it-IT">
                <a:solidFill>
                  <a:schemeClr val="bg1"/>
                </a:solidFill>
              </a:rPr>
              <a:pPr lvl="0"/>
              <a:t>09/10/2016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dirty="0" err="1">
                <a:solidFill>
                  <a:schemeClr val="bg1"/>
                </a:solidFill>
              </a:rPr>
              <a:t>Canesin</a:t>
            </a:r>
            <a:r>
              <a:rPr lang="it-IT" dirty="0">
                <a:solidFill>
                  <a:schemeClr val="bg1"/>
                </a:solidFill>
              </a:rPr>
              <a:t> Gemma, </a:t>
            </a:r>
            <a:r>
              <a:rPr lang="it-IT" dirty="0" err="1">
                <a:solidFill>
                  <a:schemeClr val="bg1"/>
                </a:solidFill>
              </a:rPr>
              <a:t>Dibarbora</a:t>
            </a:r>
            <a:r>
              <a:rPr lang="it-IT" dirty="0">
                <a:solidFill>
                  <a:schemeClr val="bg1"/>
                </a:solidFill>
              </a:rPr>
              <a:t> Mattia, </a:t>
            </a:r>
            <a:r>
              <a:rPr lang="it-IT" dirty="0" err="1">
                <a:solidFill>
                  <a:schemeClr val="bg1"/>
                </a:solidFill>
              </a:rPr>
              <a:t>Geotti</a:t>
            </a:r>
            <a:r>
              <a:rPr lang="it-IT" dirty="0">
                <a:solidFill>
                  <a:schemeClr val="bg1"/>
                </a:solidFill>
              </a:rPr>
              <a:t> Camilla, Zamò Federico.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43551E-71AE-4AEF-B31D-70469B5E9A7F}" type="slidenum">
              <a:rPr lang="it-IT">
                <a:solidFill>
                  <a:schemeClr val="bg1"/>
                </a:solidFill>
              </a:rPr>
              <a:pPr lvl="0"/>
              <a:t>8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744168" y="610409"/>
            <a:ext cx="3536546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accent4">
                    <a:lumMod val="50000"/>
                  </a:schemeClr>
                </a:solidFill>
              </a:rPr>
              <a:t>THE FRENCH SUITOR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352" y="1284518"/>
            <a:ext cx="3672408" cy="511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999333" y="1331565"/>
            <a:ext cx="132100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b="1" dirty="0" err="1" smtClean="0">
                <a:solidFill>
                  <a:schemeClr val="bg1"/>
                </a:solidFill>
              </a:rPr>
              <a:t>Advantages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848651" y="3842697"/>
            <a:ext cx="162236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b="1" dirty="0" err="1" smtClean="0">
                <a:solidFill>
                  <a:schemeClr val="bg1"/>
                </a:solidFill>
              </a:rPr>
              <a:t>Disadvantages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55375" y="1915206"/>
            <a:ext cx="4008918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Wasn’t hostile to Protestant interests.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He had </a:t>
            </a:r>
            <a:r>
              <a:rPr lang="en-US" dirty="0" err="1" smtClean="0">
                <a:solidFill>
                  <a:schemeClr val="bg1"/>
                </a:solidFill>
              </a:rPr>
              <a:t>charme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55375" y="4522837"/>
            <a:ext cx="4008918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English people didn’t want a marriage with a Catholic foreigner.</a:t>
            </a:r>
            <a:endParaRPr lang="en-US" dirty="0"/>
          </a:p>
        </p:txBody>
      </p:sp>
      <p:cxnSp>
        <p:nvCxnSpPr>
          <p:cNvPr id="11" name="Connettore 1 10"/>
          <p:cNvCxnSpPr>
            <a:stCxn id="7" idx="2"/>
            <a:endCxn id="6" idx="0"/>
          </p:cNvCxnSpPr>
          <p:nvPr/>
        </p:nvCxnSpPr>
        <p:spPr>
          <a:xfrm flipH="1">
            <a:off x="2659834" y="1700897"/>
            <a:ext cx="1" cy="2143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nettore 1 12"/>
          <p:cNvCxnSpPr>
            <a:stCxn id="8" idx="2"/>
            <a:endCxn id="9" idx="0"/>
          </p:cNvCxnSpPr>
          <p:nvPr/>
        </p:nvCxnSpPr>
        <p:spPr>
          <a:xfrm flipH="1">
            <a:off x="2659834" y="4212029"/>
            <a:ext cx="1" cy="3108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248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024D4B3-F546-40F8-B4E0-0432EE4CB1EA}" type="datetime1">
              <a:rPr lang="it-IT">
                <a:solidFill>
                  <a:schemeClr val="bg1"/>
                </a:solidFill>
              </a:rPr>
              <a:pPr lvl="0"/>
              <a:t>09/10/2016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dirty="0" err="1">
                <a:solidFill>
                  <a:schemeClr val="bg1"/>
                </a:solidFill>
              </a:rPr>
              <a:t>Canesin</a:t>
            </a:r>
            <a:r>
              <a:rPr lang="it-IT" dirty="0">
                <a:solidFill>
                  <a:schemeClr val="bg1"/>
                </a:solidFill>
              </a:rPr>
              <a:t> Gemma, </a:t>
            </a:r>
            <a:r>
              <a:rPr lang="it-IT" dirty="0" err="1">
                <a:solidFill>
                  <a:schemeClr val="bg1"/>
                </a:solidFill>
              </a:rPr>
              <a:t>Dibarbora</a:t>
            </a:r>
            <a:r>
              <a:rPr lang="it-IT" dirty="0">
                <a:solidFill>
                  <a:schemeClr val="bg1"/>
                </a:solidFill>
              </a:rPr>
              <a:t> Mattia, </a:t>
            </a:r>
            <a:r>
              <a:rPr lang="it-IT" dirty="0" err="1">
                <a:solidFill>
                  <a:schemeClr val="bg1"/>
                </a:solidFill>
              </a:rPr>
              <a:t>Geotti</a:t>
            </a:r>
            <a:r>
              <a:rPr lang="it-IT" dirty="0">
                <a:solidFill>
                  <a:schemeClr val="bg1"/>
                </a:solidFill>
              </a:rPr>
              <a:t> Camilla, Zamò Federico.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43551E-71AE-4AEF-B31D-70469B5E9A7F}" type="slidenum">
              <a:rPr lang="it-IT">
                <a:solidFill>
                  <a:schemeClr val="bg1"/>
                </a:solidFill>
              </a:rPr>
              <a:pPr lvl="0"/>
              <a:t>9</a:t>
            </a:fld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10" y="1110481"/>
            <a:ext cx="4279333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719832" y="539477"/>
            <a:ext cx="891904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When Francis the Duke of </a:t>
            </a:r>
            <a:r>
              <a:rPr lang="en-US" dirty="0" err="1" smtClean="0"/>
              <a:t>Alencon</a:t>
            </a:r>
            <a:r>
              <a:rPr lang="en-US" dirty="0" smtClean="0"/>
              <a:t> went off the England, Elizabeth wrote this poem.</a:t>
            </a:r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565516" y="1475581"/>
            <a:ext cx="3192174" cy="18052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 this poem, written in rhymed iambic pentameter and divided into three sestets, Elizabeth told about the turmoil that the love has created.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565516" y="4355901"/>
            <a:ext cx="2592288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Elizabeth was a woman of culture and </a:t>
            </a:r>
            <a:r>
              <a:rPr lang="en-US" dirty="0" smtClean="0">
                <a:solidFill>
                  <a:schemeClr val="bg1"/>
                </a:solidFill>
              </a:rPr>
              <a:t>she </a:t>
            </a:r>
            <a:r>
              <a:rPr lang="en-US" dirty="0">
                <a:solidFill>
                  <a:schemeClr val="bg1"/>
                </a:solidFill>
              </a:rPr>
              <a:t>was a good </a:t>
            </a:r>
            <a:r>
              <a:rPr lang="en-US" dirty="0" smtClean="0">
                <a:solidFill>
                  <a:schemeClr val="bg1"/>
                </a:solidFill>
              </a:rPr>
              <a:t>writer. </a:t>
            </a:r>
            <a:r>
              <a:rPr lang="en-US" dirty="0">
                <a:solidFill>
                  <a:schemeClr val="bg1"/>
                </a:solidFill>
              </a:rPr>
              <a:t>unfortunately, </a:t>
            </a:r>
            <a:r>
              <a:rPr lang="en-US" dirty="0" smtClean="0">
                <a:solidFill>
                  <a:schemeClr val="bg1"/>
                </a:solidFill>
              </a:rPr>
              <a:t>a lots </a:t>
            </a:r>
            <a:r>
              <a:rPr lang="en-US" dirty="0">
                <a:solidFill>
                  <a:schemeClr val="bg1"/>
                </a:solidFill>
              </a:rPr>
              <a:t>of </a:t>
            </a:r>
            <a:r>
              <a:rPr lang="en-US" dirty="0" smtClean="0">
                <a:solidFill>
                  <a:schemeClr val="bg1"/>
                </a:solidFill>
              </a:rPr>
              <a:t>her </a:t>
            </a:r>
            <a:r>
              <a:rPr lang="en-US" dirty="0">
                <a:solidFill>
                  <a:schemeClr val="bg1"/>
                </a:solidFill>
              </a:rPr>
              <a:t>writings were </a:t>
            </a:r>
            <a:r>
              <a:rPr lang="en-US" dirty="0" smtClean="0">
                <a:solidFill>
                  <a:schemeClr val="bg1"/>
                </a:solidFill>
              </a:rPr>
              <a:t>destroyed.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23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340</TotalTime>
  <Words>507</Words>
  <Application>Microsoft Office PowerPoint</Application>
  <PresentationFormat>Personalizzato</PresentationFormat>
  <Paragraphs>96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Organico</vt:lpstr>
      <vt:lpstr>ELIZABETH REGINA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ELIZABETH REGINA</dc:title>
  <dc:creator>f</dc:creator>
  <cp:lastModifiedBy>fede</cp:lastModifiedBy>
  <cp:revision>43</cp:revision>
  <dcterms:created xsi:type="dcterms:W3CDTF">2016-09-19T16:33:32Z</dcterms:created>
  <dcterms:modified xsi:type="dcterms:W3CDTF">2016-10-09T19:13:51Z</dcterms:modified>
</cp:coreProperties>
</file>