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590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495D4F1-9ADC-4C3C-BE07-C160A09BF0FC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768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D35592F-9F12-474F-AC89-746A51B2AFF0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46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42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D35592F-9F12-474F-AC89-746A51B2AFF0}" type="slidenum">
              <a:rPr lang="it-IT" smtClean="0"/>
              <a:pPr lv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86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081371" cy="7559675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799" y="1997244"/>
            <a:ext cx="5852656" cy="1670594"/>
          </a:xfrm>
        </p:spPr>
        <p:txBody>
          <a:bodyPr anchor="b">
            <a:noAutofit/>
          </a:bodyPr>
          <a:lstStyle>
            <a:lvl1pPr algn="ctr">
              <a:defRPr sz="529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799" y="3966490"/>
            <a:ext cx="5852656" cy="15186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701" y="5571763"/>
            <a:ext cx="742240" cy="307987"/>
          </a:xfrm>
        </p:spPr>
        <p:txBody>
          <a:bodyPr/>
          <a:lstStyle/>
          <a:p>
            <a:pPr lvl="0"/>
            <a:fld id="{460FC969-353D-4D40-B14F-B00EAD66827F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8799" y="5571763"/>
            <a:ext cx="4481226" cy="307987"/>
          </a:xfrm>
        </p:spPr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5619" y="5571763"/>
            <a:ext cx="455836" cy="307987"/>
          </a:xfrm>
        </p:spPr>
        <p:txBody>
          <a:bodyPr/>
          <a:lstStyle/>
          <a:p>
            <a:pPr lvl="0"/>
            <a:fld id="{CE9D34CC-A54B-4620-B1D4-713A4EE6A116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6717" y="3826497"/>
            <a:ext cx="5636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7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5308103"/>
            <a:ext cx="7495132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1381" y="1138618"/>
            <a:ext cx="7817866" cy="370517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5932827"/>
            <a:ext cx="7495132" cy="5442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5F8764-C267-4457-8C19-7C07FF95D4A8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40013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999660"/>
            <a:ext cx="7495132" cy="3414817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713130"/>
            <a:ext cx="7495134" cy="17639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5F8764-C267-4457-8C19-7C07FF95D4A8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19" y="4563803"/>
            <a:ext cx="72831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2286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10" y="1082619"/>
            <a:ext cx="7055831" cy="2613222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4109" y="3695841"/>
            <a:ext cx="6496401" cy="71863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09" y="4787795"/>
            <a:ext cx="7495137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5F8764-C267-4457-8C19-7C07FF95D4A8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937033" y="9979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793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5408" y="311720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793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9420" y="4563803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04014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7" y="3647098"/>
            <a:ext cx="7495125" cy="1619080"/>
          </a:xfrm>
        </p:spPr>
        <p:txBody>
          <a:bodyPr anchor="b">
            <a:normAutofit/>
          </a:bodyPr>
          <a:lstStyle>
            <a:lvl1pPr algn="l">
              <a:defRPr sz="3527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5266178"/>
            <a:ext cx="7495128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5F8764-C267-4457-8C19-7C07FF95D4A8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48155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784" y="1082619"/>
            <a:ext cx="6973058" cy="2473228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4011668"/>
            <a:ext cx="7495128" cy="97771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993119"/>
            <a:ext cx="7495134" cy="1483936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5F8764-C267-4457-8C19-7C07FF95D4A8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968001" y="988661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3370" y="2874537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9420" y="377983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96697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082618"/>
            <a:ext cx="7495132" cy="2529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7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3931031"/>
            <a:ext cx="7495128" cy="99787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3" y="4927789"/>
            <a:ext cx="7495132" cy="1549267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5F8764-C267-4457-8C19-7C07FF95D4A8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24" y="3779838"/>
            <a:ext cx="72831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08501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2" y="2744913"/>
            <a:ext cx="7495134" cy="373214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072534-3F21-4295-A2E0-D115367BE8C5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0AAB36-89CA-401A-A574-73DEB4002350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831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784" y="999660"/>
            <a:ext cx="1784758" cy="547739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5" y="999660"/>
            <a:ext cx="5419007" cy="547739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E5BC3C-7BCC-4FB2-B69E-184DF4EA1B35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85243" y="999660"/>
            <a:ext cx="0" cy="547739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8D5464-25AE-4F0C-9B13-D439F2C312BA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DF2B40-B562-4992-9CEB-79ADC9B022A8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9" y="1809354"/>
            <a:ext cx="7271118" cy="2008984"/>
          </a:xfrm>
        </p:spPr>
        <p:txBody>
          <a:bodyPr anchor="b">
            <a:normAutofit/>
          </a:bodyPr>
          <a:lstStyle>
            <a:lvl1pPr algn="ctr">
              <a:defRPr sz="4409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419" y="4116991"/>
            <a:ext cx="7271118" cy="1201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3A754A-8155-495D-A414-9AE69AD7A594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E724E8-F08D-4B72-9EA4-67486FD11306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9421" y="3967663"/>
            <a:ext cx="72711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7413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958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837E89-89C8-484B-9048-7CAB881CFC4D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AF3038-CD1F-41EA-B669-2455B33CB968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4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7415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297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297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DF8D6-8282-4FC1-9107-7D68C44B426F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ED3D90-3036-4B34-8F67-ED2F72D294A0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4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3" cy="143727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1BC616-D637-4C6C-B9C9-B79A7DAC8D39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22E21C-1FFA-4097-9D7B-90BE8E848B8F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14501D-3886-4E3B-B71C-EFDC32C6C77A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2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530602"/>
            <a:ext cx="2796644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083" y="1082619"/>
            <a:ext cx="4250464" cy="5394437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2" y="3341188"/>
            <a:ext cx="2796644" cy="2687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6551F47-26F0-4C21-BB5F-85F7FE498545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6A4B71-58DB-442F-97D2-0BE7971F53AF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9420" y="3210528"/>
            <a:ext cx="2572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2076576"/>
            <a:ext cx="4004250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974" y="1138617"/>
            <a:ext cx="3229530" cy="52824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3588511"/>
            <a:ext cx="4004249" cy="201591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956E540-E6D4-45DE-A9A6-5837D72E61FE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5DE9FD-E656-4159-A9A2-704F96D6648C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0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089959" cy="7559675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2744913"/>
            <a:ext cx="7495134" cy="3797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7788" y="6570384"/>
            <a:ext cx="126590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995F8764-C267-4457-8C19-7C07FF95D4A8}" type="datetime1">
              <a:rPr lang="it-IT" smtClean="0"/>
              <a:pPr lvl="0"/>
              <a:t>23/09/2016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7412" y="6570384"/>
            <a:ext cx="5627541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524" y="6570384"/>
            <a:ext cx="43602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69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503972" rtl="0" eaLnBrk="1" latinLnBrk="0" hangingPunct="1">
        <a:spcBef>
          <a:spcPct val="0"/>
        </a:spcBef>
        <a:buNone/>
        <a:defRPr sz="440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7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 smtClean="0"/>
              <a:pPr lvl="0"/>
              <a:t>1</a:t>
            </a:fld>
            <a:endParaRPr lang="it-IT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234701" y="433388"/>
            <a:ext cx="9072563" cy="93345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5400" b="1" i="1" dirty="0">
                <a:solidFill>
                  <a:srgbClr val="00993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ELIZABETH REGINA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633872" y="1636265"/>
            <a:ext cx="8772525" cy="83439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 algn="ctr">
              <a:buNone/>
            </a:pPr>
            <a:endParaRPr lang="it-IT" sz="4000" b="1" i="1" dirty="0" smtClean="0">
              <a:solidFill>
                <a:srgbClr val="66FF66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r>
              <a:rPr lang="it-IT" sz="5400" b="1" i="1" dirty="0" smtClean="0">
                <a:solidFill>
                  <a:srgbClr val="66FF66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THE </a:t>
            </a:r>
            <a:r>
              <a:rPr lang="it-IT" sz="5400" b="1" i="1" dirty="0">
                <a:solidFill>
                  <a:srgbClr val="66FF66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VIRGIN </a:t>
            </a:r>
            <a:r>
              <a:rPr lang="it-IT" sz="5400" b="1" i="1" dirty="0" smtClean="0">
                <a:solidFill>
                  <a:srgbClr val="66FF66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QUEEN</a:t>
            </a:r>
            <a:endParaRPr lang="it-IT" sz="1800" b="1" i="1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r>
              <a:rPr lang="it-IT" sz="22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Anthony </a:t>
            </a:r>
            <a:r>
              <a:rPr lang="it-IT" sz="2200" b="1" i="1" dirty="0">
                <a:effectLst>
                  <a:outerShdw dist="17961" dir="2700000">
                    <a:scrgbClr r="0" g="0" b="0"/>
                  </a:outerShdw>
                </a:effectLst>
              </a:rPr>
              <a:t>Boyle – Daniela </a:t>
            </a:r>
            <a:r>
              <a:rPr lang="it-IT" sz="22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Castellazzo</a:t>
            </a:r>
            <a:endParaRPr lang="it-IT" sz="800" b="1" i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endParaRPr lang="it-IT" sz="1100" b="1" i="1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r>
              <a:rPr lang="it-IT" sz="1800" b="1" i="1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Presented</a:t>
            </a:r>
            <a:r>
              <a:rPr lang="it-IT" sz="18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 by:</a:t>
            </a:r>
            <a:endParaRPr lang="it-IT" b="1" i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endParaRPr lang="it-IT" b="1" i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endParaRPr lang="it-IT" b="1" i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endParaRPr lang="it-IT" b="1" i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endParaRPr lang="it-IT" b="1" i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l">
              <a:buNone/>
            </a:pPr>
            <a:endParaRPr lang="it-IT" b="1" i="1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30255" y="5353572"/>
            <a:ext cx="955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2400" b="1" i="1" dirty="0" err="1">
                <a:effectLst>
                  <a:outerShdw dist="17961" dir="2700000">
                    <a:scrgbClr r="0" g="0" b="0"/>
                  </a:outerShdw>
                </a:effectLst>
              </a:rPr>
              <a:t>Canesin</a:t>
            </a:r>
            <a:r>
              <a:rPr lang="it-IT" sz="2400" b="1" i="1" dirty="0">
                <a:effectLst>
                  <a:outerShdw dist="17961" dir="2700000">
                    <a:scrgbClr r="0" g="0" b="0"/>
                  </a:outerShdw>
                </a:effectLst>
              </a:rPr>
              <a:t> Gemma, </a:t>
            </a:r>
            <a:r>
              <a:rPr lang="it-IT" sz="2400" b="1" i="1" dirty="0" err="1">
                <a:effectLst>
                  <a:outerShdw dist="17961" dir="2700000">
                    <a:scrgbClr r="0" g="0" b="0"/>
                  </a:outerShdw>
                </a:effectLst>
              </a:rPr>
              <a:t>Dibarbora</a:t>
            </a:r>
            <a:r>
              <a:rPr lang="it-IT" sz="2400" b="1" i="1" dirty="0">
                <a:effectLst>
                  <a:outerShdw dist="17961" dir="2700000">
                    <a:scrgbClr r="0" g="0" b="0"/>
                  </a:outerShdw>
                </a:effectLst>
              </a:rPr>
              <a:t> Mattia, </a:t>
            </a:r>
            <a:r>
              <a:rPr lang="it-IT" sz="2400" b="1" i="1" dirty="0" err="1">
                <a:effectLst>
                  <a:outerShdw dist="17961" dir="2700000">
                    <a:scrgbClr r="0" g="0" b="0"/>
                  </a:outerShdw>
                </a:effectLst>
              </a:rPr>
              <a:t>Geotti</a:t>
            </a:r>
            <a:r>
              <a:rPr lang="it-IT" sz="2400" b="1" i="1" dirty="0">
                <a:effectLst>
                  <a:outerShdw dist="17961" dir="2700000">
                    <a:scrgbClr r="0" g="0" b="0"/>
                  </a:outerShdw>
                </a:effectLst>
              </a:rPr>
              <a:t> Camilla, Zamò </a:t>
            </a:r>
            <a:r>
              <a:rPr lang="it-IT" sz="24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Federico.</a:t>
            </a:r>
            <a:endParaRPr lang="it-IT" sz="2400" b="1" i="1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32120" y="6539307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b="1" i="1" dirty="0">
                <a:effectLst>
                  <a:outerShdw dist="17961" dir="2700000">
                    <a:scrgbClr r="0" g="0" b="0"/>
                  </a:outerShdw>
                </a:effectLst>
              </a:rPr>
              <a:t>4^ASA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893471" y="6262308"/>
            <a:ext cx="4067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i="1" dirty="0">
                <a:effectLst>
                  <a:outerShdw dist="17961" dir="2700000">
                    <a:scrgbClr r="0" g="0" b="0"/>
                  </a:outerShdw>
                </a:effectLst>
              </a:rPr>
              <a:t>Liceo Scientifico </a:t>
            </a:r>
            <a:r>
              <a:rPr lang="it-IT" b="1" i="1" dirty="0" err="1">
                <a:effectLst>
                  <a:outerShdw dist="17961" dir="2700000">
                    <a:scrgbClr r="0" g="0" b="0"/>
                  </a:outerShdw>
                </a:effectLst>
              </a:rPr>
              <a:t>A.Einstein</a:t>
            </a:r>
            <a:r>
              <a:rPr lang="it-IT" b="1" i="1" dirty="0">
                <a:effectLst>
                  <a:outerShdw dist="17961" dir="2700000">
                    <a:scrgbClr r="0" g="0" b="0"/>
                  </a:outerShdw>
                </a:effectLst>
              </a:rPr>
              <a:t>, Cervignano Del </a:t>
            </a:r>
            <a:r>
              <a:rPr lang="it-IT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Friuli.</a:t>
            </a:r>
            <a:endParaRPr lang="it-IT" b="1" i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endParaRPr lang="it-IT" dirty="0"/>
          </a:p>
        </p:txBody>
      </p:sp>
      <p:pic>
        <p:nvPicPr>
          <p:cNvPr id="11" name="Immagine 10" descr="C:\Documents and Settings\d\Impostazioni locali\Temp\380735_402762439799314_508655800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5" y="6084664"/>
            <a:ext cx="1242814" cy="84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94671A-4981-42BE-8A04-43B243B824CB}" type="datetime1">
              <a:rPr lang="it-IT">
                <a:solidFill>
                  <a:schemeClr val="bg1"/>
                </a:solidFill>
              </a:rPr>
              <a:pPr lvl="0"/>
              <a:t>23/09/2016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10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8441" y="3203773"/>
            <a:ext cx="5243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dirty="0" err="1">
                <a:solidFill>
                  <a:srgbClr val="0070C0"/>
                </a:solidFill>
                <a:latin typeface="Blackadder ITC" panose="04020505051007020D02" pitchFamily="82" charset="0"/>
              </a:rPr>
              <a:t>T</a:t>
            </a:r>
            <a:r>
              <a:rPr lang="it-IT" sz="4000" dirty="0" err="1" smtClean="0">
                <a:solidFill>
                  <a:srgbClr val="0070C0"/>
                </a:solidFill>
                <a:latin typeface="Blackadder ITC" panose="04020505051007020D02" pitchFamily="82" charset="0"/>
              </a:rPr>
              <a:t>hank</a:t>
            </a:r>
            <a:r>
              <a:rPr lang="it-IT" sz="4000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 </a:t>
            </a:r>
            <a:r>
              <a:rPr lang="it-IT" sz="4000" dirty="0" err="1" smtClean="0">
                <a:solidFill>
                  <a:srgbClr val="0070C0"/>
                </a:solidFill>
                <a:latin typeface="Blackadder ITC" panose="04020505051007020D02" pitchFamily="82" charset="0"/>
              </a:rPr>
              <a:t>you</a:t>
            </a:r>
            <a:r>
              <a:rPr lang="it-IT" sz="4000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 for </a:t>
            </a:r>
            <a:r>
              <a:rPr lang="it-IT" sz="4000" dirty="0" err="1" smtClean="0">
                <a:solidFill>
                  <a:srgbClr val="0070C0"/>
                </a:solidFill>
                <a:latin typeface="Blackadder ITC" panose="04020505051007020D02" pitchFamily="82" charset="0"/>
              </a:rPr>
              <a:t>your</a:t>
            </a:r>
            <a:r>
              <a:rPr lang="it-IT" sz="4000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 </a:t>
            </a:r>
            <a:r>
              <a:rPr lang="it-IT" sz="4000" dirty="0" err="1" smtClean="0">
                <a:solidFill>
                  <a:srgbClr val="0070C0"/>
                </a:solidFill>
                <a:latin typeface="Blackadder ITC" panose="04020505051007020D02" pitchFamily="82" charset="0"/>
              </a:rPr>
              <a:t>attention</a:t>
            </a:r>
            <a:r>
              <a:rPr lang="it-IT" sz="4000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.</a:t>
            </a:r>
            <a:endParaRPr lang="it-IT" sz="4000" dirty="0">
              <a:solidFill>
                <a:srgbClr val="0070C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14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04368" y="179437"/>
            <a:ext cx="41344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THE  CORONATION  DAY</a:t>
            </a:r>
            <a:endParaRPr lang="it-IT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C674283-EB89-4C68-8B10-1B4E2D463CE4}" type="datetime1">
              <a:rPr lang="it-IT" smtClean="0"/>
              <a:pPr lvl="0"/>
              <a:t>23/09/2016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892600" y="6568194"/>
            <a:ext cx="5627541" cy="307987"/>
          </a:xfrm>
        </p:spPr>
        <p:txBody>
          <a:bodyPr/>
          <a:lstStyle/>
          <a:p>
            <a:pPr lvl="0"/>
            <a:r>
              <a:rPr lang="en-GB" dirty="0" err="1" smtClean="0"/>
              <a:t>Canesin</a:t>
            </a:r>
            <a:r>
              <a:rPr lang="it-IT" dirty="0" smtClean="0"/>
              <a:t> </a:t>
            </a:r>
            <a:r>
              <a:rPr lang="it-IT" dirty="0"/>
              <a:t>Gemma, </a:t>
            </a:r>
            <a:r>
              <a:rPr lang="it-IT" dirty="0" err="1"/>
              <a:t>Dibarbora</a:t>
            </a:r>
            <a:r>
              <a:rPr lang="it-IT" dirty="0"/>
              <a:t> Mattia, </a:t>
            </a:r>
            <a:r>
              <a:rPr lang="it-IT" dirty="0" err="1"/>
              <a:t>Geotti</a:t>
            </a:r>
            <a:r>
              <a:rPr lang="it-IT" dirty="0"/>
              <a:t> Camilla, Zamò Federico.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/>
              <a:pPr lvl="0"/>
              <a:t>2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71" y="827509"/>
            <a:ext cx="3130458" cy="419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75816" y="1259557"/>
            <a:ext cx="252028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1"/>
                </a:solidFill>
              </a:rPr>
              <a:t>She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was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crowned</a:t>
            </a:r>
            <a:r>
              <a:rPr lang="it-IT" dirty="0" smtClean="0">
                <a:solidFill>
                  <a:schemeClr val="tx1"/>
                </a:solidFill>
              </a:rPr>
              <a:t> on 15</a:t>
            </a:r>
            <a:r>
              <a:rPr lang="it-IT" sz="2000" baseline="30000" dirty="0" smtClean="0">
                <a:solidFill>
                  <a:schemeClr val="tx1"/>
                </a:solidFill>
              </a:rPr>
              <a:t>th</a:t>
            </a:r>
            <a:r>
              <a:rPr lang="it-IT" dirty="0" smtClean="0">
                <a:solidFill>
                  <a:schemeClr val="tx1"/>
                </a:solidFill>
              </a:rPr>
              <a:t>  </a:t>
            </a:r>
            <a:r>
              <a:rPr lang="it-IT" dirty="0" err="1">
                <a:solidFill>
                  <a:schemeClr val="tx1"/>
                </a:solidFill>
              </a:rPr>
              <a:t>J</a:t>
            </a:r>
            <a:r>
              <a:rPr lang="it-IT" dirty="0" err="1" smtClean="0">
                <a:solidFill>
                  <a:schemeClr val="tx1"/>
                </a:solidFill>
              </a:rPr>
              <a:t>anuary</a:t>
            </a:r>
            <a:r>
              <a:rPr lang="it-IT" dirty="0" smtClean="0">
                <a:solidFill>
                  <a:schemeClr val="tx1"/>
                </a:solidFill>
              </a:rPr>
              <a:t> 1559.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345427" y="3594007"/>
            <a:ext cx="2231389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 Coronation Day was a religious event but the nobles in attendance were divided by their beliefs. There were Protestants and Catholics nobles.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2232000" y="641102"/>
            <a:ext cx="1224136" cy="618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7200552" y="641102"/>
            <a:ext cx="1182397" cy="474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575816" y="2483693"/>
            <a:ext cx="2519362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Unlike Mary, Elizabeth possessed charisma and knew how to keep the crown. Elizabeth also was able to convince the people and to be loved by them.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Connettore 1 19"/>
          <p:cNvCxnSpPr>
            <a:stCxn id="7" idx="2"/>
            <a:endCxn id="18" idx="0"/>
          </p:cNvCxnSpPr>
          <p:nvPr/>
        </p:nvCxnSpPr>
        <p:spPr>
          <a:xfrm flipH="1">
            <a:off x="1835497" y="1905888"/>
            <a:ext cx="459" cy="5778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7345427" y="1115541"/>
            <a:ext cx="2231389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ceremony was fantastic and amazing and an Italian diplomat told that it was similar to the spectacle of Doges in Venice.</a:t>
            </a:r>
            <a:endParaRPr lang="en-US" dirty="0"/>
          </a:p>
        </p:txBody>
      </p:sp>
      <p:cxnSp>
        <p:nvCxnSpPr>
          <p:cNvPr id="25" name="Connettore 1 24"/>
          <p:cNvCxnSpPr>
            <a:stCxn id="23" idx="2"/>
            <a:endCxn id="8" idx="0"/>
          </p:cNvCxnSpPr>
          <p:nvPr/>
        </p:nvCxnSpPr>
        <p:spPr>
          <a:xfrm>
            <a:off x="8461122" y="3423865"/>
            <a:ext cx="0" cy="1701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112320" y="5025168"/>
            <a:ext cx="0" cy="626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3095178" y="5652045"/>
            <a:ext cx="403330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Elizabeth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was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tall</a:t>
            </a:r>
            <a:r>
              <a:rPr lang="it-IT" dirty="0" smtClean="0">
                <a:solidFill>
                  <a:schemeClr val="tx1"/>
                </a:solidFill>
              </a:rPr>
              <a:t>, beautiful, austere and determinate.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88184" y="349357"/>
            <a:ext cx="26725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LIFE</a:t>
            </a:r>
            <a:r>
              <a:rPr lang="it-IT" dirty="0" smtClean="0"/>
              <a:t>  </a:t>
            </a:r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AT</a:t>
            </a:r>
            <a:r>
              <a:rPr lang="it-IT" dirty="0" smtClean="0"/>
              <a:t>  </a:t>
            </a:r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COURT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891B00-1467-4D1A-AC96-5C18A3AC1D56}" type="datetime1">
              <a:rPr lang="it-IT">
                <a:solidFill>
                  <a:schemeClr val="bg1"/>
                </a:solidFill>
              </a:rPr>
              <a:pPr lvl="0"/>
              <a:t>23/09/2016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3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16" y="2830270"/>
            <a:ext cx="3088580" cy="308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3063" y="1119063"/>
            <a:ext cx="4444842" cy="288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65328" y="4511790"/>
            <a:ext cx="422881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Elizabeth was </a:t>
            </a:r>
            <a:r>
              <a:rPr lang="en-US" dirty="0" smtClean="0">
                <a:solidFill>
                  <a:schemeClr val="bg1"/>
                </a:solidFill>
              </a:rPr>
              <a:t>very astute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clever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t</a:t>
            </a:r>
            <a:r>
              <a:rPr lang="it-IT" dirty="0" smtClean="0">
                <a:solidFill>
                  <a:schemeClr val="bg1"/>
                </a:solidFill>
              </a:rPr>
              <a:t>o </a:t>
            </a:r>
            <a:r>
              <a:rPr lang="it-IT" dirty="0" err="1" smtClean="0">
                <a:solidFill>
                  <a:schemeClr val="bg1"/>
                </a:solidFill>
              </a:rPr>
              <a:t>avoid</a:t>
            </a:r>
            <a:r>
              <a:rPr lang="it-IT" dirty="0" smtClean="0">
                <a:solidFill>
                  <a:schemeClr val="bg1"/>
                </a:solidFill>
              </a:rPr>
              <a:t> the plots.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976416" y="1119836"/>
            <a:ext cx="3304604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Elizabeth was a stingy woman but she loved  hunting and plays; she also had a personal company of actors called «The Queen’s Players».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5976416" y="811022"/>
            <a:ext cx="914400" cy="308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endCxn id="6" idx="0"/>
          </p:cNvCxnSpPr>
          <p:nvPr/>
        </p:nvCxnSpPr>
        <p:spPr>
          <a:xfrm flipH="1">
            <a:off x="2679737" y="811020"/>
            <a:ext cx="1974614" cy="3700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65328" y="5595684"/>
            <a:ext cx="422881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Elizabeth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organised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a </a:t>
            </a:r>
            <a:r>
              <a:rPr lang="it-IT" dirty="0" err="1" smtClean="0">
                <a:solidFill>
                  <a:schemeClr val="bg1"/>
                </a:solidFill>
              </a:rPr>
              <a:t>lots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of </a:t>
            </a:r>
            <a:r>
              <a:rPr lang="it-IT" dirty="0" err="1">
                <a:solidFill>
                  <a:schemeClr val="bg1"/>
                </a:solidFill>
              </a:rPr>
              <a:t>bonquets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smtClean="0">
                <a:solidFill>
                  <a:schemeClr val="bg1"/>
                </a:solidFill>
              </a:rPr>
              <a:t>performances.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2" name="Connettore 1 21"/>
          <p:cNvCxnSpPr>
            <a:stCxn id="6" idx="2"/>
            <a:endCxn id="20" idx="0"/>
          </p:cNvCxnSpPr>
          <p:nvPr/>
        </p:nvCxnSpPr>
        <p:spPr>
          <a:xfrm>
            <a:off x="2679737" y="5158121"/>
            <a:ext cx="0" cy="4375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46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25518" y="395461"/>
            <a:ext cx="392767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THE  MARRIAGE  GAME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16B7F1-0940-4BFB-ABC1-C5DC4281C0FF}" type="datetime1">
              <a:rPr lang="it-IT">
                <a:solidFill>
                  <a:schemeClr val="bg1"/>
                </a:solidFill>
              </a:rPr>
              <a:pPr lvl="0"/>
              <a:t>23/09/2016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4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0" y="1489986"/>
            <a:ext cx="3382516" cy="286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192440" y="4399909"/>
            <a:ext cx="2871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50000"/>
                  </a:schemeClr>
                </a:solidFill>
              </a:rPr>
              <a:t>Cecil, </a:t>
            </a:r>
            <a:r>
              <a:rPr lang="it-IT" sz="1600" b="1" dirty="0" err="1" smtClean="0">
                <a:solidFill>
                  <a:schemeClr val="accent4">
                    <a:lumMod val="50000"/>
                  </a:schemeClr>
                </a:solidFill>
              </a:rPr>
              <a:t>an</a:t>
            </a:r>
            <a:r>
              <a:rPr lang="it-IT" sz="1600" b="1" dirty="0" smtClean="0">
                <a:solidFill>
                  <a:schemeClr val="accent4">
                    <a:lumMod val="50000"/>
                  </a:schemeClr>
                </a:solidFill>
              </a:rPr>
              <a:t> Elizabeth’s </a:t>
            </a:r>
            <a:r>
              <a:rPr lang="it-IT" sz="1600" b="1" dirty="0" err="1" smtClean="0">
                <a:solidFill>
                  <a:schemeClr val="accent4">
                    <a:lumMod val="50000"/>
                  </a:schemeClr>
                </a:solidFill>
              </a:rPr>
              <a:t>advicer</a:t>
            </a:r>
            <a:r>
              <a:rPr lang="it-IT" sz="16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it-IT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99422" y="1422382"/>
            <a:ext cx="456246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Elizabeth’s </a:t>
            </a:r>
            <a:r>
              <a:rPr lang="en-US" dirty="0" err="1" smtClean="0">
                <a:solidFill>
                  <a:schemeClr val="bg1"/>
                </a:solidFill>
              </a:rPr>
              <a:t>advicers</a:t>
            </a:r>
            <a:r>
              <a:rPr lang="en-US" dirty="0" smtClean="0">
                <a:solidFill>
                  <a:schemeClr val="bg1"/>
                </a:solidFill>
              </a:rPr>
              <a:t> wanted that the queen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married anyone to maintain the dynasty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39912" y="2771725"/>
            <a:ext cx="309634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Elizabeth </a:t>
            </a:r>
            <a:r>
              <a:rPr lang="it-IT" dirty="0" err="1" smtClean="0">
                <a:solidFill>
                  <a:schemeClr val="bg1"/>
                </a:solidFill>
              </a:rPr>
              <a:t>knew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that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en-US" dirty="0" smtClean="0">
                <a:solidFill>
                  <a:schemeClr val="bg1"/>
                </a:solidFill>
              </a:rPr>
              <a:t>marriage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was</a:t>
            </a:r>
            <a:r>
              <a:rPr lang="it-IT" dirty="0" smtClean="0">
                <a:solidFill>
                  <a:schemeClr val="bg1"/>
                </a:solidFill>
              </a:rPr>
              <a:t> a </a:t>
            </a:r>
            <a:r>
              <a:rPr lang="it-IT" dirty="0" err="1" smtClean="0">
                <a:solidFill>
                  <a:schemeClr val="bg1"/>
                </a:solidFill>
              </a:rPr>
              <a:t>risk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specially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had</a:t>
            </a:r>
            <a:r>
              <a:rPr lang="it-IT" dirty="0" smtClean="0">
                <a:solidFill>
                  <a:schemeClr val="bg1"/>
                </a:solidFill>
              </a:rPr>
              <a:t> a </a:t>
            </a:r>
            <a:r>
              <a:rPr lang="it-IT" dirty="0" err="1" smtClean="0">
                <a:solidFill>
                  <a:schemeClr val="bg1"/>
                </a:solidFill>
              </a:rPr>
              <a:t>child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because</a:t>
            </a:r>
            <a:r>
              <a:rPr lang="en-US" dirty="0" smtClean="0">
                <a:solidFill>
                  <a:schemeClr val="bg1"/>
                </a:solidFill>
              </a:rPr>
              <a:t> the mortality rate during childbirth was high.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3808" y="5292005"/>
            <a:ext cx="496855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Elizabeth played marriage until she was 60 years old when England was vulnerable and needed allies.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Connettore 2 8"/>
          <p:cNvCxnSpPr>
            <a:stCxn id="2" idx="2"/>
            <a:endCxn id="8" idx="0"/>
          </p:cNvCxnSpPr>
          <p:nvPr/>
        </p:nvCxnSpPr>
        <p:spPr>
          <a:xfrm flipH="1">
            <a:off x="2980656" y="857126"/>
            <a:ext cx="2608701" cy="565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8" idx="2"/>
            <a:endCxn id="11" idx="0"/>
          </p:cNvCxnSpPr>
          <p:nvPr/>
        </p:nvCxnSpPr>
        <p:spPr>
          <a:xfrm>
            <a:off x="2980656" y="2068713"/>
            <a:ext cx="7428" cy="7030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11" idx="2"/>
            <a:endCxn id="13" idx="0"/>
          </p:cNvCxnSpPr>
          <p:nvPr/>
        </p:nvCxnSpPr>
        <p:spPr>
          <a:xfrm>
            <a:off x="2988084" y="3972054"/>
            <a:ext cx="0" cy="13199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981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007787" y="6716425"/>
            <a:ext cx="1265902" cy="307987"/>
          </a:xfrm>
        </p:spPr>
        <p:txBody>
          <a:bodyPr/>
          <a:lstStyle/>
          <a:p>
            <a:pPr lvl="0"/>
            <a:fld id="{50EF1AD1-8DF7-4AEC-BBB0-87663235096C}" type="datetime1">
              <a:rPr lang="it-IT">
                <a:solidFill>
                  <a:schemeClr val="bg1"/>
                </a:solidFill>
              </a:rPr>
              <a:pPr lvl="0"/>
              <a:t>23/09/2016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299311" y="6716424"/>
            <a:ext cx="5627541" cy="307987"/>
          </a:xfrm>
        </p:spPr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364716" y="6716425"/>
            <a:ext cx="436022" cy="307987"/>
          </a:xfrm>
        </p:spPr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76390" y="179437"/>
            <a:ext cx="38298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ALL THE QUEEN’S MEN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898884"/>
            <a:ext cx="2415196" cy="292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070311" y="3840470"/>
            <a:ext cx="163217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Erik of </a:t>
            </a:r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Sweden</a:t>
            </a:r>
            <a:endParaRPr lang="it-IT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5" y="730334"/>
            <a:ext cx="3058365" cy="326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382961" y="4009747"/>
            <a:ext cx="188865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Archduke</a:t>
            </a:r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 Charles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00997" y="4794625"/>
            <a:ext cx="15279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Advantages  </a:t>
            </a:r>
            <a:endParaRPr lang="it-IT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2397021" y="4794625"/>
            <a:ext cx="1749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Disadvantages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583061" y="4425293"/>
            <a:ext cx="14702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Advantages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7827890" y="4425293"/>
            <a:ext cx="1749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Disadvantages</a:t>
            </a:r>
            <a:endParaRPr lang="it-IT" dirty="0"/>
          </a:p>
        </p:txBody>
      </p:sp>
      <p:cxnSp>
        <p:nvCxnSpPr>
          <p:cNvPr id="9" name="Connettore 2 8"/>
          <p:cNvCxnSpPr>
            <a:stCxn id="7" idx="2"/>
            <a:endCxn id="12" idx="0"/>
          </p:cNvCxnSpPr>
          <p:nvPr/>
        </p:nvCxnSpPr>
        <p:spPr>
          <a:xfrm flipH="1">
            <a:off x="6318198" y="4179024"/>
            <a:ext cx="1568202" cy="246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7" idx="2"/>
            <a:endCxn id="13" idx="0"/>
          </p:cNvCxnSpPr>
          <p:nvPr/>
        </p:nvCxnSpPr>
        <p:spPr>
          <a:xfrm>
            <a:off x="7886400" y="4179024"/>
            <a:ext cx="816089" cy="246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8" idx="2"/>
            <a:endCxn id="10" idx="0"/>
          </p:cNvCxnSpPr>
          <p:nvPr/>
        </p:nvCxnSpPr>
        <p:spPr>
          <a:xfrm flipH="1">
            <a:off x="1064988" y="4348301"/>
            <a:ext cx="1262303" cy="44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8" idx="2"/>
            <a:endCxn id="11" idx="0"/>
          </p:cNvCxnSpPr>
          <p:nvPr/>
        </p:nvCxnSpPr>
        <p:spPr>
          <a:xfrm>
            <a:off x="2327291" y="4348301"/>
            <a:ext cx="944329" cy="44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53" name="Rettangolo 6152"/>
          <p:cNvSpPr/>
          <p:nvPr/>
        </p:nvSpPr>
        <p:spPr>
          <a:xfrm>
            <a:off x="214915" y="5555526"/>
            <a:ext cx="1700145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 would be Emperor one day.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154" name="Rettangolo 6153"/>
          <p:cNvSpPr/>
          <p:nvPr/>
        </p:nvSpPr>
        <p:spPr>
          <a:xfrm>
            <a:off x="2159993" y="5574402"/>
            <a:ext cx="244827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 would never risk a Protestant </a:t>
            </a:r>
            <a:r>
              <a:rPr lang="en-US" dirty="0" smtClean="0">
                <a:solidFill>
                  <a:schemeClr val="bg1"/>
                </a:solidFill>
              </a:rPr>
              <a:t>marriage.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5" name="Rettangolo 6154"/>
          <p:cNvSpPr/>
          <p:nvPr/>
        </p:nvSpPr>
        <p:spPr>
          <a:xfrm>
            <a:off x="4842034" y="5239097"/>
            <a:ext cx="2952327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marriage </a:t>
            </a:r>
            <a:r>
              <a:rPr lang="en-US" dirty="0" smtClean="0">
                <a:solidFill>
                  <a:schemeClr val="bg1"/>
                </a:solidFill>
              </a:rPr>
              <a:t>would displease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nobody and would confirm the </a:t>
            </a:r>
            <a:r>
              <a:rPr lang="en-US" dirty="0" smtClean="0">
                <a:solidFill>
                  <a:schemeClr val="bg1"/>
                </a:solidFill>
              </a:rPr>
              <a:t>Queen’s </a:t>
            </a:r>
            <a:r>
              <a:rPr lang="en-US" dirty="0">
                <a:solidFill>
                  <a:schemeClr val="bg1"/>
                </a:solidFill>
              </a:rPr>
              <a:t>Protestant supports.</a:t>
            </a:r>
          </a:p>
        </p:txBody>
      </p:sp>
      <p:sp>
        <p:nvSpPr>
          <p:cNvPr id="6156" name="Rettangolo 6155"/>
          <p:cNvSpPr/>
          <p:nvPr/>
        </p:nvSpPr>
        <p:spPr>
          <a:xfrm>
            <a:off x="7886400" y="5262345"/>
            <a:ext cx="2091023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 would bring no alliance </a:t>
            </a:r>
            <a:r>
              <a:rPr lang="en-US" dirty="0" smtClean="0">
                <a:solidFill>
                  <a:schemeClr val="bg1"/>
                </a:solidFill>
              </a:rPr>
              <a:t>with France </a:t>
            </a:r>
            <a:r>
              <a:rPr lang="en-US" dirty="0">
                <a:solidFill>
                  <a:schemeClr val="bg1"/>
                </a:solidFill>
              </a:rPr>
              <a:t>or Spain.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6168" name="Connettore 1 6167"/>
          <p:cNvCxnSpPr>
            <a:stCxn id="10" idx="2"/>
            <a:endCxn id="6153" idx="0"/>
          </p:cNvCxnSpPr>
          <p:nvPr/>
        </p:nvCxnSpPr>
        <p:spPr>
          <a:xfrm>
            <a:off x="1064988" y="5163957"/>
            <a:ext cx="0" cy="3915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72" name="Connettore 1 6171"/>
          <p:cNvCxnSpPr>
            <a:stCxn id="11" idx="2"/>
            <a:endCxn id="6154" idx="0"/>
          </p:cNvCxnSpPr>
          <p:nvPr/>
        </p:nvCxnSpPr>
        <p:spPr>
          <a:xfrm>
            <a:off x="3271620" y="5163957"/>
            <a:ext cx="112509" cy="4104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75" name="Connettore 1 6174"/>
          <p:cNvCxnSpPr>
            <a:stCxn id="12" idx="2"/>
            <a:endCxn id="6155" idx="0"/>
          </p:cNvCxnSpPr>
          <p:nvPr/>
        </p:nvCxnSpPr>
        <p:spPr>
          <a:xfrm>
            <a:off x="6318198" y="4794625"/>
            <a:ext cx="0" cy="4444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77" name="Connettore 1 6176"/>
          <p:cNvCxnSpPr>
            <a:stCxn id="13" idx="2"/>
            <a:endCxn id="6156" idx="0"/>
          </p:cNvCxnSpPr>
          <p:nvPr/>
        </p:nvCxnSpPr>
        <p:spPr>
          <a:xfrm>
            <a:off x="8702489" y="4794625"/>
            <a:ext cx="229423" cy="467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95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2BF547A-D345-4201-AC90-988D77F3EC44}" type="datetime1">
              <a:rPr lang="it-IT">
                <a:solidFill>
                  <a:schemeClr val="bg1"/>
                </a:solidFill>
              </a:rPr>
              <a:pPr lvl="0"/>
              <a:t>23/09/2016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6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96" y="1448635"/>
            <a:ext cx="2643206" cy="482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19226" y="827509"/>
            <a:ext cx="171232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Philip  of  </a:t>
            </a:r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Spain</a:t>
            </a:r>
            <a:endParaRPr lang="it-IT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1" name="Connettore 2 10"/>
          <p:cNvCxnSpPr>
            <a:stCxn id="5" idx="2"/>
            <a:endCxn id="12" idx="0"/>
          </p:cNvCxnSpPr>
          <p:nvPr/>
        </p:nvCxnSpPr>
        <p:spPr>
          <a:xfrm flipH="1">
            <a:off x="1994985" y="1166063"/>
            <a:ext cx="2780405" cy="1446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288702" y="2612871"/>
            <a:ext cx="141256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Advantages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4" name="Connettore 2 13"/>
          <p:cNvCxnSpPr>
            <a:stCxn id="5" idx="2"/>
            <a:endCxn id="17" idx="0"/>
          </p:cNvCxnSpPr>
          <p:nvPr/>
        </p:nvCxnSpPr>
        <p:spPr>
          <a:xfrm>
            <a:off x="4775390" y="1166063"/>
            <a:ext cx="3047343" cy="1459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976988" y="2625461"/>
            <a:ext cx="16914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Disadvantages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361693" y="3433416"/>
            <a:ext cx="292709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 was planning to marry </a:t>
            </a:r>
          </a:p>
          <a:p>
            <a:r>
              <a:rPr lang="en-US" dirty="0">
                <a:solidFill>
                  <a:schemeClr val="bg1"/>
                </a:solidFill>
              </a:rPr>
              <a:t>Elizabeth to maintain his interests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England.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21665" y="3218463"/>
            <a:ext cx="29466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There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weren’t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advantages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9" name="Connettore 2 18"/>
          <p:cNvCxnSpPr>
            <a:stCxn id="10" idx="2"/>
            <a:endCxn id="21" idx="0"/>
          </p:cNvCxnSpPr>
          <p:nvPr/>
        </p:nvCxnSpPr>
        <p:spPr>
          <a:xfrm>
            <a:off x="1994985" y="3587795"/>
            <a:ext cx="0" cy="1620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466259" y="5208122"/>
            <a:ext cx="305745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Philip of </a:t>
            </a:r>
            <a:r>
              <a:rPr lang="it-IT" dirty="0" err="1" smtClean="0">
                <a:solidFill>
                  <a:schemeClr val="bg1"/>
                </a:solidFill>
              </a:rPr>
              <a:t>Spain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married</a:t>
            </a:r>
            <a:r>
              <a:rPr lang="it-IT" dirty="0" smtClean="0">
                <a:solidFill>
                  <a:schemeClr val="bg1"/>
                </a:solidFill>
              </a:rPr>
              <a:t> Mary.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5" name="Connettore 1 24"/>
          <p:cNvCxnSpPr>
            <a:stCxn id="12" idx="2"/>
            <a:endCxn id="10" idx="0"/>
          </p:cNvCxnSpPr>
          <p:nvPr/>
        </p:nvCxnSpPr>
        <p:spPr>
          <a:xfrm>
            <a:off x="1994985" y="2982203"/>
            <a:ext cx="0" cy="236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7" idx="2"/>
            <a:endCxn id="6" idx="0"/>
          </p:cNvCxnSpPr>
          <p:nvPr/>
        </p:nvCxnSpPr>
        <p:spPr>
          <a:xfrm>
            <a:off x="7822733" y="2994793"/>
            <a:ext cx="2506" cy="4386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0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007788" y="6568194"/>
            <a:ext cx="1265902" cy="307987"/>
          </a:xfrm>
        </p:spPr>
        <p:txBody>
          <a:bodyPr/>
          <a:lstStyle/>
          <a:p>
            <a:pPr lvl="0"/>
            <a:fld id="{5C4683A8-A46D-48AC-962F-3DCEF21B9371}" type="datetime1">
              <a:rPr lang="it-IT">
                <a:solidFill>
                  <a:schemeClr val="bg1"/>
                </a:solidFill>
              </a:rPr>
              <a:pPr lvl="0"/>
              <a:t>23/09/2016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192104" y="6530349"/>
            <a:ext cx="4074069" cy="402483"/>
          </a:xfrm>
        </p:spPr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7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76155" y="107429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ROBIN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79" y="698409"/>
            <a:ext cx="2836655" cy="380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2" y="698409"/>
            <a:ext cx="1786791" cy="324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75816" y="4138107"/>
            <a:ext cx="3071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Lettice</a:t>
            </a:r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Devereux</a:t>
            </a:r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Robin’s</a:t>
            </a:r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wife</a:t>
            </a:r>
            <a:endParaRPr lang="it-IT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342541" y="4651681"/>
            <a:ext cx="15279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Adavantages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22761" y="4672188"/>
            <a:ext cx="16914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Disadvantages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84689" y="5376758"/>
            <a:ext cx="4940589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He was </a:t>
            </a:r>
            <a:r>
              <a:rPr lang="en-US" dirty="0" smtClean="0"/>
              <a:t>passionate, athletic</a:t>
            </a:r>
            <a:r>
              <a:rPr lang="en-US" dirty="0"/>
              <a:t>, gallant </a:t>
            </a:r>
            <a:r>
              <a:rPr lang="en-US" dirty="0" smtClean="0"/>
              <a:t>,lively</a:t>
            </a:r>
            <a:r>
              <a:rPr lang="en-US" dirty="0"/>
              <a:t>, </a:t>
            </a:r>
            <a:r>
              <a:rPr lang="en-US" dirty="0" smtClean="0"/>
              <a:t>loyal,</a:t>
            </a:r>
            <a:r>
              <a:rPr lang="en-US" dirty="0"/>
              <a:t> </a:t>
            </a:r>
            <a:r>
              <a:rPr lang="en-US" dirty="0" smtClean="0"/>
              <a:t>courageous and </a:t>
            </a:r>
            <a:r>
              <a:rPr lang="en-US" dirty="0"/>
              <a:t>devoted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She felt </a:t>
            </a:r>
            <a:r>
              <a:rPr lang="en-US" dirty="0" smtClean="0"/>
              <a:t>fully a </a:t>
            </a:r>
            <a:r>
              <a:rPr lang="en-US" dirty="0"/>
              <a:t>woman in his presence and </a:t>
            </a:r>
            <a:r>
              <a:rPr lang="en-US" dirty="0" smtClean="0"/>
              <a:t>was comfortable </a:t>
            </a:r>
            <a:r>
              <a:rPr lang="en-US" dirty="0"/>
              <a:t>with him.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182005" y="5376758"/>
            <a:ext cx="324042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 was married and unpopular at Court.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2" name="Connettore 1 11"/>
          <p:cNvCxnSpPr>
            <a:stCxn id="9" idx="2"/>
            <a:endCxn id="7" idx="0"/>
          </p:cNvCxnSpPr>
          <p:nvPr/>
        </p:nvCxnSpPr>
        <p:spPr>
          <a:xfrm flipH="1">
            <a:off x="3254984" y="5021013"/>
            <a:ext cx="851548" cy="3557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10" idx="2"/>
            <a:endCxn id="8" idx="0"/>
          </p:cNvCxnSpPr>
          <p:nvPr/>
        </p:nvCxnSpPr>
        <p:spPr>
          <a:xfrm>
            <a:off x="7568506" y="5041520"/>
            <a:ext cx="233714" cy="3352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994390" y="1639902"/>
            <a:ext cx="273088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Robert Dudley(Robin) married </a:t>
            </a:r>
            <a:r>
              <a:rPr lang="en-US" dirty="0" err="1" smtClean="0"/>
              <a:t>Lettice</a:t>
            </a:r>
            <a:r>
              <a:rPr lang="en-US" dirty="0" smtClean="0"/>
              <a:t> Devereux and Elizabeth was disappointed.</a:t>
            </a:r>
            <a:endParaRPr lang="en-US" dirty="0"/>
          </a:p>
        </p:txBody>
      </p:sp>
      <p:cxnSp>
        <p:nvCxnSpPr>
          <p:cNvPr id="18" name="Connettore 2 17"/>
          <p:cNvCxnSpPr>
            <a:endCxn id="16" idx="0"/>
          </p:cNvCxnSpPr>
          <p:nvPr/>
        </p:nvCxnSpPr>
        <p:spPr>
          <a:xfrm flipH="1">
            <a:off x="4359834" y="600560"/>
            <a:ext cx="906339" cy="1039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91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E8AD51-C4D8-496E-B292-774E4BDDF13A}" type="datetime1">
              <a:rPr lang="it-IT">
                <a:solidFill>
                  <a:schemeClr val="bg1"/>
                </a:solidFill>
              </a:rPr>
              <a:pPr lvl="0"/>
              <a:t>23/09/2016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8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44168" y="610409"/>
            <a:ext cx="353654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THE FRENCH SUITOR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1284518"/>
            <a:ext cx="3672408" cy="511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999333" y="1331565"/>
            <a:ext cx="13210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Advantages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48651" y="3842697"/>
            <a:ext cx="16223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Disadvantages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55375" y="1915206"/>
            <a:ext cx="400891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Francis was not hostile to Protestant interests. He also had </a:t>
            </a:r>
            <a:r>
              <a:rPr lang="en-US" dirty="0" err="1" smtClean="0">
                <a:solidFill>
                  <a:schemeClr val="bg1"/>
                </a:solidFill>
              </a:rPr>
              <a:t>charme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55375" y="4522837"/>
            <a:ext cx="4008918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 public response to the union with a Catholic and a French was not </a:t>
            </a:r>
            <a:r>
              <a:rPr lang="en-US" dirty="0" err="1" smtClean="0"/>
              <a:t>favourable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Moreover English people didn’t want a marriage with a Catholic foreigner.</a:t>
            </a:r>
            <a:endParaRPr lang="en-US" dirty="0"/>
          </a:p>
        </p:txBody>
      </p:sp>
      <p:cxnSp>
        <p:nvCxnSpPr>
          <p:cNvPr id="11" name="Connettore 1 10"/>
          <p:cNvCxnSpPr>
            <a:stCxn id="7" idx="2"/>
            <a:endCxn id="6" idx="0"/>
          </p:cNvCxnSpPr>
          <p:nvPr/>
        </p:nvCxnSpPr>
        <p:spPr>
          <a:xfrm flipH="1">
            <a:off x="2659834" y="1700897"/>
            <a:ext cx="1" cy="2143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8" idx="2"/>
            <a:endCxn id="9" idx="0"/>
          </p:cNvCxnSpPr>
          <p:nvPr/>
        </p:nvCxnSpPr>
        <p:spPr>
          <a:xfrm flipH="1">
            <a:off x="2659834" y="4212029"/>
            <a:ext cx="1" cy="3108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248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024D4B3-F546-40F8-B4E0-0432EE4CB1EA}" type="datetime1">
              <a:rPr lang="it-IT">
                <a:solidFill>
                  <a:schemeClr val="bg1"/>
                </a:solidFill>
              </a:rPr>
              <a:pPr lvl="0"/>
              <a:t>23/09/2016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9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0" y="1110481"/>
            <a:ext cx="427933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19832" y="539477"/>
            <a:ext cx="891904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When Francis the Duke of </a:t>
            </a:r>
            <a:r>
              <a:rPr lang="en-US" dirty="0" err="1" smtClean="0"/>
              <a:t>Alencon</a:t>
            </a:r>
            <a:r>
              <a:rPr lang="en-US" dirty="0" smtClean="0"/>
              <a:t> went off the England, Elizabeth wrote this poem.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65516" y="1475581"/>
            <a:ext cx="3192174" cy="1805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this poem, written in rhymed iambic pentameter and divided into three sestets, Elizabeth told about the turmoil that the love has created.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65516" y="4355901"/>
            <a:ext cx="2592288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Elizabeth was a woman of culture and </a:t>
            </a:r>
            <a:r>
              <a:rPr lang="en-US" dirty="0" smtClean="0">
                <a:solidFill>
                  <a:schemeClr val="bg1"/>
                </a:solidFill>
              </a:rPr>
              <a:t>she </a:t>
            </a:r>
            <a:r>
              <a:rPr lang="en-US" dirty="0">
                <a:solidFill>
                  <a:schemeClr val="bg1"/>
                </a:solidFill>
              </a:rPr>
              <a:t>was a good </a:t>
            </a:r>
            <a:r>
              <a:rPr lang="en-US" dirty="0" smtClean="0">
                <a:solidFill>
                  <a:schemeClr val="bg1"/>
                </a:solidFill>
              </a:rPr>
              <a:t>writer; </a:t>
            </a:r>
            <a:r>
              <a:rPr lang="en-US" dirty="0">
                <a:solidFill>
                  <a:schemeClr val="bg1"/>
                </a:solidFill>
              </a:rPr>
              <a:t>unfortunately, </a:t>
            </a:r>
            <a:r>
              <a:rPr lang="en-US" dirty="0" smtClean="0">
                <a:solidFill>
                  <a:schemeClr val="bg1"/>
                </a:solidFill>
              </a:rPr>
              <a:t>a lots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her </a:t>
            </a:r>
            <a:r>
              <a:rPr lang="en-US" dirty="0">
                <a:solidFill>
                  <a:schemeClr val="bg1"/>
                </a:solidFill>
              </a:rPr>
              <a:t>writings were </a:t>
            </a:r>
            <a:r>
              <a:rPr lang="en-US" dirty="0" smtClean="0">
                <a:solidFill>
                  <a:schemeClr val="bg1"/>
                </a:solidFill>
              </a:rPr>
              <a:t>destroyed.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2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316</TotalTime>
  <Words>625</Words>
  <Application>Microsoft Office PowerPoint</Application>
  <PresentationFormat>Personalizzato</PresentationFormat>
  <Paragraphs>95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Organico</vt:lpstr>
      <vt:lpstr>ELIZABETH REGINA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ELIZABETH REGINA</dc:title>
  <dc:creator>f</dc:creator>
  <cp:lastModifiedBy>internet</cp:lastModifiedBy>
  <cp:revision>39</cp:revision>
  <dcterms:created xsi:type="dcterms:W3CDTF">2016-09-19T16:33:32Z</dcterms:created>
  <dcterms:modified xsi:type="dcterms:W3CDTF">2016-09-23T17:07:02Z</dcterms:modified>
</cp:coreProperties>
</file>