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6"/>
  </p:notesMasterIdLst>
  <p:sldIdLst>
    <p:sldId id="256" r:id="rId2"/>
    <p:sldId id="259" r:id="rId3"/>
    <p:sldId id="260" r:id="rId4"/>
    <p:sldId id="265" r:id="rId5"/>
    <p:sldId id="266" r:id="rId6"/>
    <p:sldId id="261" r:id="rId7"/>
    <p:sldId id="263" r:id="rId8"/>
    <p:sldId id="262" r:id="rId9"/>
    <p:sldId id="273" r:id="rId10"/>
    <p:sldId id="272" r:id="rId11"/>
    <p:sldId id="274" r:id="rId12"/>
    <p:sldId id="264" r:id="rId13"/>
    <p:sldId id="268" r:id="rId14"/>
    <p:sldId id="267" r:id="rId15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03043-B27E-4EEB-A3A6-6173CA801BAF}" type="datetimeFigureOut">
              <a:rPr lang="it-IT" smtClean="0"/>
              <a:t>18/04/2017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316A-E53D-4903-B8B9-CEDE6DE59B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63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E56FDE0-6374-4DAC-8059-C6F8D4E002D7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6F80C2-17FE-49ED-85A9-DEE6C3845E98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86D8D72-5B2E-4446-A59D-A72315A57C13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718FCE0-B4DB-4F2A-B60C-4C1EDF5E0378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B3FBE0-D2FC-4432-BA8D-D0456197C972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079B867-D81C-4465-BC5E-76DE572E0BD8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4313BCC-F29A-44AD-8A71-62AAF737C8FF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082D5B-65BE-4D8B-AA44-AD15CFA7ADAD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CFA2D6C-DA90-4D7E-ACAE-9D3FB658B38E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D59F796-B6CF-4E72-8D09-DE932440BE3D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0E8B80D-D1FD-4EDF-90D2-84BB38416046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3E4BD7E-03FB-4BFA-BF32-D99F1C2BEAF4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Dibarbora Mattia, Mainardis Riccardo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pete.com/Literature/Poetry/CoyMistA.htm" TargetMode="External"/><Relationship Id="rId2" Type="http://schemas.openxmlformats.org/officeDocument/2006/relationships/hyperlink" Target="http://www.wordreference.com/definition/mistres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radesaver.com/andrew-marvell-poems/study-guide/summary-to-his-coy-mistress" TargetMode="External"/><Relationship Id="rId4" Type="http://schemas.openxmlformats.org/officeDocument/2006/relationships/hyperlink" Target="https://it.wikipedia.org/wiki/Andrew_Marvel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19640" y="4221000"/>
            <a:ext cx="8064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I.I.S.S. “BASSA FRIULANA” - Polo liceale “A. Einstein” –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Cervignano del Friuli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ANNO SCOLASTICO 2016/2017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2286000" y="2853000"/>
            <a:ext cx="45716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1" strike="noStrike" cap="all" spc="-1" dirty="0" smtClean="0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PRESENTED     BY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cap="all" spc="-1" dirty="0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ALAMPI ALESSIA, </a:t>
            </a:r>
            <a:r>
              <a:rPr lang="it-IT" sz="1800" b="1" strike="noStrike" cap="all" spc="-1" dirty="0" err="1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Dibarbora</a:t>
            </a:r>
            <a:r>
              <a:rPr lang="it-IT" sz="1800" b="1" strike="noStrike" cap="all" spc="-1" dirty="0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 Mattia  </a:t>
            </a:r>
            <a:r>
              <a:rPr lang="it-IT" sz="1800" b="1" strike="noStrike" cap="all" spc="-1" dirty="0" smtClean="0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AND </a:t>
            </a:r>
            <a:r>
              <a:rPr lang="it-IT" sz="1800" b="1" strike="noStrike" cap="all" spc="-1" dirty="0">
                <a:solidFill>
                  <a:srgbClr val="D34817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MAINARDIS RICCARDO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1214280" y="908640"/>
            <a:ext cx="7214760" cy="11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TO HIS COY MISTRESS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by Andrew Marvell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25BB254-51B6-4F8E-BC40-16CB4BA58F19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DB1B943-E740-41F1-85A2-9DDC84A53297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10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358008" y="1575043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For,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lady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deserve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state, </a:t>
            </a:r>
          </a:p>
          <a:p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 love at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rate.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23773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11660" y="3007985"/>
            <a:ext cx="6264696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speaking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voice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calls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lover «lady» and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«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mistress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»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because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tells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wouldn’t give her anything less than that first-class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love.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4644008" y="2221374"/>
            <a:ext cx="0" cy="815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27606" y="645475"/>
            <a:ext cx="252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line 19 to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405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DB1B943-E740-41F1-85A2-9DDC84A53297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11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404664"/>
            <a:ext cx="3047629" cy="57246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But at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back I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always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hear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Time's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winged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chariot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hurrying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near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;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yonder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before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lie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Deserts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vast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eternity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Thy beauty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shall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no more be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found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in thy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marble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vault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shall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sound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My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echoing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song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then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worms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shall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try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long-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preserved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virginity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you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quaint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honor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turn to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dust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into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ashes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lust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: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grave's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fine and private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place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But none, I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think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do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there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embrace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it-IT" sz="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Now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therefore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while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youthful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hue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Sits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on thy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skin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like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morning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dew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while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thy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willing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soul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transpires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At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every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pore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with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instant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fires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Now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let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sport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while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now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like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amorous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prey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Rather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at once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our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time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devour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Than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languish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his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slow-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chapt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power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Let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roll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our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strength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Our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sweetness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up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into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one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ball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tear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our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pleasures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with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rough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strife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Thorough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iron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gates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of life :</a:t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Thus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though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cannot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make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our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sun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Stand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still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yet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will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make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him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run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7832" y="1389181"/>
            <a:ext cx="3329216" cy="249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47219" y="1167684"/>
            <a:ext cx="22612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desert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isn’t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life</a:t>
            </a: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7" name="Connettore 2 6"/>
          <p:cNvCxnSpPr>
            <a:stCxn id="3" idx="2"/>
            <a:endCxn id="10" idx="0"/>
          </p:cNvCxnSpPr>
          <p:nvPr/>
        </p:nvCxnSpPr>
        <p:spPr>
          <a:xfrm>
            <a:off x="4477835" y="1814015"/>
            <a:ext cx="0" cy="283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489299" y="2097722"/>
            <a:ext cx="19770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desert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isn’t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sex.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ttore 2 11"/>
          <p:cNvCxnSpPr>
            <a:stCxn id="10" idx="2"/>
          </p:cNvCxnSpPr>
          <p:nvPr/>
        </p:nvCxnSpPr>
        <p:spPr>
          <a:xfrm>
            <a:off x="4477835" y="2744053"/>
            <a:ext cx="0" cy="289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418581" y="3008930"/>
            <a:ext cx="211850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contrast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vegetable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love of the first stanza and the image of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desert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stanza.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3155133" y="5476592"/>
            <a:ext cx="696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872913" y="5133668"/>
            <a:ext cx="23762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speaking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voice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wants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woman.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6281777" y="5373216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925264" y="4509120"/>
            <a:ext cx="181075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woman is the center of sexual passion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speaking voice.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018566" y="418999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line 21 to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46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202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264693" y="1046904"/>
            <a:ext cx="3334694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 OF LANGUAGE</a:t>
            </a:r>
            <a:endParaRPr lang="it-IT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DB1B943-E740-41F1-85A2-9DDC84A53297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772816"/>
            <a:ext cx="7920880" cy="28623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first stanza there are humorously exaggerated references to traditional romantic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ideas.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Images of death and decay are used in the second stanza to show the lover the pointlessness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resisting.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final stanza, in which the speaker grows impatient to convince his mistress, is full of references to speed, urgency and passion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1EC384-9FFF-4CD7-B726-A60480A89B79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24629" y="1068184"/>
            <a:ext cx="3798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Bibliography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: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15616" y="1988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www.wordreference.com/definition/mistress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www.blupete.com/Literature/Poetry/CoyMistA.htm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it.wikipedia.org/wiki/Andrew_Marvell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www.gradesaver.com/andrew-marvell-poems/study-guide/summary-to-his-coy-mistress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300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1EC384-9FFF-4CD7-B726-A60480A89B79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81607" y="249289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Thank</a:t>
            </a: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it-IT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you</a:t>
            </a: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for </a:t>
            </a:r>
            <a:r>
              <a:rPr lang="it-IT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your</a:t>
            </a: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it-IT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attention</a:t>
            </a: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951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A4236C-D78F-442A-8360-73C8D1AD77EF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88325" y="548680"/>
            <a:ext cx="34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Andrew </a:t>
            </a:r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Marvell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80511" y="1153597"/>
            <a:ext cx="24739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ANDREW MARVELL: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83406" y="1855857"/>
            <a:ext cx="38309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-273960"/>
            <a:r>
              <a:rPr lang="it-IT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it-IT" dirty="0">
                <a:latin typeface="Arial" pitchFamily="34" charset="0"/>
                <a:cs typeface="Arial" pitchFamily="34" charset="0"/>
              </a:rPr>
              <a:t> an English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metaphysical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poet</a:t>
            </a:r>
            <a:r>
              <a:rPr lang="it-IT" dirty="0">
                <a:latin typeface="Arial" pitchFamily="34" charset="0"/>
                <a:cs typeface="Arial" pitchFamily="34" charset="0"/>
              </a:rPr>
              <a:t>, </a:t>
            </a:r>
          </a:p>
          <a:p>
            <a:pPr indent="-273960"/>
            <a:r>
              <a:rPr lang="it-IT" dirty="0" err="1">
                <a:latin typeface="Arial" pitchFamily="34" charset="0"/>
                <a:cs typeface="Arial" pitchFamily="34" charset="0"/>
              </a:rPr>
              <a:t>satirist</a:t>
            </a:r>
            <a:r>
              <a:rPr lang="it-IT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politician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51920" y="2924944"/>
            <a:ext cx="453650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73960">
              <a:lnSpc>
                <a:spcPct val="10000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1)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Upon</a:t>
            </a:r>
            <a:r>
              <a:rPr lang="it-IT" dirty="0">
                <a:latin typeface="Arial" pitchFamily="34" charset="0"/>
                <a:cs typeface="Arial" pitchFamily="34" charset="0"/>
              </a:rPr>
              <a:t> Appleton House 
2)The Garden</a:t>
            </a:r>
          </a:p>
          <a:p>
            <a:pPr indent="-273960">
              <a:lnSpc>
                <a:spcPct val="10000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3)An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Horatian</a:t>
            </a:r>
            <a:r>
              <a:rPr lang="it-IT" dirty="0">
                <a:latin typeface="Arial" pitchFamily="34" charset="0"/>
                <a:cs typeface="Arial" pitchFamily="34" charset="0"/>
              </a:rPr>
              <a:t> Ode </a:t>
            </a:r>
            <a:r>
              <a:rPr lang="en-US" dirty="0">
                <a:latin typeface="Arial" pitchFamily="34" charset="0"/>
                <a:cs typeface="Arial" pitchFamily="34" charset="0"/>
              </a:rPr>
              <a:t>upon Cromwell's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Return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Ireland </a:t>
            </a:r>
            <a:r>
              <a:rPr lang="it-IT" dirty="0">
                <a:latin typeface="Arial" pitchFamily="34" charset="0"/>
                <a:cs typeface="Arial" pitchFamily="34" charset="0"/>
              </a:rPr>
              <a:t>
4)To His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Coy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Mistress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202520" y="4819994"/>
            <a:ext cx="1402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His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poems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5868144" y="1522929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903994" y="4397238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 descr="Andrew Marvell.jpg"/>
          <p:cNvSpPr>
            <a:spLocks noChangeAspect="1" noChangeArrowheads="1"/>
          </p:cNvSpPr>
          <p:nvPr/>
        </p:nvSpPr>
        <p:spPr bwMode="auto">
          <a:xfrm>
            <a:off x="155575" y="-1233488"/>
            <a:ext cx="2095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4968"/>
            <a:ext cx="2944454" cy="361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5868144" y="2502188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54973" y="4822554"/>
            <a:ext cx="41170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Born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on 31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st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March 1621 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Winestead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96322" y="5517232"/>
            <a:ext cx="40756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Died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on 16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August 1678 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London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</a:t>
            </a:r>
            <a:endParaRPr lang="it-IT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023818" y="548680"/>
            <a:ext cx="3816444" cy="4365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 OF THE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TITLE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173468" y="4437112"/>
            <a:ext cx="8784976" cy="858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From the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title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intelligent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reader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can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understand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speacking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voice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wrote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this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poem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for a woman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who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has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been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slow to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respond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to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his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romantic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advances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Immagine 95"/>
          <p:cNvPicPr/>
          <p:nvPr/>
        </p:nvPicPr>
        <p:blipFill rotWithShape="1">
          <a:blip r:embed="rId2"/>
          <a:srcRect l="4396" t="2557" r="11162"/>
          <a:stretch/>
        </p:blipFill>
        <p:spPr>
          <a:xfrm>
            <a:off x="251520" y="1772816"/>
            <a:ext cx="4161360" cy="2148858"/>
          </a:xfrm>
          <a:prstGeom prst="rect">
            <a:avLst/>
          </a:prstGeom>
          <a:ln>
            <a:noFill/>
          </a:ln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1743230-A704-49B2-800B-F88A557C2DF7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C14A7433-9C10-4A52-BBF8-A60E83C4CA1E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87534" y="1189439"/>
            <a:ext cx="20302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To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b="1" u="sng" dirty="0" err="1" smtClean="0"/>
              <a:t>coy</a:t>
            </a:r>
            <a:r>
              <a:rPr lang="it-IT" dirty="0" smtClean="0"/>
              <a:t> </a:t>
            </a:r>
            <a:r>
              <a:rPr lang="it-IT" b="1" u="sng" dirty="0" err="1" smtClean="0"/>
              <a:t>Mistress</a:t>
            </a:r>
            <a:endParaRPr lang="it-IT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56" y="1749077"/>
            <a:ext cx="4315623" cy="21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1EC384-9FFF-4CD7-B726-A60480A89B79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624927"/>
            <a:ext cx="43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Small </a:t>
            </a:r>
            <a:r>
              <a:rPr lang="it-IT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summary</a:t>
            </a:r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the </a:t>
            </a:r>
            <a:r>
              <a:rPr lang="it-IT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99709" y="1144505"/>
            <a:ext cx="7915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The poem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considered </a:t>
            </a:r>
            <a:r>
              <a:rPr lang="en-US" dirty="0">
                <a:latin typeface="Arial" pitchFamily="34" charset="0"/>
                <a:cs typeface="Arial" pitchFamily="34" charset="0"/>
              </a:rPr>
              <a:t>one of the finest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carpe </a:t>
            </a:r>
            <a:r>
              <a:rPr lang="en-US" dirty="0">
                <a:latin typeface="Arial" pitchFamily="34" charset="0"/>
                <a:cs typeface="Arial" pitchFamily="34" charset="0"/>
              </a:rPr>
              <a:t>diem arguments ever put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lines.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47664" y="2214156"/>
            <a:ext cx="65507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poet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wrote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poem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at the service of Oliver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Cromwell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7544" y="2889122"/>
            <a:ext cx="8352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poem is written 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point of view of a gentleman, who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>
                <a:latin typeface="Arial" pitchFamily="34" charset="0"/>
                <a:cs typeface="Arial" pitchFamily="34" charset="0"/>
              </a:rPr>
              <a:t>trying to persuade a woman to have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sexual </a:t>
            </a:r>
            <a:r>
              <a:rPr lang="en-US" dirty="0">
                <a:latin typeface="Arial" pitchFamily="34" charset="0"/>
                <a:cs typeface="Arial" pitchFamily="34" charset="0"/>
              </a:rPr>
              <a:t>intercourse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him.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87862" y="4149080"/>
            <a:ext cx="8128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woman is a bit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timid </a:t>
            </a:r>
            <a:r>
              <a:rPr lang="en-US" dirty="0">
                <a:latin typeface="Arial" pitchFamily="34" charset="0"/>
                <a:cs typeface="Arial" pitchFamily="34" charset="0"/>
              </a:rPr>
              <a:t>and he tries to convince her that time is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running</a:t>
            </a:r>
            <a:r>
              <a:rPr lang="it-IT" dirty="0">
                <a:latin typeface="Arial" pitchFamily="34" charset="0"/>
                <a:cs typeface="Arial" pitchFamily="34" charset="0"/>
              </a:rPr>
              <a:t> out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that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must seize the moment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4652211" y="1789001"/>
            <a:ext cx="0" cy="425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647296" y="2583488"/>
            <a:ext cx="0" cy="305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1" idx="2"/>
            <a:endCxn id="12" idx="0"/>
          </p:cNvCxnSpPr>
          <p:nvPr/>
        </p:nvCxnSpPr>
        <p:spPr>
          <a:xfrm>
            <a:off x="4644008" y="3535453"/>
            <a:ext cx="8204" cy="613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771800" y="4795411"/>
            <a:ext cx="0" cy="433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051720" y="5188550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Carpe Diem.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1EC384-9FFF-4CD7-B726-A60480A89B79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90518" y="1068280"/>
            <a:ext cx="46805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poem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arranged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stanzas</a:t>
            </a:r>
            <a:r>
              <a:rPr lang="it-IT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8" name="Connettore 2 7"/>
          <p:cNvCxnSpPr>
            <a:stCxn id="3" idx="2"/>
            <a:endCxn id="15" idx="0"/>
          </p:cNvCxnSpPr>
          <p:nvPr/>
        </p:nvCxnSpPr>
        <p:spPr>
          <a:xfrm flipH="1">
            <a:off x="1835696" y="1437612"/>
            <a:ext cx="2995082" cy="628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3" idx="2"/>
            <a:endCxn id="17" idx="0"/>
          </p:cNvCxnSpPr>
          <p:nvPr/>
        </p:nvCxnSpPr>
        <p:spPr>
          <a:xfrm flipH="1">
            <a:off x="4824026" y="1437612"/>
            <a:ext cx="6752" cy="645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3" idx="2"/>
            <a:endCxn id="18" idx="0"/>
          </p:cNvCxnSpPr>
          <p:nvPr/>
        </p:nvCxnSpPr>
        <p:spPr>
          <a:xfrm>
            <a:off x="4830778" y="1437612"/>
            <a:ext cx="2792561" cy="628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95536" y="2066234"/>
            <a:ext cx="288032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first stanza the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speaking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voice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tells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mistress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time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coyness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be 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fair.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speaking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voice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tells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compliment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admire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time. 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focus on "each part" of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body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until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heart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(the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heart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metaphore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sex and for love).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TextShape 2"/>
          <p:cNvSpPr txBox="1"/>
          <p:nvPr/>
        </p:nvSpPr>
        <p:spPr>
          <a:xfrm>
            <a:off x="3599890" y="2083193"/>
            <a:ext cx="2448271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stanza, 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speaking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voice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tells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human life </a:t>
            </a: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short and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death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comes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early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tries to convince her to have sex with him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 the death.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300192" y="2066234"/>
            <a:ext cx="264629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 the last stanza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speaking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voice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asks </a:t>
            </a:r>
            <a:r>
              <a:rPr lang="en-US" dirty="0">
                <a:latin typeface="Arial" pitchFamily="34" charset="0"/>
                <a:cs typeface="Arial" pitchFamily="34" charset="0"/>
              </a:rPr>
              <a:t>her to have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sex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him now that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she </a:t>
            </a:r>
            <a:r>
              <a:rPr lang="en-US" dirty="0">
                <a:latin typeface="Arial" pitchFamily="34" charset="0"/>
                <a:cs typeface="Arial" pitchFamily="34" charset="0"/>
              </a:rPr>
              <a:t>is still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young and beautiful, </a:t>
            </a:r>
            <a:r>
              <a:rPr lang="en-US" dirty="0">
                <a:latin typeface="Arial" pitchFamily="34" charset="0"/>
                <a:cs typeface="Arial" pitchFamily="34" charset="0"/>
              </a:rPr>
              <a:t>because in the grave this will not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possible.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91140" y="476672"/>
            <a:ext cx="367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</a:t>
            </a:r>
            <a:r>
              <a:rPr lang="it-IT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poem</a:t>
            </a:r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arranged</a:t>
            </a:r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…</a:t>
            </a:r>
          </a:p>
        </p:txBody>
      </p:sp>
    </p:spTree>
    <p:extLst>
      <p:ext uri="{BB962C8B-B14F-4D97-AF65-F5344CB8AC3E}">
        <p14:creationId xmlns:p14="http://schemas.microsoft.com/office/powerpoint/2010/main" val="732382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872E7C-D4F7-442B-85A1-47F8D4D91CEA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6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4056" y="980728"/>
            <a:ext cx="4572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down, and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think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which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way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walk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and pass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long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love’s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day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Thou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by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Indian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Ganges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 side </a:t>
            </a:r>
          </a:p>
          <a:p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Shouldst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rubies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I by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tide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r>
              <a:rPr lang="it-IT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Humber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complain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I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4" y="3622441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1560" y="584900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River Gange</a:t>
            </a: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62" y="3726324"/>
            <a:ext cx="3177915" cy="212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63262" y="577249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River </a:t>
            </a:r>
            <a:r>
              <a:rPr lang="it-IT" dirty="0" err="1" smtClean="0"/>
              <a:t>Humber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6174" y="3302341"/>
            <a:ext cx="810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58701" y="3356992"/>
            <a:ext cx="7920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Him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2843808" y="3230422"/>
            <a:ext cx="0" cy="416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2353" y="2584091"/>
            <a:ext cx="71611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speaking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voice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compares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mistress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river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Gange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considered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sacred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ttore 2 15"/>
          <p:cNvCxnSpPr>
            <a:stCxn id="5" idx="3"/>
          </p:cNvCxnSpPr>
          <p:nvPr/>
        </p:nvCxnSpPr>
        <p:spPr>
          <a:xfrm>
            <a:off x="5076056" y="1719392"/>
            <a:ext cx="1476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521396" y="1119227"/>
            <a:ext cx="24842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 1650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England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began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explorations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discoveries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the East.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52083" y="404664"/>
            <a:ext cx="229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line 3 to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62F2D57-96E6-40F4-BE55-E4A4EA0ECF9C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1052736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Humber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complain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I </a:t>
            </a:r>
            <a:r>
              <a:rPr lang="it-IT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</a:p>
          <a:p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Love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ten</a:t>
            </a:r>
            <a:r>
              <a:rPr lang="it-IT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years</a:t>
            </a:r>
            <a:r>
              <a:rPr lang="it-IT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lang="it-IT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b="1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flood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please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refuse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Till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conversion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Jews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293096"/>
            <a:ext cx="8064896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this verses the speaking voice use an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hyperbole; in this way his mistress can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understand that the love for her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great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passionate.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would go back in time to Noah and the Flood, and forward in time to the "conversion of the Jews," all the while loving her.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2766214"/>
            <a:ext cx="31683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Flood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        4500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ago.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2411760" y="2253065"/>
            <a:ext cx="0" cy="496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411760" y="3118902"/>
            <a:ext cx="0" cy="1174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6288"/>
            <a:ext cx="2948814" cy="384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697430" y="476672"/>
            <a:ext cx="241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line 7 to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979712" y="29342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9BDDB3B-659B-40F4-9BC7-A43CE2F46439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5653" y="1217479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vegetable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love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Vaster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empires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more slow; </a:t>
            </a:r>
            <a:endParaRPr lang="it-IT" dirty="0"/>
          </a:p>
        </p:txBody>
      </p:sp>
      <p:sp>
        <p:nvSpPr>
          <p:cNvPr id="6" name="AutoShape 2" descr="Risultati immagini per zucch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05" y="980728"/>
            <a:ext cx="3890374" cy="21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6313" y="4365104"/>
            <a:ext cx="72008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Vegetable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love refers to a organic love that is a love without the pressure of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anything.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human reproductive organs have the shape of some vegetables. </a:t>
            </a:r>
          </a:p>
        </p:txBody>
      </p:sp>
      <p:cxnSp>
        <p:nvCxnSpPr>
          <p:cNvPr id="10" name="Connettore 2 9"/>
          <p:cNvCxnSpPr>
            <a:stCxn id="3" idx="2"/>
          </p:cNvCxnSpPr>
          <p:nvPr/>
        </p:nvCxnSpPr>
        <p:spPr>
          <a:xfrm>
            <a:off x="2481653" y="1863810"/>
            <a:ext cx="0" cy="2501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347864" y="1863810"/>
            <a:ext cx="0" cy="41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555777" y="2254712"/>
            <a:ext cx="21894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poet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may allude to the</a:t>
            </a:r>
            <a:r>
              <a:rPr lang="en-US" dirty="0"/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penis.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486849" y="499271"/>
            <a:ext cx="2516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line 11 to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DB1B943-E740-41F1-85A2-9DDC84A53297}" type="datetime1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18/04/2017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Alampi Alessia,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Dibarbora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Mattia, </a:t>
            </a:r>
            <a:r>
              <a:rPr lang="it-IT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Mainardis</a:t>
            </a:r>
            <a:r>
              <a:rPr lang="it-IT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Riccardo</a:t>
            </a:r>
            <a:endParaRPr lang="it-IT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7CAB06F8-DE95-4BDF-B078-0D76C6F66FF1}" type="slidenum">
              <a:rPr lang="it-IT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623731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cl. 4 ASA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11560" y="1196752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hundred</a:t>
            </a:r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years should go to praise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Thine eyes, and on thy forehead gaze; </a:t>
            </a:r>
          </a:p>
          <a:p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hundred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adore each breast,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thirty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thousand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the rest;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least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every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part, </a:t>
            </a:r>
          </a:p>
          <a:p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heart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9323" y="3726048"/>
            <a:ext cx="723616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lover says that, if he had time, he would give her compliments about each of her individual body parts, and he would spend infinity years doing it</a:t>
            </a:r>
            <a:r>
              <a:rPr lang="en-US" dirty="0"/>
              <a:t>.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3995936" y="2994805"/>
            <a:ext cx="0" cy="774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12" idx="1"/>
          </p:cNvCxnSpPr>
          <p:nvPr/>
        </p:nvCxnSpPr>
        <p:spPr>
          <a:xfrm>
            <a:off x="5185052" y="1359377"/>
            <a:ext cx="675624" cy="43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860676" y="1015543"/>
            <a:ext cx="310530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speaking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voice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uses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«hundred» and «age»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because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wants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explain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mistress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haven’t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lots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time.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ttore 2 15"/>
          <p:cNvCxnSpPr>
            <a:stCxn id="12" idx="2"/>
          </p:cNvCxnSpPr>
          <p:nvPr/>
        </p:nvCxnSpPr>
        <p:spPr>
          <a:xfrm flipH="1">
            <a:off x="3995936" y="2492871"/>
            <a:ext cx="3417392" cy="1233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667270" y="476672"/>
            <a:ext cx="252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line 13 to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6146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1084</Words>
  <Application>Microsoft Office PowerPoint</Application>
  <PresentationFormat>Presentazione su schermo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1_NewsPrint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31915</dc:creator>
  <dc:description/>
  <cp:lastModifiedBy>internet</cp:lastModifiedBy>
  <cp:revision>45</cp:revision>
  <dcterms:created xsi:type="dcterms:W3CDTF">2017-04-12T10:37:10Z</dcterms:created>
  <dcterms:modified xsi:type="dcterms:W3CDTF">2017-04-18T18:56:56Z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