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2294D-4DD7-4FCE-AD43-084B38984955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5EBE-71FD-485F-A93E-8D26B81F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6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84664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The origins and the fall of a myth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4941168"/>
            <a:ext cx="6400800" cy="1752600"/>
          </a:xfrm>
        </p:spPr>
        <p:txBody>
          <a:bodyPr/>
          <a:lstStyle/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Liceo Scientifico A. Einstein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4^ASA</a:t>
            </a:r>
          </a:p>
          <a:p>
            <a:pPr algn="l"/>
            <a:r>
              <a:rPr lang="it-IT" sz="2000" dirty="0" err="1" smtClean="0">
                <a:solidFill>
                  <a:schemeClr val="tx1"/>
                </a:solidFill>
              </a:rPr>
              <a:t>Clementin</a:t>
            </a:r>
            <a:r>
              <a:rPr lang="it-IT" sz="2000" dirty="0" smtClean="0">
                <a:solidFill>
                  <a:schemeClr val="tx1"/>
                </a:solidFill>
              </a:rPr>
              <a:t> Emilio, </a:t>
            </a:r>
            <a:r>
              <a:rPr lang="it-IT" sz="2000" dirty="0" err="1" smtClean="0">
                <a:solidFill>
                  <a:schemeClr val="tx1"/>
                </a:solidFill>
              </a:rPr>
              <a:t>Digiusto</a:t>
            </a:r>
            <a:r>
              <a:rPr lang="it-IT" sz="2000" dirty="0" smtClean="0">
                <a:solidFill>
                  <a:schemeClr val="tx1"/>
                </a:solidFill>
              </a:rPr>
              <a:t> Mattia, Moratti Alex, </a:t>
            </a:r>
            <a:r>
              <a:rPr lang="it-IT" sz="2000" dirty="0" err="1" smtClean="0">
                <a:solidFill>
                  <a:schemeClr val="tx1"/>
                </a:solidFill>
              </a:rPr>
              <a:t>Napodano</a:t>
            </a:r>
            <a:r>
              <a:rPr lang="it-IT" sz="2000" dirty="0" smtClean="0">
                <a:solidFill>
                  <a:schemeClr val="tx1"/>
                </a:solidFill>
              </a:rPr>
              <a:t> Francesco, </a:t>
            </a:r>
            <a:r>
              <a:rPr lang="it-IT" sz="2000" dirty="0" err="1" smtClean="0">
                <a:solidFill>
                  <a:schemeClr val="tx1"/>
                </a:solidFill>
              </a:rPr>
              <a:t>Pastoricchio</a:t>
            </a:r>
            <a:r>
              <a:rPr lang="it-IT" sz="2000" dirty="0" smtClean="0">
                <a:solidFill>
                  <a:schemeClr val="tx1"/>
                </a:solidFill>
              </a:rPr>
              <a:t> Dana,  Vidili Andrea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7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Elizabeth’s death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died on 23 March 1603 </a:t>
            </a:r>
          </a:p>
          <a:p>
            <a:r>
              <a:rPr lang="en-US" dirty="0" smtClean="0"/>
              <a:t>buried in Westminster </a:t>
            </a:r>
            <a:r>
              <a:rPr lang="en-US" dirty="0" smtClean="0"/>
              <a:t>Abbey</a:t>
            </a:r>
          </a:p>
          <a:p>
            <a:r>
              <a:rPr lang="en-US" dirty="0" smtClean="0"/>
              <a:t>James Stuart succeeded her as King of England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Fonte</a:t>
            </a:r>
            <a:r>
              <a:rPr lang="en-US" sz="2400" dirty="0" smtClean="0"/>
              <a:t>: Elizabeth Regina – Anthony Boyle, Daniela </a:t>
            </a:r>
            <a:r>
              <a:rPr lang="en-US" sz="2400" dirty="0" err="1" smtClean="0"/>
              <a:t>Castellazzo</a:t>
            </a:r>
            <a:endParaRPr lang="en-US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391798" y="3191723"/>
            <a:ext cx="4621339" cy="17706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CONSORTS BOTH IN THRONE AND GRAVE</a:t>
            </a:r>
          </a:p>
          <a:p>
            <a:pPr algn="ctr"/>
            <a:r>
              <a:rPr lang="en-US" sz="2000" dirty="0"/>
              <a:t>HERE REST WE TWO SISTERS</a:t>
            </a:r>
          </a:p>
          <a:p>
            <a:pPr algn="ctr"/>
            <a:r>
              <a:rPr lang="en-US" sz="2000" dirty="0"/>
              <a:t>ELIZABETH AND MARY</a:t>
            </a:r>
          </a:p>
          <a:p>
            <a:pPr algn="ctr"/>
            <a:r>
              <a:rPr lang="en-US" sz="2000" dirty="0"/>
              <a:t>IN THE HOPE OF NEW RESURRECTION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67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90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Genealogical tree</a:t>
            </a:r>
            <a:endParaRPr lang="en-US" sz="4000" b="1" dirty="0"/>
          </a:p>
        </p:txBody>
      </p:sp>
      <p:sp>
        <p:nvSpPr>
          <p:cNvPr id="3" name="AutoShape 2" descr="Visualizzazione di Immagi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Henry VIII’s </a:t>
            </a:r>
            <a:r>
              <a:rPr lang="en-US" b="1" dirty="0" smtClean="0"/>
              <a:t>wives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0042" y="112474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Catherine of Aragon</a:t>
            </a:r>
            <a:r>
              <a:rPr lang="en-US" sz="2800" dirty="0" smtClean="0"/>
              <a:t>: 24 years marriage, highly spirited, Spanish nobility, six pregnancies (only Mary I survived)</a:t>
            </a:r>
          </a:p>
          <a:p>
            <a:r>
              <a:rPr lang="en-US" sz="2800" b="1" dirty="0" smtClean="0"/>
              <a:t>Anne Boleyn</a:t>
            </a:r>
            <a:r>
              <a:rPr lang="en-US" sz="2800" dirty="0" smtClean="0"/>
              <a:t>: ambitious, cunning, determined, strong character, accused of adultery and incest</a:t>
            </a:r>
          </a:p>
          <a:p>
            <a:r>
              <a:rPr lang="en-US" sz="2800" b="1" dirty="0" smtClean="0"/>
              <a:t>Jane Seymour</a:t>
            </a:r>
            <a:r>
              <a:rPr lang="en-US" sz="2800" dirty="0" smtClean="0"/>
              <a:t>: docile </a:t>
            </a:r>
            <a:r>
              <a:rPr lang="en-US" sz="2800" dirty="0" smtClean="0"/>
              <a:t>Anne Boleyn’s lady-in-waiting, </a:t>
            </a:r>
            <a:r>
              <a:rPr lang="en-US" sz="2800" dirty="0" smtClean="0"/>
              <a:t>mother of the </a:t>
            </a:r>
            <a:r>
              <a:rPr lang="en-US" sz="2800" dirty="0" smtClean="0"/>
              <a:t>long-awaited </a:t>
            </a:r>
            <a:r>
              <a:rPr lang="en-US" sz="2800" dirty="0" smtClean="0"/>
              <a:t>male son </a:t>
            </a:r>
          </a:p>
        </p:txBody>
      </p:sp>
      <p:pic>
        <p:nvPicPr>
          <p:cNvPr id="1026" name="Picture 2" descr="C:\Users\Mattia\Desktop\228px-Catherine_ara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1368152" cy="18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tia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60" y="4437112"/>
            <a:ext cx="1512169" cy="18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tia\Desktop\u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04" y="4437116"/>
            <a:ext cx="1512168" cy="18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48573" y="6340678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1509-1533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13864" y="6349087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1533-1536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13610" y="6364476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1536-1537</a:t>
            </a:r>
          </a:p>
        </p:txBody>
      </p:sp>
    </p:spTree>
    <p:extLst>
      <p:ext uri="{BB962C8B-B14F-4D97-AF65-F5344CB8AC3E}">
        <p14:creationId xmlns:p14="http://schemas.microsoft.com/office/powerpoint/2010/main" val="27580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/>
              <a:t>Henry VIII’s women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05850"/>
            <a:ext cx="8229600" cy="4525963"/>
          </a:xfrm>
        </p:spPr>
        <p:txBody>
          <a:bodyPr/>
          <a:lstStyle/>
          <a:p>
            <a:r>
              <a:rPr lang="en-US" sz="3000" b="1" dirty="0"/>
              <a:t>Anne of Cleves</a:t>
            </a:r>
            <a:r>
              <a:rPr lang="en-US" sz="3000" dirty="0"/>
              <a:t>: German nobility, grotesque</a:t>
            </a:r>
          </a:p>
          <a:p>
            <a:r>
              <a:rPr lang="en-US" sz="3000" b="1" dirty="0"/>
              <a:t>Catherine Howard</a:t>
            </a:r>
            <a:r>
              <a:rPr lang="en-US" sz="3000" dirty="0"/>
              <a:t>: highly spirited young woman, brought Elisabeth into the life of the court</a:t>
            </a:r>
          </a:p>
          <a:p>
            <a:r>
              <a:rPr lang="en-US" sz="3000" b="1" dirty="0"/>
              <a:t>Catherine Parr</a:t>
            </a:r>
            <a:r>
              <a:rPr lang="en-US" sz="3000" dirty="0"/>
              <a:t>: nurse, auntie and matron, helped </a:t>
            </a:r>
            <a:r>
              <a:rPr lang="en-US" sz="3000" dirty="0" smtClean="0"/>
              <a:t>Elisabeth’s cultural development</a:t>
            </a:r>
            <a:endParaRPr lang="en-US" sz="30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C:\Users\Mattia\Desktop\Anne_of_Cleves,_by_Hans_Holbein_the_You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3" y="4221092"/>
            <a:ext cx="1485801" cy="19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tia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46" y="4221088"/>
            <a:ext cx="1562100" cy="19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ttia\Desktop\img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47" y="4221093"/>
            <a:ext cx="1497931" cy="19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26485" y="630932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1540-1540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056518" y="6330198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1540-1541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763733" y="6330198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1543-1547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8277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7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Elizabeth’s decline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Ageing</a:t>
            </a:r>
          </a:p>
          <a:p>
            <a:r>
              <a:rPr lang="en-US" dirty="0" smtClean="0"/>
              <a:t>Religious problems</a:t>
            </a:r>
          </a:p>
          <a:p>
            <a:r>
              <a:rPr lang="en-US" dirty="0" smtClean="0"/>
              <a:t>Competition with foreign powers (Spain, France)</a:t>
            </a:r>
          </a:p>
          <a:p>
            <a:r>
              <a:rPr lang="en-US" dirty="0" smtClean="0"/>
              <a:t>Conspiracies at court and difficulties in keeping the Parliament quiet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35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prstClr val="black"/>
                </a:solidFill>
              </a:rPr>
              <a:t>Robert </a:t>
            </a:r>
            <a:r>
              <a:rPr lang="it-IT" b="1" dirty="0" err="1">
                <a:solidFill>
                  <a:prstClr val="black"/>
                </a:solidFill>
              </a:rPr>
              <a:t>Devereux</a:t>
            </a:r>
            <a:r>
              <a:rPr lang="it-IT" b="1" dirty="0">
                <a:solidFill>
                  <a:prstClr val="black"/>
                </a:solidFill>
              </a:rPr>
              <a:t> (Earl of </a:t>
            </a:r>
            <a:r>
              <a:rPr lang="it-IT" b="1" dirty="0" err="1">
                <a:solidFill>
                  <a:prstClr val="black"/>
                </a:solidFill>
              </a:rPr>
              <a:t>Essex</a:t>
            </a:r>
            <a:r>
              <a:rPr lang="it-IT" b="1" dirty="0">
                <a:solidFill>
                  <a:prstClr val="black"/>
                </a:solidFill>
              </a:rPr>
              <a:t>)</a:t>
            </a:r>
            <a:r>
              <a:rPr lang="it-IT" dirty="0">
                <a:solidFill>
                  <a:prstClr val="black"/>
                </a:solidFill>
              </a:rPr>
              <a:t>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sz="3000" dirty="0" smtClean="0">
                <a:solidFill>
                  <a:prstClr val="black"/>
                </a:solidFill>
              </a:rPr>
              <a:t>strong</a:t>
            </a:r>
            <a:r>
              <a:rPr lang="en-US" sz="3000" dirty="0">
                <a:solidFill>
                  <a:prstClr val="black"/>
                </a:solidFill>
              </a:rPr>
              <a:t>, handsome, young, aggressive and impulsive man</a:t>
            </a:r>
          </a:p>
          <a:p>
            <a:r>
              <a:rPr lang="en-US" sz="3000" dirty="0" smtClean="0">
                <a:solidFill>
                  <a:prstClr val="black"/>
                </a:solidFill>
              </a:rPr>
              <a:t>entered </a:t>
            </a:r>
            <a:r>
              <a:rPr lang="en-US" sz="3000" dirty="0">
                <a:solidFill>
                  <a:prstClr val="black"/>
                </a:solidFill>
              </a:rPr>
              <a:t>into conflict with people at court, like</a:t>
            </a:r>
          </a:p>
          <a:p>
            <a:pPr marL="0" indent="0">
              <a:buNone/>
            </a:pP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smtClean="0">
                <a:solidFill>
                  <a:prstClr val="black"/>
                </a:solidFill>
              </a:rPr>
              <a:t>   the </a:t>
            </a:r>
            <a:r>
              <a:rPr lang="en-US" sz="3000" dirty="0" err="1">
                <a:solidFill>
                  <a:prstClr val="black"/>
                </a:solidFill>
              </a:rPr>
              <a:t>Cecils</a:t>
            </a:r>
            <a:r>
              <a:rPr lang="en-US" sz="3000" dirty="0">
                <a:solidFill>
                  <a:prstClr val="black"/>
                </a:solidFill>
              </a:rPr>
              <a:t> and Sir Walter </a:t>
            </a:r>
            <a:r>
              <a:rPr lang="en-US" sz="3000" dirty="0" smtClean="0">
                <a:solidFill>
                  <a:prstClr val="black"/>
                </a:solidFill>
              </a:rPr>
              <a:t>Raleigh, </a:t>
            </a:r>
            <a:r>
              <a:rPr lang="en-US" sz="3000" dirty="0">
                <a:solidFill>
                  <a:prstClr val="black"/>
                </a:solidFill>
              </a:rPr>
              <a:t>to obtain power</a:t>
            </a:r>
          </a:p>
          <a:p>
            <a:r>
              <a:rPr lang="en-US" sz="3000" dirty="0" smtClean="0">
                <a:solidFill>
                  <a:prstClr val="black"/>
                </a:solidFill>
              </a:rPr>
              <a:t>took </a:t>
            </a:r>
            <a:r>
              <a:rPr lang="en-US" sz="3000" dirty="0">
                <a:solidFill>
                  <a:prstClr val="black"/>
                </a:solidFill>
              </a:rPr>
              <a:t>part in the wars against Spain and Ireland</a:t>
            </a:r>
          </a:p>
          <a:p>
            <a:endParaRPr lang="it-IT" dirty="0"/>
          </a:p>
        </p:txBody>
      </p:sp>
      <p:pic>
        <p:nvPicPr>
          <p:cNvPr id="4" name="Immagine 3" descr="Sir_Walter_Ralegh_by_'H'_monogramm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077072"/>
            <a:ext cx="1643074" cy="2023720"/>
          </a:xfrm>
          <a:prstGeom prst="rect">
            <a:avLst/>
          </a:prstGeom>
        </p:spPr>
      </p:pic>
      <p:pic>
        <p:nvPicPr>
          <p:cNvPr id="5" name="Immagine 4" descr="robert-devereux-earl-of-essex-william-larkin-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0529" y="4077072"/>
            <a:ext cx="1561902" cy="20237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42976" y="62865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Sir Walter Raleigh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48505" y="627182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Robert </a:t>
            </a:r>
            <a:r>
              <a:rPr lang="it-IT" b="1" dirty="0" err="1" smtClean="0">
                <a:solidFill>
                  <a:prstClr val="black"/>
                </a:solidFill>
              </a:rPr>
              <a:t>Devereux</a:t>
            </a:r>
            <a:endParaRPr lang="it-I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r="-14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Ireland and the English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  <a:defRPr b="0">
                <a:latin typeface="Cambria" pitchFamily="18"/>
              </a:defRPr>
            </a:pPr>
            <a:endParaRPr lang="it-IT" sz="1800" dirty="0" smtClean="0">
              <a:solidFill>
                <a:prstClr val="black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lvl="0">
              <a:defRPr b="0">
                <a:latin typeface="Cambria" pitchFamily="18"/>
              </a:defRPr>
            </a:pPr>
            <a:r>
              <a:rPr lang="en-US" dirty="0" smtClean="0">
                <a:latin typeface="+mj-lt"/>
              </a:rPr>
              <a:t>Henry VIII and Elizabeth attacked Ireland for strategic and economic reasons</a:t>
            </a:r>
          </a:p>
          <a:p>
            <a:pPr lvl="0">
              <a:defRPr b="0">
                <a:latin typeface="Cambria" pitchFamily="18"/>
              </a:defRPr>
            </a:pPr>
            <a:r>
              <a:rPr lang="en-US" dirty="0" smtClean="0">
                <a:latin typeface="+mj-lt"/>
              </a:rPr>
              <a:t>Hugh O'Neill, Irish Earl of Tyrone, opposed the English army</a:t>
            </a:r>
          </a:p>
          <a:p>
            <a:pPr lvl="0">
              <a:defRPr b="0">
                <a:latin typeface="Cambria" pitchFamily="18"/>
              </a:defRPr>
            </a:pPr>
            <a:r>
              <a:rPr lang="en-US" dirty="0" smtClean="0">
                <a:latin typeface="+mj-lt"/>
              </a:rPr>
              <a:t>Essex was sent to crush the rebellion but negotiated a truce with him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2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27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4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Positive aspects of Elizabethan reign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52621"/>
            <a:ext cx="8229600" cy="4525963"/>
          </a:xfrm>
        </p:spPr>
        <p:txBody>
          <a:bodyPr/>
          <a:lstStyle/>
          <a:p>
            <a:r>
              <a:rPr lang="it-IT" sz="3000" dirty="0" smtClean="0"/>
              <a:t>Development of </a:t>
            </a:r>
            <a:r>
              <a:rPr lang="en-US" sz="3000" dirty="0" smtClean="0"/>
              <a:t>commerce and economy</a:t>
            </a:r>
          </a:p>
          <a:p>
            <a:r>
              <a:rPr lang="en-US" sz="3000" dirty="0" smtClean="0"/>
              <a:t>Demographic growing</a:t>
            </a:r>
          </a:p>
          <a:p>
            <a:r>
              <a:rPr lang="en-US" sz="3000" dirty="0" smtClean="0"/>
              <a:t>Promotion of education and literature and the most excellent expression of the </a:t>
            </a:r>
            <a:r>
              <a:rPr lang="en-US" sz="3000" dirty="0" smtClean="0"/>
              <a:t>English Renaissance</a:t>
            </a:r>
            <a:endParaRPr lang="en-US" sz="3000" dirty="0" smtClean="0"/>
          </a:p>
          <a:p>
            <a:r>
              <a:rPr lang="en-US" sz="3000" dirty="0" smtClean="0"/>
              <a:t>First expeditions in North America </a:t>
            </a:r>
          </a:p>
          <a:p>
            <a:r>
              <a:rPr lang="en-US" sz="3000" dirty="0" smtClean="0"/>
              <a:t>Birth of the E.I.C. (Eastern India Company)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7" y="5099925"/>
            <a:ext cx="2510408" cy="173080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5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t="-5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Negative aspects of Elizabethan reign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Persecution of Catholics</a:t>
            </a:r>
          </a:p>
          <a:p>
            <a:r>
              <a:rPr lang="en-US" dirty="0" smtClean="0"/>
              <a:t>Burden of taxes </a:t>
            </a:r>
          </a:p>
          <a:p>
            <a:r>
              <a:rPr lang="en-US" dirty="0" smtClean="0"/>
              <a:t>Low condition of soldiers and their families</a:t>
            </a:r>
          </a:p>
          <a:p>
            <a:r>
              <a:rPr lang="en-US" dirty="0" smtClean="0"/>
              <a:t>Financial problems of the nobility</a:t>
            </a:r>
          </a:p>
          <a:p>
            <a:r>
              <a:rPr lang="en-US" dirty="0" smtClean="0"/>
              <a:t>Spying network among the English population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369</Words>
  <Application>Microsoft Office PowerPoint</Application>
  <PresentationFormat>Presentazione su schermo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The origins and the fall of a myth</vt:lpstr>
      <vt:lpstr>Genealogical tree</vt:lpstr>
      <vt:lpstr>Henry VIII’s wives</vt:lpstr>
      <vt:lpstr>Henry VIII’s women</vt:lpstr>
      <vt:lpstr>Elizabeth’s decline</vt:lpstr>
      <vt:lpstr>Robert Devereux (Earl of Essex): </vt:lpstr>
      <vt:lpstr>Ireland and the English</vt:lpstr>
      <vt:lpstr>Positive aspects of Elizabethan reign</vt:lpstr>
      <vt:lpstr>Negative aspects of Elizabethan reign</vt:lpstr>
      <vt:lpstr>Elizabeth’s death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and the fall of a myth</dc:title>
  <dc:creator>Mattia</dc:creator>
  <cp:lastModifiedBy>Mattia</cp:lastModifiedBy>
  <cp:revision>37</cp:revision>
  <dcterms:created xsi:type="dcterms:W3CDTF">2016-09-18T12:17:39Z</dcterms:created>
  <dcterms:modified xsi:type="dcterms:W3CDTF">2016-09-22T16:26:26Z</dcterms:modified>
</cp:coreProperties>
</file>