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19/04/2017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8520" y="404664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en-GB" sz="4900" b="1" dirty="0" smtClean="0"/>
              <a:t/>
            </a:r>
            <a:br>
              <a:rPr lang="en-GB" sz="4900" b="1" dirty="0" smtClean="0"/>
            </a:br>
            <a:r>
              <a:rPr lang="en-GB" sz="4900" b="1" dirty="0" smtClean="0"/>
              <a:t>TO </a:t>
            </a:r>
            <a:r>
              <a:rPr lang="en-GB" sz="4900" b="1" dirty="0" smtClean="0"/>
              <a:t>HIS COY </a:t>
            </a:r>
            <a:r>
              <a:rPr lang="en-GB" sz="4900" b="1" dirty="0" smtClean="0"/>
              <a:t>MISTRESS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Andrew Marvell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8856984" cy="1320552"/>
          </a:xfrm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Presented </a:t>
            </a:r>
            <a:r>
              <a:rPr lang="en-GB" dirty="0" smtClean="0"/>
              <a:t>by: </a:t>
            </a:r>
            <a:r>
              <a:rPr lang="en-GB" b="1" dirty="0" err="1" smtClean="0"/>
              <a:t>Agostini</a:t>
            </a:r>
            <a:r>
              <a:rPr lang="en-GB" dirty="0" smtClean="0"/>
              <a:t> </a:t>
            </a:r>
            <a:r>
              <a:rPr lang="en-GB" dirty="0" err="1" smtClean="0"/>
              <a:t>Giacomo</a:t>
            </a:r>
            <a:r>
              <a:rPr lang="en-GB" dirty="0" smtClean="0"/>
              <a:t>, </a:t>
            </a:r>
            <a:r>
              <a:rPr lang="en-GB" b="1" dirty="0" err="1" smtClean="0"/>
              <a:t>Digiusto</a:t>
            </a:r>
            <a:r>
              <a:rPr lang="en-GB" dirty="0" smtClean="0"/>
              <a:t> </a:t>
            </a:r>
            <a:r>
              <a:rPr lang="en-GB" dirty="0" err="1" smtClean="0"/>
              <a:t>Mattia</a:t>
            </a:r>
            <a:r>
              <a:rPr lang="en-GB" dirty="0" smtClean="0"/>
              <a:t> &amp; </a:t>
            </a:r>
            <a:r>
              <a:rPr lang="en-GB" b="1" dirty="0" err="1" smtClean="0"/>
              <a:t>Maran</a:t>
            </a:r>
            <a:r>
              <a:rPr lang="en-GB" dirty="0" smtClean="0"/>
              <a:t> Thomas</a:t>
            </a:r>
            <a:endParaRPr lang="en-GB" dirty="0"/>
          </a:p>
        </p:txBody>
      </p:sp>
      <p:pic>
        <p:nvPicPr>
          <p:cNvPr id="1026" name="Picture 2" descr="C:\Users\Mattia\Desktop\220px-Andrew_Marve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24944"/>
            <a:ext cx="244827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58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Third stanza </a:t>
            </a:r>
            <a:r>
              <a:rPr lang="en-GB" dirty="0"/>
              <a:t>(lines 33-46)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of the idea of </a:t>
            </a:r>
            <a:r>
              <a:rPr lang="en-US" b="1" dirty="0" smtClean="0"/>
              <a:t>sex </a:t>
            </a:r>
            <a:r>
              <a:rPr lang="en-US" dirty="0" smtClean="0"/>
              <a:t>(pleasures)</a:t>
            </a:r>
          </a:p>
          <a:p>
            <a:r>
              <a:rPr lang="en-US" dirty="0" smtClean="0"/>
              <a:t>Sex seems to be the sun, but it cannot be exploited to stop time: on the contrary, they use it to go faster</a:t>
            </a:r>
            <a:endParaRPr lang="en-GB" dirty="0"/>
          </a:p>
        </p:txBody>
      </p:sp>
      <p:pic>
        <p:nvPicPr>
          <p:cNvPr id="4098" name="Picture 2" descr="C:\Users\Matti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33056"/>
            <a:ext cx="333178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86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Andrew Marvell (1621-1678)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well-known </a:t>
            </a:r>
            <a:r>
              <a:rPr lang="en-US" dirty="0"/>
              <a:t>politician, English poet </a:t>
            </a:r>
            <a:r>
              <a:rPr lang="en-US" dirty="0" smtClean="0"/>
              <a:t>and satirist</a:t>
            </a:r>
          </a:p>
          <a:p>
            <a:r>
              <a:rPr lang="en-US" dirty="0" smtClean="0"/>
              <a:t>Metaphysical poetry </a:t>
            </a:r>
            <a:r>
              <a:rPr lang="en-US" dirty="0" smtClean="0">
                <a:sym typeface="Wingdings" panose="05000000000000000000" pitchFamily="2" charset="2"/>
              </a:rPr>
              <a:t> concerned with the whole experience of men; investigations about sex, love, the earth, the universe, the divine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Use of irony, wit and wordplay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04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stanza (lines 1-20)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Title</a:t>
            </a:r>
            <a:r>
              <a:rPr lang="en-GB" sz="2800" dirty="0" smtClean="0"/>
              <a:t>: “coy mistress” </a:t>
            </a:r>
            <a:r>
              <a:rPr lang="en-GB" sz="2800" dirty="0" smtClean="0">
                <a:sym typeface="Wingdings" panose="05000000000000000000" pitchFamily="2" charset="2"/>
              </a:rPr>
              <a:t> probably a coquette</a:t>
            </a:r>
            <a:endParaRPr lang="en-GB" sz="2800" dirty="0" smtClean="0"/>
          </a:p>
          <a:p>
            <a:r>
              <a:rPr lang="en-GB" sz="2800" dirty="0" smtClean="0"/>
              <a:t>“Had we but world enough, and time, This coyness, lady, were no crime” </a:t>
            </a:r>
            <a:r>
              <a:rPr lang="en-GB" sz="2800" dirty="0" smtClean="0">
                <a:sym typeface="Wingdings" panose="05000000000000000000" pitchFamily="2" charset="2"/>
              </a:rPr>
              <a:t> if there was time and space, the poet would love and admire her forever  it seems they are ‘united’ against time </a:t>
            </a: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pic>
        <p:nvPicPr>
          <p:cNvPr id="7" name="Picture 16" descr="j0254458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33056"/>
            <a:ext cx="1944216" cy="17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50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stanza</a:t>
            </a:r>
            <a:r>
              <a:rPr lang="en-GB" dirty="0"/>
              <a:t>(lines 1-20)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en-GB" altLang="it-IT" sz="2800" dirty="0" smtClean="0"/>
              <a:t>“I would Love </a:t>
            </a:r>
            <a:r>
              <a:rPr lang="en-GB" altLang="it-IT" sz="2800" dirty="0"/>
              <a:t>you ten years before the </a:t>
            </a:r>
            <a:r>
              <a:rPr lang="en-GB" altLang="it-IT" sz="2800" dirty="0" smtClean="0"/>
              <a:t>Flood”</a:t>
            </a:r>
            <a:r>
              <a:rPr lang="en-GB" altLang="it-IT" sz="2800" dirty="0">
                <a:sym typeface="Wingdings" panose="05000000000000000000" pitchFamily="2" charset="2"/>
              </a:rPr>
              <a:t>:</a:t>
            </a:r>
            <a:r>
              <a:rPr lang="en-GB" altLang="it-IT" sz="2800" dirty="0" smtClean="0">
                <a:sym typeface="Wingdings" panose="05000000000000000000" pitchFamily="2" charset="2"/>
              </a:rPr>
              <a:t> PAST</a:t>
            </a:r>
            <a:endParaRPr lang="en-GB" altLang="it-IT" sz="2800" dirty="0" smtClean="0"/>
          </a:p>
          <a:p>
            <a:pPr marL="0" indent="0">
              <a:buNone/>
            </a:pPr>
            <a:endParaRPr lang="en-GB" altLang="it-IT" dirty="0" smtClean="0"/>
          </a:p>
          <a:p>
            <a:pPr marL="0" indent="0">
              <a:buNone/>
            </a:pPr>
            <a:endParaRPr lang="en-GB" altLang="it-IT" dirty="0"/>
          </a:p>
          <a:p>
            <a:pPr marL="0" indent="0">
              <a:buNone/>
            </a:pPr>
            <a:endParaRPr lang="en-GB" altLang="it-IT" dirty="0" smtClean="0"/>
          </a:p>
          <a:p>
            <a:pPr marL="0" indent="0" algn="r">
              <a:buNone/>
            </a:pPr>
            <a:endParaRPr lang="en-GB" altLang="it-IT" dirty="0"/>
          </a:p>
          <a:p>
            <a:pPr marL="0" indent="0">
              <a:buNone/>
            </a:pPr>
            <a:r>
              <a:rPr lang="en-GB" altLang="it-IT" sz="2800" dirty="0" smtClean="0"/>
              <a:t>“And </a:t>
            </a:r>
            <a:r>
              <a:rPr lang="en-GB" altLang="it-IT" sz="2800" dirty="0"/>
              <a:t>you should, if you please, refuse</a:t>
            </a:r>
            <a:br>
              <a:rPr lang="en-GB" altLang="it-IT" sz="2800" dirty="0"/>
            </a:br>
            <a:r>
              <a:rPr lang="en-GB" altLang="it-IT" sz="2800" dirty="0"/>
              <a:t>Till the conversion of the </a:t>
            </a:r>
            <a:r>
              <a:rPr lang="en-GB" altLang="it-IT" sz="2800" dirty="0" smtClean="0"/>
              <a:t>Jews”</a:t>
            </a:r>
            <a:r>
              <a:rPr lang="en-GB" altLang="it-IT" sz="2800" dirty="0" smtClean="0">
                <a:sym typeface="Wingdings" panose="05000000000000000000" pitchFamily="2" charset="2"/>
              </a:rPr>
              <a:t> the end of the world: </a:t>
            </a:r>
            <a:r>
              <a:rPr lang="en-GB" altLang="it-IT" dirty="0" smtClean="0">
                <a:sym typeface="Wingdings" panose="05000000000000000000" pitchFamily="2" charset="2"/>
              </a:rPr>
              <a:t>FUTURE</a:t>
            </a:r>
            <a:endParaRPr lang="en-GB" altLang="it-IT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11" descr="MCj035364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5"/>
            <a:ext cx="2117869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ccia in giù 4"/>
          <p:cNvSpPr/>
          <p:nvPr/>
        </p:nvSpPr>
        <p:spPr>
          <a:xfrm>
            <a:off x="3842499" y="1844825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ccia in giù 6"/>
          <p:cNvSpPr/>
          <p:nvPr/>
        </p:nvSpPr>
        <p:spPr>
          <a:xfrm flipV="1">
            <a:off x="3842499" y="3429000"/>
            <a:ext cx="349819" cy="792088"/>
          </a:xfrm>
          <a:prstGeom prst="downArrow">
            <a:avLst>
              <a:gd name="adj1" fmla="val 50000"/>
              <a:gd name="adj2" fmla="val 51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asellaDiTesto 8"/>
          <p:cNvSpPr txBox="1"/>
          <p:nvPr/>
        </p:nvSpPr>
        <p:spPr>
          <a:xfrm>
            <a:off x="2729429" y="2775925"/>
            <a:ext cx="3066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Hyperbolic images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97462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stanza</a:t>
            </a:r>
            <a:r>
              <a:rPr lang="en-GB" dirty="0"/>
              <a:t>(lines 1-20)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“My vegetable love should grow, vaster than empires, and more slow”</a:t>
            </a:r>
            <a:r>
              <a:rPr lang="en-GB" dirty="0" smtClean="0">
                <a:sym typeface="Wingdings" panose="05000000000000000000" pitchFamily="2" charset="2"/>
              </a:rPr>
              <a:t> comparing his love with the vegetative part of the plant: deep, complex and vast</a:t>
            </a:r>
            <a:endParaRPr lang="en-GB" dirty="0"/>
          </a:p>
        </p:txBody>
      </p:sp>
      <p:pic>
        <p:nvPicPr>
          <p:cNvPr id="1026" name="Picture 2" descr="C:\Users\Mattia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6104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918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stanza (lines 21-32)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Brief </a:t>
            </a:r>
            <a:r>
              <a:rPr lang="en-US" sz="2800" dirty="0" smtClean="0">
                <a:sym typeface="Wingdings" panose="05000000000000000000" pitchFamily="2" charset="2"/>
              </a:rPr>
              <a:t>passing of time</a:t>
            </a:r>
            <a:endParaRPr lang="en-US" sz="2800" dirty="0" smtClean="0"/>
          </a:p>
          <a:p>
            <a:pPr fontAlgn="base">
              <a:buNone/>
            </a:pPr>
            <a:r>
              <a:rPr lang="en-US" sz="2800" dirty="0" smtClean="0"/>
              <a:t>  “</a:t>
            </a:r>
            <a:r>
              <a:rPr lang="en-US" sz="2800" dirty="0" smtClean="0"/>
              <a:t>Time’s </a:t>
            </a:r>
            <a:r>
              <a:rPr lang="en-US" sz="2800" dirty="0" err="1" smtClean="0"/>
              <a:t>wingèd</a:t>
            </a:r>
            <a:r>
              <a:rPr lang="en-US" sz="2800" dirty="0" smtClean="0"/>
              <a:t> chariot hurrying near; </a:t>
            </a:r>
            <a:br>
              <a:rPr lang="en-US" sz="2800" dirty="0" smtClean="0"/>
            </a:br>
            <a:r>
              <a:rPr lang="en-US" sz="2800" dirty="0" smtClean="0"/>
              <a:t>And yonder all before us lie”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speaker’s rhetoric changes from an acknowledgement of the Lady’s limitless virtue to insisting on the radical limitations of their time as embodied beings</a:t>
            </a:r>
            <a:endParaRPr lang="en-GB" sz="2800" dirty="0"/>
          </a:p>
        </p:txBody>
      </p:sp>
      <p:pic>
        <p:nvPicPr>
          <p:cNvPr id="4" name="Immagine 3" descr="coy mist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1916832"/>
            <a:ext cx="119327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80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 stanza (</a:t>
            </a:r>
            <a:r>
              <a:rPr lang="en-GB" dirty="0"/>
              <a:t>lines 21-32)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He assures the Lady, her virtues and her beauty will lie in the grave along with her body as it turns to dust</a:t>
            </a:r>
          </a:p>
          <a:p>
            <a:r>
              <a:rPr lang="en-US" sz="2800" dirty="0" smtClean="0"/>
              <a:t>Likewise, the speaker imagines his lust being reduced to ashes, while the chance for the two lovers to join sexually will be lost </a:t>
            </a:r>
            <a:r>
              <a:rPr lang="en-US" sz="2800" dirty="0" smtClean="0"/>
              <a:t>forever</a:t>
            </a:r>
            <a:endParaRPr lang="en-GB" sz="2800" dirty="0"/>
          </a:p>
        </p:txBody>
      </p:sp>
      <p:pic>
        <p:nvPicPr>
          <p:cNvPr id="4" name="Immagine 3" descr="Joseph_smith_woo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221088"/>
            <a:ext cx="2880320" cy="1922614"/>
          </a:xfrm>
          <a:prstGeom prst="rect">
            <a:avLst/>
          </a:prstGeom>
        </p:spPr>
      </p:pic>
      <p:pic>
        <p:nvPicPr>
          <p:cNvPr id="2050" name="Picture 2" descr="C:\Users\Mattia\Desktop\img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39432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8801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Third stanza </a:t>
            </a:r>
            <a:r>
              <a:rPr lang="en-GB" dirty="0"/>
              <a:t>(lines 33-46)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third and final stanza, the speaker complete his argument by stating that they won’t be young forever and should take advantage of it while they can</a:t>
            </a:r>
            <a:endParaRPr lang="en-GB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994150"/>
            <a:ext cx="33432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537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Third stanza (lines 33-46)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Comparison of </a:t>
            </a:r>
            <a:r>
              <a:rPr lang="en-GB" dirty="0" smtClean="0"/>
              <a:t>himself </a:t>
            </a:r>
            <a:r>
              <a:rPr lang="en-GB" dirty="0" smtClean="0"/>
              <a:t>and his lover to sportive animals, specifically “amorous birds of prey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love described seems rough and violent, not conventionally sweet and sentimental.</a:t>
            </a:r>
            <a:endParaRPr lang="en-GB" dirty="0"/>
          </a:p>
        </p:txBody>
      </p:sp>
      <p:pic>
        <p:nvPicPr>
          <p:cNvPr id="3074" name="Picture 2" descr="C:\Users\Mattia\Desktop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924944"/>
            <a:ext cx="279813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ccia in giù 3"/>
          <p:cNvSpPr/>
          <p:nvPr/>
        </p:nvSpPr>
        <p:spPr>
          <a:xfrm>
            <a:off x="1547664" y="3140968"/>
            <a:ext cx="48463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asellaDiTesto 4"/>
          <p:cNvSpPr txBox="1"/>
          <p:nvPr/>
        </p:nvSpPr>
        <p:spPr>
          <a:xfrm>
            <a:off x="6164959" y="3214717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“And now, like amorous birds of prey”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91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379</Words>
  <Application>Microsoft Office PowerPoint</Application>
  <PresentationFormat>Presentazione su schermo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 TO HIS COY MISTRESS Andrew Marvell Analysis</vt:lpstr>
      <vt:lpstr>Introduction</vt:lpstr>
      <vt:lpstr>First stanza (lines 1-20)</vt:lpstr>
      <vt:lpstr>First stanza(lines 1-20)</vt:lpstr>
      <vt:lpstr>First stanza(lines 1-20)</vt:lpstr>
      <vt:lpstr>Second stanza (lines 21-32)</vt:lpstr>
      <vt:lpstr>Second stanza (lines 21-32)</vt:lpstr>
      <vt:lpstr>Third stanza (lines 33-46)</vt:lpstr>
      <vt:lpstr>Third stanza (lines 33-46)</vt:lpstr>
      <vt:lpstr>Third stanza (lines 33-46)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HIS COY MISTRESS</dc:title>
  <dc:creator>Mattia</dc:creator>
  <cp:lastModifiedBy>Mattia</cp:lastModifiedBy>
  <cp:revision>19</cp:revision>
  <dcterms:created xsi:type="dcterms:W3CDTF">2017-04-13T13:33:53Z</dcterms:created>
  <dcterms:modified xsi:type="dcterms:W3CDTF">2017-04-19T14:16:13Z</dcterms:modified>
</cp:coreProperties>
</file>