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1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6" r:id="rId14"/>
    <p:sldId id="262" r:id="rId15"/>
    <p:sldId id="265" r:id="rId16"/>
    <p:sldId id="26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912E-D80B-4C47-9053-34C6990ECED2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531E8-1921-4AE6-8C89-1722DF1D6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3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C0F2-D795-4C8A-B02A-148F30E1DC3D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7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4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1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68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8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7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4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7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3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5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7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0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5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6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71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403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4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4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7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9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0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03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8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60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7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1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10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3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1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25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08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3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723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65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28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63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86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9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5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9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2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3274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3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40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05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01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6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8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6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91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50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000000"/>
                </a:solidFill>
              </a:rPr>
              <a:pPr/>
              <a:t>12/10/2016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000000"/>
                </a:solidFill>
              </a:rPr>
              <a:pPr/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3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206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1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01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36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86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64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1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61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25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13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7817-55A4-4326-BBE2-F1FE4C952B1C}" type="datetimeFigureOut">
              <a:rPr lang="it-IT" smtClean="0"/>
              <a:t>12/10/2016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30C4-911D-4D7A-92F0-6CB82E01B8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79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9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2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81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1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916EB2-3B9E-40C3-BD52-AB2963B0E678}" type="datetimeFigureOut">
              <a:rPr lang="it-IT" smtClean="0">
                <a:solidFill>
                  <a:srgbClr val="FFFFFF"/>
                </a:solidFill>
              </a:rPr>
              <a:pPr/>
              <a:t>12/10/2016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BA1F60-0C5C-44F1-BF9D-B2528C436CE5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5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ogetti e lavori scuola\Scuola Superiore\Inglese\Ppt Elizabeth\Elisabeth Film_Ritagl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988840"/>
            <a:ext cx="3250763" cy="4101430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44008" y="175800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50"/>
                </a:solidFill>
              </a:rPr>
              <a:t>CHAPTER 4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3412614"/>
            <a:ext cx="41617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Busdon Rocco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Calligaris Elisa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Cattaruzzi Simone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Gregoretti Massimiliano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t-IT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Mainardis Riccardo</a:t>
            </a:r>
            <a:endParaRPr lang="it-IT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224880"/>
            <a:ext cx="9144000" cy="1196751"/>
          </a:xfrm>
          <a:prstGeom prst="rect">
            <a:avLst/>
          </a:prstGeom>
          <a:noFill/>
          <a:ln w="76200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88900">
                    <a:schemeClr val="tx1">
                      <a:alpha val="60000"/>
                    </a:schemeClr>
                  </a:glow>
                </a:effectLst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i="0" u="none" strike="noStrike" kern="1200" cap="none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Garamond"/>
                <a:ea typeface="+mj-ea"/>
                <a:cs typeface="Tunga" pitchFamily="2"/>
              </a:rPr>
              <a:t>The </a:t>
            </a:r>
            <a:r>
              <a:rPr kumimoji="0" lang="it-IT" sz="6000" i="0" u="none" strike="noStrike" kern="1200" cap="none" normalizeH="0" baseline="0" noProof="0" dirty="0" err="1" smtClean="0">
                <a:ln/>
                <a:solidFill>
                  <a:schemeClr val="accent3"/>
                </a:solidFill>
                <a:effectLst/>
                <a:uLnTx/>
                <a:uFillTx/>
                <a:latin typeface="Garamond"/>
                <a:ea typeface="+mj-ea"/>
                <a:cs typeface="Tunga" pitchFamily="2"/>
              </a:rPr>
              <a:t>Heart</a:t>
            </a:r>
            <a:r>
              <a:rPr kumimoji="0" lang="it-IT" sz="6000" i="0" u="none" strike="noStrike" kern="1200" cap="none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Garamond"/>
                <a:ea typeface="+mj-ea"/>
                <a:cs typeface="Tunga" pitchFamily="2"/>
              </a:rPr>
              <a:t> of a King</a:t>
            </a:r>
            <a:endParaRPr kumimoji="0" lang="it-IT" sz="6000" i="0" u="none" strike="noStrike" kern="1200" cap="none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Garamond"/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96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831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  <a:latin typeface="Minion Pro" pitchFamily="18" charset="0"/>
              </a:rPr>
              <a:t>THE INVINCIBLE ARMADA</a:t>
            </a:r>
          </a:p>
        </p:txBody>
      </p:sp>
      <p:pic>
        <p:nvPicPr>
          <p:cNvPr id="9218" name="Picture 2" descr="D:\Progetti e lavori scuola\Scuola Superiore\Inglese\Ppt Elizabeth\Incendiary S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9216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53889" y="1651447"/>
            <a:ext cx="316835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English </a:t>
            </a:r>
            <a:r>
              <a:rPr lang="it-IT" sz="2200" dirty="0" err="1" smtClean="0"/>
              <a:t>fleet</a:t>
            </a:r>
            <a:r>
              <a:rPr lang="it-IT" sz="2200" dirty="0" smtClean="0"/>
              <a:t> </a:t>
            </a:r>
            <a:r>
              <a:rPr lang="it-IT" sz="2200" dirty="0" err="1" smtClean="0"/>
              <a:t>coudn’t</a:t>
            </a:r>
            <a:r>
              <a:rPr lang="it-IT" sz="2200" dirty="0" smtClean="0"/>
              <a:t> </a:t>
            </a:r>
            <a:r>
              <a:rPr lang="it-IT" sz="2200" dirty="0" err="1" smtClean="0"/>
              <a:t>make</a:t>
            </a:r>
            <a:r>
              <a:rPr lang="it-IT" sz="2200" dirty="0" smtClean="0"/>
              <a:t> </a:t>
            </a:r>
            <a:r>
              <a:rPr lang="it-IT" sz="2200" dirty="0" err="1" smtClean="0"/>
              <a:t>much</a:t>
            </a:r>
            <a:r>
              <a:rPr lang="it-IT" sz="2200" dirty="0" smtClean="0"/>
              <a:t> </a:t>
            </a:r>
            <a:r>
              <a:rPr lang="it-IT" sz="2200" dirty="0" err="1" smtClean="0"/>
              <a:t>damage</a:t>
            </a:r>
            <a:r>
              <a:rPr lang="it-IT" sz="2200" dirty="0" smtClean="0"/>
              <a:t> to </a:t>
            </a:r>
            <a:r>
              <a:rPr lang="it-IT" sz="2200" dirty="0" err="1" smtClean="0"/>
              <a:t>enemys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2996952"/>
            <a:ext cx="316835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English </a:t>
            </a:r>
            <a:r>
              <a:rPr lang="it-IT" sz="2200" dirty="0" err="1" smtClean="0"/>
              <a:t>attacked</a:t>
            </a:r>
            <a:r>
              <a:rPr lang="it-IT" sz="2200" dirty="0" smtClean="0"/>
              <a:t> </a:t>
            </a:r>
            <a:r>
              <a:rPr lang="it-IT" sz="2200" dirty="0" err="1" smtClean="0"/>
              <a:t>them</a:t>
            </a:r>
            <a:r>
              <a:rPr lang="it-IT" sz="2200" dirty="0" smtClean="0"/>
              <a:t> with 8 </a:t>
            </a:r>
            <a:r>
              <a:rPr lang="it-IT" sz="2200" dirty="0" err="1" smtClean="0"/>
              <a:t>incendiary</a:t>
            </a:r>
            <a:r>
              <a:rPr lang="it-IT" sz="2200" dirty="0" smtClean="0"/>
              <a:t> </a:t>
            </a:r>
            <a:r>
              <a:rPr lang="it-IT" sz="2200" dirty="0" err="1" smtClean="0"/>
              <a:t>ships</a:t>
            </a:r>
            <a:endParaRPr lang="it-IT" sz="2200" dirty="0"/>
          </a:p>
        </p:txBody>
      </p:sp>
      <p:cxnSp>
        <p:nvCxnSpPr>
          <p:cNvPr id="8" name="Connettore 2 7"/>
          <p:cNvCxnSpPr>
            <a:stCxn id="5" idx="2"/>
            <a:endCxn id="6" idx="0"/>
          </p:cNvCxnSpPr>
          <p:nvPr/>
        </p:nvCxnSpPr>
        <p:spPr>
          <a:xfrm>
            <a:off x="2538065" y="2420888"/>
            <a:ext cx="17711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914475" y="4285133"/>
            <a:ext cx="3312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Spanish </a:t>
            </a:r>
            <a:r>
              <a:rPr lang="it-IT" sz="2200" dirty="0" err="1" smtClean="0"/>
              <a:t>broke</a:t>
            </a:r>
            <a:r>
              <a:rPr lang="it-IT" sz="2200" dirty="0" smtClean="0"/>
              <a:t> the </a:t>
            </a:r>
            <a:r>
              <a:rPr lang="it-IT" sz="2200" dirty="0" err="1" smtClean="0"/>
              <a:t>formation</a:t>
            </a:r>
            <a:endParaRPr lang="it-IT" sz="22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2555776" y="3781077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14476" y="5287466"/>
            <a:ext cx="331236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English </a:t>
            </a:r>
            <a:r>
              <a:rPr lang="it-IT" sz="2200" dirty="0" err="1" smtClean="0"/>
              <a:t>defeated</a:t>
            </a:r>
            <a:r>
              <a:rPr lang="it-IT" sz="2200" dirty="0" smtClean="0"/>
              <a:t> the </a:t>
            </a:r>
            <a:r>
              <a:rPr lang="it-IT" sz="2200" dirty="0" err="1" smtClean="0"/>
              <a:t>Armada</a:t>
            </a:r>
            <a:r>
              <a:rPr lang="it-IT" sz="2200" dirty="0" smtClean="0"/>
              <a:t> and gain the control of the </a:t>
            </a:r>
            <a:r>
              <a:rPr lang="it-IT" sz="2200" dirty="0" err="1" smtClean="0"/>
              <a:t>sea</a:t>
            </a:r>
            <a:endParaRPr lang="it-IT" sz="2200" dirty="0"/>
          </a:p>
        </p:txBody>
      </p:sp>
      <p:cxnSp>
        <p:nvCxnSpPr>
          <p:cNvPr id="19" name="Connettore 2 18"/>
          <p:cNvCxnSpPr>
            <a:stCxn id="9" idx="2"/>
            <a:endCxn id="15" idx="0"/>
          </p:cNvCxnSpPr>
          <p:nvPr/>
        </p:nvCxnSpPr>
        <p:spPr>
          <a:xfrm>
            <a:off x="2570659" y="4716020"/>
            <a:ext cx="1" cy="571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4114800" cy="4072472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200" dirty="0"/>
              <a:t>She could speak Latin, French, Italian and German.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200" dirty="0" smtClean="0"/>
              <a:t>Elizabeth </a:t>
            </a:r>
            <a:r>
              <a:rPr lang="en-US" sz="2200" dirty="0"/>
              <a:t>was a very </a:t>
            </a:r>
            <a:r>
              <a:rPr lang="en-US" sz="2200" dirty="0" smtClean="0"/>
              <a:t>intelligent and charismatic person, therefore she made the interest of the entire nation.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200" dirty="0" smtClean="0"/>
              <a:t>She </a:t>
            </a:r>
            <a:r>
              <a:rPr lang="en-US" sz="2200" dirty="0"/>
              <a:t>was conceited </a:t>
            </a:r>
            <a:r>
              <a:rPr lang="en-US" sz="2200" dirty="0" smtClean="0"/>
              <a:t>and arrogant and she often lose the control.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200" dirty="0" smtClean="0"/>
              <a:t>She was unwilling to make decisions.</a:t>
            </a:r>
            <a:endParaRPr lang="en-US" sz="2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052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ELISABETH’S BEHAVIOURS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pic>
        <p:nvPicPr>
          <p:cNvPr id="5122" name="Picture 2" descr="D:\Progetti e lavori scuola\Scuola Superiore\Inglese\Ppt Elizabeth\Portrait of Elisabeth 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772816"/>
            <a:ext cx="2641535" cy="3744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022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THE ISSUE OF SUCCESSION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pic>
        <p:nvPicPr>
          <p:cNvPr id="2050" name="Picture 2" descr="D:\Progetti e lavori scuola\Scuola Superiore\Inglese\Ppt Elizabeth\elizabeth_portr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7679"/>
          <a:stretch/>
        </p:blipFill>
        <p:spPr bwMode="auto">
          <a:xfrm>
            <a:off x="755576" y="1969046"/>
            <a:ext cx="2984731" cy="3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asellaDiTesto 1"/>
          <p:cNvSpPr txBox="1"/>
          <p:nvPr/>
        </p:nvSpPr>
        <p:spPr>
          <a:xfrm>
            <a:off x="4067944" y="1969046"/>
            <a:ext cx="2016224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Elizabeth</a:t>
            </a:r>
            <a:r>
              <a:rPr lang="it-IT" sz="2200" dirty="0" smtClean="0"/>
              <a:t> </a:t>
            </a:r>
            <a:r>
              <a:rPr lang="it-IT" sz="2200" dirty="0" err="1" smtClean="0"/>
              <a:t>didn’t</a:t>
            </a:r>
            <a:r>
              <a:rPr lang="it-IT" sz="2200" dirty="0" smtClean="0"/>
              <a:t> </a:t>
            </a:r>
            <a:r>
              <a:rPr lang="it-IT" sz="2200" dirty="0" err="1" smtClean="0"/>
              <a:t>want</a:t>
            </a:r>
            <a:r>
              <a:rPr lang="it-IT" sz="2200" dirty="0" smtClean="0"/>
              <a:t> to </a:t>
            </a:r>
            <a:r>
              <a:rPr lang="it-IT" sz="2200" dirty="0" err="1" smtClean="0"/>
              <a:t>get</a:t>
            </a:r>
            <a:r>
              <a:rPr lang="it-IT" sz="2200" dirty="0" smtClean="0"/>
              <a:t> </a:t>
            </a:r>
            <a:r>
              <a:rPr lang="it-IT" sz="2200" dirty="0" err="1" smtClean="0"/>
              <a:t>married</a:t>
            </a:r>
            <a:endParaRPr lang="it-IT" sz="2200" dirty="0"/>
          </a:p>
        </p:txBody>
      </p:sp>
      <p:cxnSp>
        <p:nvCxnSpPr>
          <p:cNvPr id="6" name="Connettore 2 5"/>
          <p:cNvCxnSpPr>
            <a:stCxn id="2" idx="2"/>
            <a:endCxn id="7" idx="0"/>
          </p:cNvCxnSpPr>
          <p:nvPr/>
        </p:nvCxnSpPr>
        <p:spPr>
          <a:xfrm>
            <a:off x="5076056" y="3077042"/>
            <a:ext cx="0" cy="557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067944" y="3634284"/>
            <a:ext cx="201622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Pressure from the </a:t>
            </a:r>
            <a:r>
              <a:rPr lang="it-IT" sz="2200" dirty="0" err="1" smtClean="0"/>
              <a:t>Parliament</a:t>
            </a:r>
            <a:endParaRPr lang="it-IT" sz="2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88224" y="3634284"/>
            <a:ext cx="2232248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Contrast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</a:t>
            </a:r>
            <a:r>
              <a:rPr lang="it-IT" sz="2200" dirty="0" err="1" smtClean="0"/>
              <a:t>Elizabeth</a:t>
            </a:r>
            <a:r>
              <a:rPr lang="it-IT" sz="2200" dirty="0" smtClean="0"/>
              <a:t> and the Pope </a:t>
            </a:r>
            <a:endParaRPr lang="it-IT" sz="2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1969046"/>
            <a:ext cx="223224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Elizabeth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Protestant</a:t>
            </a:r>
            <a:endParaRPr lang="it-IT" sz="2200" dirty="0"/>
          </a:p>
        </p:txBody>
      </p:sp>
      <p:cxnSp>
        <p:nvCxnSpPr>
          <p:cNvPr id="13" name="Connettore 2 12"/>
          <p:cNvCxnSpPr>
            <a:stCxn id="11" idx="2"/>
            <a:endCxn id="10" idx="0"/>
          </p:cNvCxnSpPr>
          <p:nvPr/>
        </p:nvCxnSpPr>
        <p:spPr>
          <a:xfrm>
            <a:off x="7704348" y="2738487"/>
            <a:ext cx="0" cy="895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076055" y="5452559"/>
            <a:ext cx="2628291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Plots to </a:t>
            </a:r>
            <a:r>
              <a:rPr lang="it-IT" sz="2200" dirty="0" err="1" smtClean="0"/>
              <a:t>kill</a:t>
            </a:r>
            <a:r>
              <a:rPr lang="it-IT" sz="2200" dirty="0" smtClean="0"/>
              <a:t> </a:t>
            </a:r>
            <a:r>
              <a:rPr lang="it-IT" sz="2200" dirty="0" err="1" smtClean="0"/>
              <a:t>Elizabeth</a:t>
            </a:r>
            <a:endParaRPr lang="it-IT" sz="2200" dirty="0"/>
          </a:p>
        </p:txBody>
      </p:sp>
      <p:cxnSp>
        <p:nvCxnSpPr>
          <p:cNvPr id="16" name="Connettore 2 15"/>
          <p:cNvCxnSpPr>
            <a:stCxn id="7" idx="2"/>
          </p:cNvCxnSpPr>
          <p:nvPr/>
        </p:nvCxnSpPr>
        <p:spPr>
          <a:xfrm>
            <a:off x="5076056" y="4403725"/>
            <a:ext cx="648072" cy="1048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0" idx="2"/>
          </p:cNvCxnSpPr>
          <p:nvPr/>
        </p:nvCxnSpPr>
        <p:spPr>
          <a:xfrm flipH="1">
            <a:off x="6948264" y="4742280"/>
            <a:ext cx="756084" cy="710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49118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CasellaDiTesto 2"/>
          <p:cNvSpPr txBox="1"/>
          <p:nvPr/>
        </p:nvSpPr>
        <p:spPr>
          <a:xfrm>
            <a:off x="0" y="49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ELIZABETH’S CONFLICT WITH MARY QUEEN OF SCOTS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1027" y="54799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Mary Stuart</a:t>
            </a:r>
            <a:endParaRPr lang="it-IT" dirty="0"/>
          </a:p>
        </p:txBody>
      </p:sp>
      <p:pic>
        <p:nvPicPr>
          <p:cNvPr id="5" name="Picture 2" descr="D:\Progetti e lavori scuola\Scuola Superiore\Inglese\Ppt Elizabeth\wedding-1335649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79" y="1916832"/>
            <a:ext cx="1115616" cy="7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66131" y="1900089"/>
            <a:ext cx="15560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Mary Stuart (15)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37795" y="1900089"/>
            <a:ext cx="187220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Cousin</a:t>
            </a:r>
            <a:r>
              <a:rPr lang="it-IT" sz="2200" dirty="0" smtClean="0"/>
              <a:t> Francis</a:t>
            </a:r>
            <a:endParaRPr lang="it-IT" sz="2200" dirty="0"/>
          </a:p>
        </p:txBody>
      </p:sp>
      <p:pic>
        <p:nvPicPr>
          <p:cNvPr id="1027" name="Picture 3" descr="D:\Progetti e lavori scuola\Scuola Superiore\Inglese\Ppt Elizabeth\cross-clipart-images-of-the-cross-clipar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04" y="2266193"/>
            <a:ext cx="450187" cy="7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5779987" y="285293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79" y="3429000"/>
            <a:ext cx="11160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338192" y="3496816"/>
            <a:ext cx="187181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Lord </a:t>
            </a:r>
            <a:r>
              <a:rPr lang="it-IT" sz="2200" dirty="0" err="1" smtClean="0"/>
              <a:t>Darnley</a:t>
            </a:r>
            <a:endParaRPr lang="it-IT" sz="2200" dirty="0"/>
          </a:p>
        </p:txBody>
      </p:sp>
      <p:cxnSp>
        <p:nvCxnSpPr>
          <p:cNvPr id="13" name="Connettore 2 12"/>
          <p:cNvCxnSpPr>
            <a:stCxn id="1028" idx="2"/>
          </p:cNvCxnSpPr>
          <p:nvPr/>
        </p:nvCxnSpPr>
        <p:spPr>
          <a:xfrm flipH="1">
            <a:off x="5780185" y="4148137"/>
            <a:ext cx="1" cy="504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843883" y="4653136"/>
            <a:ext cx="18722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James VI        (I of </a:t>
            </a:r>
            <a:r>
              <a:rPr lang="it-IT" sz="2200" dirty="0" err="1" smtClean="0"/>
              <a:t>England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246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9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ELIZABETH’S CONFLICT WITH MARY QUEEN OF SCOTS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pic>
        <p:nvPicPr>
          <p:cNvPr id="4098" name="Picture 2" descr="D:\Progetti e lavori scuola\Scuola Superiore\Inglese\Ppt Elizabeth\Mary with Darnl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t="11458" r="19657" b="9167"/>
          <a:stretch/>
        </p:blipFill>
        <p:spPr bwMode="auto">
          <a:xfrm>
            <a:off x="339180" y="1671092"/>
            <a:ext cx="281984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Progetti e lavori scuola\Scuola Superiore\Inglese\Ppt Elizabeth\4th Earl of Bothw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2283901" cy="230057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14278" y="1708498"/>
            <a:ext cx="15560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Mary Stuart (15)</a:t>
            </a:r>
            <a:endParaRPr lang="it-IT" sz="2200" dirty="0"/>
          </a:p>
        </p:txBody>
      </p:sp>
      <p:pic>
        <p:nvPicPr>
          <p:cNvPr id="7" name="Picture 2" descr="D:\Progetti e lavori scuola\Scuola Superiore\Inglese\Ppt Elizabeth\wedding-1335649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26" y="1671092"/>
            <a:ext cx="1115616" cy="71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785942" y="1708498"/>
            <a:ext cx="187181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Lord </a:t>
            </a:r>
            <a:r>
              <a:rPr lang="it-IT" sz="2200" dirty="0" err="1" smtClean="0"/>
              <a:t>Darnley</a:t>
            </a:r>
            <a:endParaRPr lang="it-IT" sz="2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85941" y="2708920"/>
            <a:ext cx="187181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Take part in the murder of David Rizzo</a:t>
            </a:r>
            <a:endParaRPr lang="it-IT" sz="2200" dirty="0"/>
          </a:p>
        </p:txBody>
      </p:sp>
      <p:cxnSp>
        <p:nvCxnSpPr>
          <p:cNvPr id="9" name="Connettore 2 8"/>
          <p:cNvCxnSpPr>
            <a:stCxn id="8" idx="2"/>
            <a:endCxn id="3" idx="0"/>
          </p:cNvCxnSpPr>
          <p:nvPr/>
        </p:nvCxnSpPr>
        <p:spPr>
          <a:xfrm flipH="1">
            <a:off x="7721847" y="2139385"/>
            <a:ext cx="1" cy="569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D:\Progetti e lavori scuola\Scuola Superiore\Inglese\Ppt Elizabeth\cross-clipart-images-of-the-cross-clipar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23" y="2056499"/>
            <a:ext cx="450187" cy="7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rogetti e lavori scuola\Scuola Superiore\Inglese\Ppt Elizabeth\Hor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7" y="3792135"/>
            <a:ext cx="653454" cy="6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892302" y="3816916"/>
            <a:ext cx="160446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The Earl of Bothwell</a:t>
            </a:r>
            <a:endParaRPr lang="it-IT" sz="2200" dirty="0"/>
          </a:p>
        </p:txBody>
      </p:sp>
      <p:cxnSp>
        <p:nvCxnSpPr>
          <p:cNvPr id="13" name="Connettore 2 12"/>
          <p:cNvCxnSpPr>
            <a:stCxn id="6" idx="2"/>
          </p:cNvCxnSpPr>
          <p:nvPr/>
        </p:nvCxnSpPr>
        <p:spPr>
          <a:xfrm>
            <a:off x="4892302" y="2477939"/>
            <a:ext cx="0" cy="1304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788571" y="4599483"/>
            <a:ext cx="186918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Who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believed</a:t>
            </a:r>
            <a:r>
              <a:rPr lang="it-IT" sz="2200" dirty="0" smtClean="0"/>
              <a:t> to be </a:t>
            </a:r>
            <a:r>
              <a:rPr lang="it-IT" sz="2200" dirty="0" err="1" smtClean="0"/>
              <a:t>her</a:t>
            </a:r>
            <a:r>
              <a:rPr lang="it-IT" sz="2200" dirty="0" smtClean="0"/>
              <a:t> </a:t>
            </a:r>
            <a:r>
              <a:rPr lang="it-IT" sz="2200" dirty="0" err="1" smtClean="0"/>
              <a:t>second</a:t>
            </a:r>
            <a:r>
              <a:rPr lang="it-IT" sz="2200" dirty="0" smtClean="0"/>
              <a:t> </a:t>
            </a:r>
            <a:r>
              <a:rPr lang="it-IT" sz="2200" dirty="0" err="1" smtClean="0"/>
              <a:t>husband’s</a:t>
            </a:r>
            <a:r>
              <a:rPr lang="it-IT" sz="2200" dirty="0" smtClean="0"/>
              <a:t> murder</a:t>
            </a:r>
            <a:endParaRPr lang="it-IT" sz="2200" dirty="0"/>
          </a:p>
        </p:txBody>
      </p:sp>
      <p:cxnSp>
        <p:nvCxnSpPr>
          <p:cNvPr id="16" name="Connettore 2 15"/>
          <p:cNvCxnSpPr>
            <a:stCxn id="10" idx="2"/>
            <a:endCxn id="14" idx="1"/>
          </p:cNvCxnSpPr>
          <p:nvPr/>
        </p:nvCxnSpPr>
        <p:spPr>
          <a:xfrm>
            <a:off x="5694536" y="4586357"/>
            <a:ext cx="1094035" cy="905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9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ELIZABETH’S CONFLICT WITH MARY QUEEN OF SCOTS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pic>
        <p:nvPicPr>
          <p:cNvPr id="3078" name="Picture 6" descr="D:\Progetti e lavori scuola\Scuola Superiore\Inglese\Ppt Elizabeth\Mary E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28810" cy="31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8429" y="1813892"/>
            <a:ext cx="360079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She was heavily criticized for her relationship with Bothwell </a:t>
            </a:r>
            <a:endParaRPr lang="it-IT" sz="22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355060" y="2589584"/>
            <a:ext cx="0" cy="572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58429" y="3161947"/>
            <a:ext cx="360079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She</a:t>
            </a:r>
            <a:r>
              <a:rPr lang="it-IT" sz="2200" dirty="0" smtClean="0"/>
              <a:t> </a:t>
            </a:r>
            <a:r>
              <a:rPr lang="it-IT" sz="2200" dirty="0" err="1" smtClean="0"/>
              <a:t>was</a:t>
            </a:r>
            <a:r>
              <a:rPr lang="it-IT" sz="2200" dirty="0" smtClean="0"/>
              <a:t> </a:t>
            </a:r>
            <a:r>
              <a:rPr lang="it-IT" sz="2200" dirty="0" err="1" smtClean="0"/>
              <a:t>forced</a:t>
            </a:r>
            <a:r>
              <a:rPr lang="it-IT" sz="2200" dirty="0" smtClean="0"/>
              <a:t> to </a:t>
            </a:r>
            <a:r>
              <a:rPr lang="it-IT" sz="2200" dirty="0" err="1" smtClean="0"/>
              <a:t>adbicate</a:t>
            </a:r>
            <a:endParaRPr lang="it-IT" sz="22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332040" y="3592834"/>
            <a:ext cx="0" cy="577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58430" y="4170059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She</a:t>
            </a:r>
            <a:r>
              <a:rPr lang="it-IT" sz="2200" dirty="0" smtClean="0"/>
              <a:t> </a:t>
            </a:r>
            <a:r>
              <a:rPr lang="it-IT" sz="2200" dirty="0" err="1" smtClean="0"/>
              <a:t>searched</a:t>
            </a:r>
            <a:r>
              <a:rPr lang="it-IT" sz="2200" dirty="0" smtClean="0"/>
              <a:t> for </a:t>
            </a:r>
            <a:r>
              <a:rPr lang="it-IT" sz="2200" dirty="0" err="1" smtClean="0"/>
              <a:t>Elisabeth’s</a:t>
            </a:r>
            <a:r>
              <a:rPr lang="it-IT" sz="2200" dirty="0" smtClean="0"/>
              <a:t> </a:t>
            </a:r>
            <a:r>
              <a:rPr lang="it-IT" sz="2200" dirty="0" err="1" smtClean="0"/>
              <a:t>protection</a:t>
            </a:r>
            <a:endParaRPr lang="it-IT" sz="2200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2358630" y="4961403"/>
            <a:ext cx="0" cy="555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58429" y="5517231"/>
            <a:ext cx="360079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She</a:t>
            </a:r>
            <a:r>
              <a:rPr lang="it-IT" sz="2200" dirty="0" smtClean="0"/>
              <a:t> </a:t>
            </a:r>
            <a:r>
              <a:rPr lang="it-IT" sz="2200" dirty="0" err="1" smtClean="0"/>
              <a:t>got</a:t>
            </a:r>
            <a:r>
              <a:rPr lang="it-IT" sz="2200" dirty="0" smtClean="0"/>
              <a:t> </a:t>
            </a:r>
            <a:r>
              <a:rPr lang="it-IT" sz="2200" dirty="0" err="1" smtClean="0"/>
              <a:t>arrested</a:t>
            </a:r>
            <a:r>
              <a:rPr lang="it-IT" sz="2200" dirty="0" smtClean="0"/>
              <a:t> by </a:t>
            </a:r>
            <a:r>
              <a:rPr lang="it-IT" sz="2200" dirty="0" err="1" smtClean="0"/>
              <a:t>Elizabeth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2038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9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00B050"/>
                </a:solidFill>
                <a:latin typeface="Minion Pro" pitchFamily="18" charset="0"/>
              </a:rPr>
              <a:t>ELIZABETH’S CONFLICT WITH MARY QUEEN OF SCOTS</a:t>
            </a:r>
            <a:endParaRPr lang="it-IT" sz="4000" dirty="0">
              <a:solidFill>
                <a:srgbClr val="00B050"/>
              </a:solidFill>
              <a:latin typeface="Minion Pro" pitchFamily="18" charset="0"/>
            </a:endParaRPr>
          </a:p>
        </p:txBody>
      </p:sp>
      <p:pic>
        <p:nvPicPr>
          <p:cNvPr id="5" name="Picture 5" descr="D:\Progetti e lavori scuola\Scuola Superiore\Inglese\Ppt Elizabeth\Mary Sentence of Dea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r="7818"/>
          <a:stretch/>
        </p:blipFill>
        <p:spPr bwMode="auto">
          <a:xfrm>
            <a:off x="395536" y="1772816"/>
            <a:ext cx="23349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9909"/>
            <a:ext cx="18113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40721" y="1844824"/>
            <a:ext cx="36724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Mary </a:t>
            </a:r>
            <a:r>
              <a:rPr lang="it-IT" sz="2200" dirty="0" err="1" smtClean="0"/>
              <a:t>got</a:t>
            </a:r>
            <a:r>
              <a:rPr lang="it-IT" sz="2200" dirty="0" smtClean="0"/>
              <a:t> </a:t>
            </a:r>
            <a:r>
              <a:rPr lang="it-IT" sz="2200" dirty="0" err="1" smtClean="0"/>
              <a:t>discovered</a:t>
            </a:r>
            <a:r>
              <a:rPr lang="it-IT" sz="2200" dirty="0" smtClean="0"/>
              <a:t> in a plot to </a:t>
            </a:r>
            <a:r>
              <a:rPr lang="it-IT" sz="2200" dirty="0" err="1" smtClean="0"/>
              <a:t>kill</a:t>
            </a:r>
            <a:r>
              <a:rPr lang="it-IT" sz="2200" dirty="0" smtClean="0"/>
              <a:t> </a:t>
            </a:r>
            <a:r>
              <a:rPr lang="it-IT" sz="2200" dirty="0" err="1" smtClean="0"/>
              <a:t>Elisabeth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40721" y="3140968"/>
            <a:ext cx="367240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Elizabeth</a:t>
            </a:r>
            <a:r>
              <a:rPr lang="it-IT" sz="2200" dirty="0" smtClean="0"/>
              <a:t> </a:t>
            </a:r>
            <a:r>
              <a:rPr lang="it-IT" sz="2200" dirty="0" err="1" smtClean="0"/>
              <a:t>signed</a:t>
            </a:r>
            <a:r>
              <a:rPr lang="it-IT" sz="2200" dirty="0" smtClean="0"/>
              <a:t> </a:t>
            </a:r>
            <a:r>
              <a:rPr lang="it-IT" sz="2200" dirty="0" err="1" smtClean="0"/>
              <a:t>Mary’s</a:t>
            </a:r>
            <a:r>
              <a:rPr lang="it-IT" sz="2200" dirty="0" smtClean="0"/>
              <a:t> </a:t>
            </a:r>
            <a:r>
              <a:rPr lang="it-IT" sz="2200" dirty="0" err="1" smtClean="0"/>
              <a:t>death</a:t>
            </a:r>
            <a:r>
              <a:rPr lang="it-IT" sz="2200" dirty="0" smtClean="0"/>
              <a:t> </a:t>
            </a:r>
            <a:r>
              <a:rPr lang="it-IT" sz="2200" dirty="0" err="1" smtClean="0"/>
              <a:t>sentence</a:t>
            </a:r>
            <a:endParaRPr lang="it-IT" sz="2200" dirty="0"/>
          </a:p>
        </p:txBody>
      </p:sp>
      <p:cxnSp>
        <p:nvCxnSpPr>
          <p:cNvPr id="8" name="Connettore 2 7"/>
          <p:cNvCxnSpPr>
            <a:stCxn id="3" idx="2"/>
            <a:endCxn id="6" idx="0"/>
          </p:cNvCxnSpPr>
          <p:nvPr/>
        </p:nvCxnSpPr>
        <p:spPr>
          <a:xfrm>
            <a:off x="6376925" y="2614265"/>
            <a:ext cx="0" cy="526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995936" y="4509120"/>
            <a:ext cx="208823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Before dying, Mary willed her rights to the throne to Philip II of </a:t>
            </a:r>
            <a:r>
              <a:rPr lang="en-US" sz="2200" dirty="0" smtClean="0">
                <a:cs typeface="Times New Roman" panose="02020603050405020304" pitchFamily="18" charset="0"/>
              </a:rPr>
              <a:t>Spain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60232" y="4509120"/>
            <a:ext cx="2088232" cy="1785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After the death of Mary, Elizabeth chose James VI as her rightful </a:t>
            </a:r>
            <a:r>
              <a:rPr lang="en-US" sz="2200" dirty="0" smtClean="0">
                <a:cs typeface="Times New Roman" panose="02020603050405020304" pitchFamily="18" charset="0"/>
              </a:rPr>
              <a:t>heir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5069824" y="3910409"/>
            <a:ext cx="510288" cy="608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236296" y="3910409"/>
            <a:ext cx="467177" cy="608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6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831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  <a:latin typeface="Minion Pro" pitchFamily="18" charset="0"/>
              </a:rPr>
              <a:t>THE INVINCIBLE ARMADA</a:t>
            </a:r>
          </a:p>
        </p:txBody>
      </p:sp>
      <p:pic>
        <p:nvPicPr>
          <p:cNvPr id="8196" name="Picture 4" descr="D:\Progetti e lavori scuola\Scuola Superiore\Inglese\Ppt Elizabeth\Routes_of_the_Spanish_Arma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" y="1816274"/>
            <a:ext cx="2500030" cy="45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1783507"/>
            <a:ext cx="374441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err="1" smtClean="0"/>
              <a:t>Reasons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contrast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Philip II and </a:t>
            </a:r>
            <a:r>
              <a:rPr lang="it-IT" sz="2200" dirty="0" err="1" smtClean="0"/>
              <a:t>Elizabeth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55876" y="3487291"/>
            <a:ext cx="162018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English </a:t>
            </a:r>
            <a:r>
              <a:rPr lang="en-US" sz="2200" dirty="0"/>
              <a:t>intervention during the rebellion of the Netherlands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28084" y="3483099"/>
            <a:ext cx="1620180" cy="212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Queen’s </a:t>
            </a:r>
            <a:r>
              <a:rPr lang="en-US" sz="2200" dirty="0"/>
              <a:t>support to the pirates who prayed the Spanish ships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128284" y="3483099"/>
            <a:ext cx="1764196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denial of marry by Elizabeth after her sister’s death</a:t>
            </a:r>
            <a:endParaRPr lang="it-IT" sz="2200" dirty="0"/>
          </a:p>
        </p:txBody>
      </p:sp>
      <p:cxnSp>
        <p:nvCxnSpPr>
          <p:cNvPr id="10" name="Connettore 2 9"/>
          <p:cNvCxnSpPr>
            <a:endCxn id="6" idx="0"/>
          </p:cNvCxnSpPr>
          <p:nvPr/>
        </p:nvCxnSpPr>
        <p:spPr>
          <a:xfrm flipH="1">
            <a:off x="4265966" y="2575595"/>
            <a:ext cx="1062118" cy="911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4" idx="2"/>
          </p:cNvCxnSpPr>
          <p:nvPr/>
        </p:nvCxnSpPr>
        <p:spPr>
          <a:xfrm>
            <a:off x="6084168" y="2575595"/>
            <a:ext cx="0" cy="907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732240" y="2575595"/>
            <a:ext cx="1152128" cy="907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8317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  <a:latin typeface="Minion Pro" pitchFamily="18" charset="0"/>
              </a:rPr>
              <a:t>THE INVINCIBLE ARMADA</a:t>
            </a:r>
          </a:p>
        </p:txBody>
      </p:sp>
      <p:pic>
        <p:nvPicPr>
          <p:cNvPr id="5" name="Picture 3" descr="D:\Progetti e lavori scuola\Scuola Superiore\Inglese\Ppt Elizabeth\Santa Anna_Espanol Ship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5467" r="6719" b="1411"/>
          <a:stretch/>
        </p:blipFill>
        <p:spPr bwMode="auto">
          <a:xfrm>
            <a:off x="467544" y="1705000"/>
            <a:ext cx="2952328" cy="21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rogetti e lavori scuola\Scuola Superiore\Inglese\Ppt Elizabeth\battle-gravelin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6624" r="10729" b="10853"/>
          <a:stretch/>
        </p:blipFill>
        <p:spPr bwMode="auto">
          <a:xfrm>
            <a:off x="467544" y="4049613"/>
            <a:ext cx="300659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499992" y="1705000"/>
            <a:ext cx="3600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In 1588, the </a:t>
            </a:r>
            <a:r>
              <a:rPr lang="it-IT" sz="2200" dirty="0" err="1" smtClean="0"/>
              <a:t>Armada</a:t>
            </a:r>
            <a:r>
              <a:rPr lang="it-IT" sz="2200" dirty="0" smtClean="0"/>
              <a:t> </a:t>
            </a:r>
            <a:r>
              <a:rPr lang="it-IT" sz="2200" dirty="0" err="1" smtClean="0"/>
              <a:t>entered</a:t>
            </a:r>
            <a:r>
              <a:rPr lang="it-IT" sz="2200" dirty="0" smtClean="0"/>
              <a:t> in the English Channel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2996952"/>
            <a:ext cx="172819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Spanish </a:t>
            </a:r>
            <a:r>
              <a:rPr lang="it-IT" sz="2200" dirty="0" err="1" smtClean="0"/>
              <a:t>Ships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2996951"/>
            <a:ext cx="187220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English </a:t>
            </a:r>
            <a:r>
              <a:rPr lang="it-IT" sz="2200" dirty="0" err="1" smtClean="0"/>
              <a:t>vessels</a:t>
            </a:r>
            <a:endParaRPr lang="it-IT" sz="2200" dirty="0"/>
          </a:p>
        </p:txBody>
      </p:sp>
      <p:cxnSp>
        <p:nvCxnSpPr>
          <p:cNvPr id="10" name="Connettore 2 9"/>
          <p:cNvCxnSpPr>
            <a:endCxn id="7" idx="0"/>
          </p:cNvCxnSpPr>
          <p:nvPr/>
        </p:nvCxnSpPr>
        <p:spPr>
          <a:xfrm flipH="1">
            <a:off x="5004048" y="2474441"/>
            <a:ext cx="720080" cy="5225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8" idx="0"/>
          </p:cNvCxnSpPr>
          <p:nvPr/>
        </p:nvCxnSpPr>
        <p:spPr>
          <a:xfrm>
            <a:off x="6804248" y="2474441"/>
            <a:ext cx="792088" cy="522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067944" y="3645024"/>
            <a:ext cx="18722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-Big</a:t>
            </a:r>
          </a:p>
          <a:p>
            <a:r>
              <a:rPr lang="it-IT" sz="2100" dirty="0" smtClean="0"/>
              <a:t>-Slow</a:t>
            </a:r>
          </a:p>
          <a:p>
            <a:r>
              <a:rPr lang="it-IT" sz="2100" dirty="0" smtClean="0"/>
              <a:t>-</a:t>
            </a:r>
            <a:r>
              <a:rPr lang="it-IT" sz="2100" dirty="0" err="1" smtClean="0"/>
              <a:t>Resistent</a:t>
            </a:r>
            <a:endParaRPr lang="it-IT" sz="2100" dirty="0" smtClean="0"/>
          </a:p>
          <a:p>
            <a:r>
              <a:rPr lang="it-IT" sz="2100" dirty="0" smtClean="0"/>
              <a:t>-Small </a:t>
            </a:r>
            <a:r>
              <a:rPr lang="it-IT" sz="2100" dirty="0" err="1" smtClean="0"/>
              <a:t>weapons</a:t>
            </a:r>
            <a:endParaRPr lang="it-IT" sz="2100" dirty="0" smtClean="0"/>
          </a:p>
          <a:p>
            <a:r>
              <a:rPr lang="it-IT" sz="2100" dirty="0" smtClean="0"/>
              <a:t>-Made for </a:t>
            </a:r>
            <a:r>
              <a:rPr lang="it-IT" sz="2100" dirty="0" err="1" smtClean="0"/>
              <a:t>boarding</a:t>
            </a:r>
            <a:r>
              <a:rPr lang="it-IT" sz="2100" dirty="0" smtClean="0"/>
              <a:t> </a:t>
            </a:r>
            <a:r>
              <a:rPr lang="it-IT" sz="2100" dirty="0" err="1" smtClean="0"/>
              <a:t>enemys</a:t>
            </a:r>
            <a:endParaRPr lang="it-IT" sz="2100" dirty="0" smtClean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660232" y="3645024"/>
            <a:ext cx="18722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 smtClean="0"/>
              <a:t>-Small</a:t>
            </a:r>
          </a:p>
          <a:p>
            <a:r>
              <a:rPr lang="it-IT" sz="2100" dirty="0" smtClean="0"/>
              <a:t>-Fast</a:t>
            </a:r>
          </a:p>
          <a:p>
            <a:r>
              <a:rPr lang="it-IT" sz="2100" dirty="0" smtClean="0"/>
              <a:t>-</a:t>
            </a:r>
            <a:r>
              <a:rPr lang="it-IT" sz="2100" dirty="0" err="1" smtClean="0"/>
              <a:t>Heavy</a:t>
            </a:r>
            <a:r>
              <a:rPr lang="it-IT" sz="2100" dirty="0" smtClean="0"/>
              <a:t> </a:t>
            </a:r>
            <a:r>
              <a:rPr lang="it-IT" sz="2100" dirty="0" err="1" smtClean="0"/>
              <a:t>armed</a:t>
            </a:r>
            <a:endParaRPr lang="it-IT" sz="2100" dirty="0" smtClean="0"/>
          </a:p>
          <a:p>
            <a:r>
              <a:rPr lang="it-IT" sz="2100" dirty="0" smtClean="0"/>
              <a:t>-Advanced </a:t>
            </a:r>
            <a:r>
              <a:rPr lang="it-IT" sz="2100" dirty="0" err="1" smtClean="0"/>
              <a:t>cannons</a:t>
            </a:r>
            <a:endParaRPr lang="it-IT" sz="2100" dirty="0" smtClean="0"/>
          </a:p>
          <a:p>
            <a:r>
              <a:rPr lang="it-IT" sz="2100" dirty="0" smtClean="0"/>
              <a:t>-</a:t>
            </a:r>
            <a:r>
              <a:rPr lang="it-IT" sz="2100" dirty="0" err="1" smtClean="0"/>
              <a:t>Struck</a:t>
            </a:r>
            <a:r>
              <a:rPr lang="it-IT" sz="2100" dirty="0" smtClean="0"/>
              <a:t> from the </a:t>
            </a:r>
            <a:r>
              <a:rPr lang="it-IT" sz="2100" dirty="0" err="1" smtClean="0"/>
              <a:t>distance</a:t>
            </a:r>
            <a:endParaRPr lang="it-IT" sz="21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2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359</Words>
  <Application>Microsoft Office PowerPoint</Application>
  <PresentationFormat>Presentazione su schermo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Tema di Office</vt:lpstr>
      <vt:lpstr>BlackTie</vt:lpstr>
      <vt:lpstr>1_BlackTie</vt:lpstr>
      <vt:lpstr>2_BlackTie</vt:lpstr>
      <vt:lpstr>3_BlackTie</vt:lpstr>
      <vt:lpstr>4_BlackTie</vt:lpstr>
      <vt:lpstr>5_BlackTie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26</cp:revision>
  <dcterms:created xsi:type="dcterms:W3CDTF">2016-09-21T13:31:06Z</dcterms:created>
  <dcterms:modified xsi:type="dcterms:W3CDTF">2016-10-12T16:22:15Z</dcterms:modified>
</cp:coreProperties>
</file>