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72" r:id="rId3"/>
    <p:sldId id="257" r:id="rId4"/>
    <p:sldId id="264" r:id="rId5"/>
    <p:sldId id="265" r:id="rId6"/>
    <p:sldId id="269" r:id="rId7"/>
    <p:sldId id="266" r:id="rId8"/>
    <p:sldId id="267" r:id="rId9"/>
    <p:sldId id="270" r:id="rId10"/>
    <p:sldId id="271" r:id="rId11"/>
    <p:sldId id="260" r:id="rId12"/>
    <p:sldId id="263" r:id="rId13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389F-0EB1-40F2-B895-E8641DDA6F6B}" type="datetimeFigureOut">
              <a:rPr lang="it-IT" smtClean="0"/>
              <a:t>18/04/2017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C652-8CB7-4686-B517-C0C0A4EF4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9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0" name="Immagine 79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81" name="Immagine 80"/>
          <p:cNvPicPr/>
          <p:nvPr/>
        </p:nvPicPr>
        <p:blipFill>
          <a:blip r:embed="rId2"/>
          <a:stretch/>
        </p:blipFill>
        <p:spPr>
          <a:xfrm>
            <a:off x="1258920" y="1600200"/>
            <a:ext cx="6016320" cy="480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6600" b="0" strike="noStrike" spc="-97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CAF27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13/04/17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FAFB6615-1917-4C05-9200-55B12405AF70}" type="slidenum"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600" b="0" strike="noStrike" spc="-97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Fare clic per modificare lo stile del titolo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43080" indent="-228240">
              <a:lnSpc>
                <a:spcPct val="100000"/>
              </a:lnSpc>
              <a:buClr>
                <a:srgbClr val="94C600"/>
              </a:buClr>
              <a:buFont typeface="Arial"/>
              <a:buChar char="•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</a:p>
          <a:p>
            <a:pPr marL="640080" lvl="1" indent="-228240">
              <a:lnSpc>
                <a:spcPct val="100000"/>
              </a:lnSpc>
              <a:buClr>
                <a:srgbClr val="71685A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05840" lvl="2" indent="-228240">
              <a:lnSpc>
                <a:spcPct val="100000"/>
              </a:lnSpc>
              <a:buClr>
                <a:srgbClr val="FF67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280160" lvl="3" indent="-228240">
              <a:lnSpc>
                <a:spcPct val="100000"/>
              </a:lnSpc>
              <a:buClr>
                <a:srgbClr val="909465"/>
              </a:buClr>
              <a:buFont typeface="Arial"/>
              <a:buChar char="•"/>
            </a:pPr>
            <a:r>
              <a:rPr lang="it-IT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554480" lvl="4" indent="-228240">
              <a:lnSpc>
                <a:spcPct val="100000"/>
              </a:lnSpc>
              <a:buClr>
                <a:srgbClr val="956B43"/>
              </a:buClr>
              <a:buFont typeface="Arial"/>
              <a:buChar char="•"/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CAF278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13/04/17</a:t>
            </a:r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fld id="{92635A96-64E1-44DD-890A-F94D0600A123}" type="slidenum">
              <a:rPr lang="it-IT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33" y="2877845"/>
            <a:ext cx="2961982" cy="193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TextShape 1"/>
          <p:cNvSpPr txBox="1"/>
          <p:nvPr/>
        </p:nvSpPr>
        <p:spPr>
          <a:xfrm>
            <a:off x="386913" y="284405"/>
            <a:ext cx="7543440" cy="25934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7200" b="1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 HIS COY MISTRESS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323528" y="5157192"/>
            <a:ext cx="7615552" cy="1066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By Cattaruzzi Simone, Clementin Emilio and Zamò Federico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4°ASA   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2016/2017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843012" y="4149080"/>
            <a:ext cx="2961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Andrew  </a:t>
            </a:r>
            <a:r>
              <a:rPr lang="en-US" sz="3600" b="1" i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Marvell</a:t>
            </a:r>
            <a:endParaRPr lang="en-US" sz="3600" b="1" i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166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it-IT" sz="4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STANZA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51653" y="3933056"/>
            <a:ext cx="2146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Comparison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 and </a:t>
            </a:r>
            <a:r>
              <a:rPr lang="it-IT" sz="2400" dirty="0" err="1" smtClean="0"/>
              <a:t>raptors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33224" y="392225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Violence</a:t>
            </a:r>
            <a:r>
              <a:rPr lang="it-IT" sz="2000" dirty="0" smtClean="0"/>
              <a:t> of love</a:t>
            </a:r>
            <a:endParaRPr lang="it-IT" sz="2000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5413144" y="4140305"/>
            <a:ext cx="720080" cy="80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016814" y="1518990"/>
            <a:ext cx="237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Image of the </a:t>
            </a:r>
            <a:r>
              <a:rPr lang="it-IT" sz="2400" dirty="0" err="1" smtClean="0"/>
              <a:t>souls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transpire</a:t>
            </a:r>
            <a:r>
              <a:rPr lang="it-IT" sz="2400" dirty="0" smtClean="0"/>
              <a:t> </a:t>
            </a:r>
            <a:r>
              <a:rPr lang="it-IT" sz="2400" dirty="0" err="1" smtClean="0"/>
              <a:t>fires</a:t>
            </a:r>
            <a:endParaRPr lang="it-IT" sz="2400" dirty="0"/>
          </a:p>
        </p:txBody>
      </p:sp>
      <p:cxnSp>
        <p:nvCxnSpPr>
          <p:cNvPr id="15" name="Connettore 2 14"/>
          <p:cNvCxnSpPr>
            <a:endCxn id="17" idx="1"/>
          </p:cNvCxnSpPr>
          <p:nvPr/>
        </p:nvCxnSpPr>
        <p:spPr>
          <a:xfrm flipV="1">
            <a:off x="4932040" y="1767187"/>
            <a:ext cx="795092" cy="5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727132" y="1567132"/>
            <a:ext cx="266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Symbol</a:t>
            </a:r>
            <a:r>
              <a:rPr lang="it-IT" sz="2000" dirty="0" smtClean="0"/>
              <a:t> of </a:t>
            </a:r>
            <a:r>
              <a:rPr lang="it-IT" sz="2000" dirty="0" err="1" smtClean="0"/>
              <a:t>passion</a:t>
            </a:r>
            <a:endParaRPr lang="it-IT" sz="2000" dirty="0"/>
          </a:p>
        </p:txBody>
      </p:sp>
      <p:cxnSp>
        <p:nvCxnSpPr>
          <p:cNvPr id="19" name="Connettore 2 18"/>
          <p:cNvCxnSpPr/>
          <p:nvPr/>
        </p:nvCxnSpPr>
        <p:spPr>
          <a:xfrm>
            <a:off x="5448230" y="4629674"/>
            <a:ext cx="563930" cy="75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1" y="1518990"/>
            <a:ext cx="2589875" cy="15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3525892" y="2909623"/>
            <a:ext cx="457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«[…] </a:t>
            </a:r>
            <a:r>
              <a:rPr lang="en-US" i="1" dirty="0" smtClean="0"/>
              <a:t>And while thy willing soul transpires</a:t>
            </a:r>
            <a:br>
              <a:rPr lang="en-US" i="1" dirty="0" smtClean="0"/>
            </a:br>
            <a:r>
              <a:rPr lang="en-US" i="1" dirty="0" smtClean="0"/>
              <a:t>At every pore with instant fires,</a:t>
            </a:r>
            <a:br>
              <a:rPr lang="en-US" i="1" dirty="0" smtClean="0"/>
            </a:br>
            <a:r>
              <a:rPr lang="en-US" i="1" dirty="0" smtClean="0"/>
              <a:t>Now let us sport us while we may,</a:t>
            </a:r>
            <a:r>
              <a:rPr lang="it-IT" i="1" dirty="0" smtClean="0"/>
              <a:t> […]»</a:t>
            </a:r>
            <a:endParaRPr lang="it-IT" i="1" dirty="0"/>
          </a:p>
        </p:txBody>
      </p:sp>
      <p:sp>
        <p:nvSpPr>
          <p:cNvPr id="1025" name="CasellaDiTesto 1024"/>
          <p:cNvSpPr txBox="1"/>
          <p:nvPr/>
        </p:nvSpPr>
        <p:spPr>
          <a:xfrm>
            <a:off x="6012160" y="4547176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«Predate» time</a:t>
            </a:r>
            <a:endParaRPr lang="it-IT" sz="2000" dirty="0"/>
          </a:p>
        </p:txBody>
      </p:sp>
      <p:sp>
        <p:nvSpPr>
          <p:cNvPr id="1027" name="CasellaDiTesto 1026"/>
          <p:cNvSpPr txBox="1"/>
          <p:nvPr/>
        </p:nvSpPr>
        <p:spPr>
          <a:xfrm>
            <a:off x="179512" y="5521933"/>
            <a:ext cx="466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«</a:t>
            </a:r>
            <a:r>
              <a:rPr lang="en-US" i="1" dirty="0" smtClean="0"/>
              <a:t>And </a:t>
            </a:r>
            <a:r>
              <a:rPr lang="en-US" i="1" dirty="0"/>
              <a:t>now, like amorous birds of prey,</a:t>
            </a:r>
            <a:br>
              <a:rPr lang="en-US" i="1" dirty="0"/>
            </a:br>
            <a:r>
              <a:rPr lang="en-US" i="1" dirty="0"/>
              <a:t>Rather at once our time devour</a:t>
            </a:r>
            <a:br>
              <a:rPr lang="en-US" i="1" dirty="0"/>
            </a:br>
            <a:r>
              <a:rPr lang="en-US" i="1" dirty="0"/>
              <a:t>Than languish in his slow-chapped power</a:t>
            </a:r>
            <a:r>
              <a:rPr lang="en-US" i="1" dirty="0" smtClean="0"/>
              <a:t>.</a:t>
            </a:r>
            <a:r>
              <a:rPr lang="it-IT" i="1" dirty="0" smtClean="0"/>
              <a:t>»</a:t>
            </a:r>
            <a:endParaRPr lang="it-IT" i="1" dirty="0"/>
          </a:p>
          <a:p>
            <a:endParaRPr lang="it-IT" i="1" dirty="0"/>
          </a:p>
        </p:txBody>
      </p:sp>
      <p:cxnSp>
        <p:nvCxnSpPr>
          <p:cNvPr id="1029" name="Connettore 2 1028"/>
          <p:cNvCxnSpPr>
            <a:stCxn id="1025" idx="2"/>
          </p:cNvCxnSpPr>
          <p:nvPr/>
        </p:nvCxnSpPr>
        <p:spPr>
          <a:xfrm flipH="1">
            <a:off x="6912153" y="4947286"/>
            <a:ext cx="61168" cy="281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0" name="CasellaDiTesto 1029"/>
          <p:cNvSpPr txBox="1"/>
          <p:nvPr/>
        </p:nvSpPr>
        <p:spPr>
          <a:xfrm>
            <a:off x="5229895" y="5212808"/>
            <a:ext cx="3130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Rather</a:t>
            </a:r>
            <a:r>
              <a:rPr lang="it-IT" sz="2000" dirty="0" smtClean="0"/>
              <a:t> </a:t>
            </a:r>
            <a:r>
              <a:rPr lang="it-IT" sz="2000" dirty="0" err="1" smtClean="0"/>
              <a:t>than</a:t>
            </a:r>
            <a:r>
              <a:rPr lang="it-IT" sz="2000" dirty="0" smtClean="0"/>
              <a:t> be </a:t>
            </a:r>
            <a:r>
              <a:rPr lang="it-IT" sz="2000" dirty="0" err="1" smtClean="0"/>
              <a:t>eaten</a:t>
            </a:r>
            <a:r>
              <a:rPr lang="it-IT" sz="2000" dirty="0" smtClean="0"/>
              <a:t> by </a:t>
            </a:r>
            <a:r>
              <a:rPr lang="it-IT" sz="2000" dirty="0" err="1" smtClean="0"/>
              <a:t>it</a:t>
            </a:r>
            <a:endParaRPr lang="it-IT" sz="2000" dirty="0"/>
          </a:p>
        </p:txBody>
      </p:sp>
      <p:cxnSp>
        <p:nvCxnSpPr>
          <p:cNvPr id="1034" name="Connettore 2 1033"/>
          <p:cNvCxnSpPr/>
          <p:nvPr/>
        </p:nvCxnSpPr>
        <p:spPr>
          <a:xfrm flipH="1">
            <a:off x="6608396" y="5612918"/>
            <a:ext cx="166968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5" name="CasellaDiTesto 1034"/>
          <p:cNvSpPr txBox="1"/>
          <p:nvPr/>
        </p:nvSpPr>
        <p:spPr>
          <a:xfrm>
            <a:off x="4624684" y="6060542"/>
            <a:ext cx="3596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Expressed</a:t>
            </a:r>
            <a:r>
              <a:rPr lang="it-IT" sz="2000" dirty="0" smtClean="0"/>
              <a:t> in an animate way</a:t>
            </a:r>
            <a:endParaRPr lang="it-IT" sz="2000" dirty="0"/>
          </a:p>
        </p:txBody>
      </p:sp>
      <p:cxnSp>
        <p:nvCxnSpPr>
          <p:cNvPr id="1037" name="Connettore 2 1036"/>
          <p:cNvCxnSpPr/>
          <p:nvPr/>
        </p:nvCxnSpPr>
        <p:spPr>
          <a:xfrm>
            <a:off x="4932040" y="2092786"/>
            <a:ext cx="709659" cy="173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40" name="CasellaDiTesto 1039"/>
          <p:cNvSpPr txBox="1"/>
          <p:nvPr/>
        </p:nvSpPr>
        <p:spPr>
          <a:xfrm>
            <a:off x="5641699" y="2101591"/>
            <a:ext cx="261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Reference to </a:t>
            </a:r>
            <a:r>
              <a:rPr lang="it-IT" sz="2000" dirty="0" err="1" smtClean="0"/>
              <a:t>plants</a:t>
            </a:r>
            <a:endParaRPr lang="it-IT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1" y="3645025"/>
            <a:ext cx="3283072" cy="181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2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371854" y="764704"/>
            <a:ext cx="7787208" cy="5208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Introduction</a:t>
            </a:r>
            <a:r>
              <a:rPr lang="it-IT" sz="2400" dirty="0" smtClean="0"/>
              <a:t> of the idea of 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Fusion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the lovers’ </a:t>
            </a:r>
            <a:r>
              <a:rPr lang="it-IT" sz="2400" dirty="0" err="1" smtClean="0"/>
              <a:t>forces</a:t>
            </a:r>
            <a:r>
              <a:rPr lang="it-IT" sz="2400" dirty="0" smtClean="0"/>
              <a:t> and </a:t>
            </a:r>
            <a:r>
              <a:rPr lang="it-IT" sz="2400" dirty="0" err="1" smtClean="0"/>
              <a:t>affections</a:t>
            </a:r>
            <a:r>
              <a:rPr lang="it-IT" sz="2400" dirty="0" smtClean="0"/>
              <a:t> in a </a:t>
            </a:r>
            <a:r>
              <a:rPr lang="it-IT" sz="2400" dirty="0" err="1" smtClean="0"/>
              <a:t>sphere</a:t>
            </a:r>
            <a:r>
              <a:rPr lang="it-IT" sz="2400" dirty="0" smtClean="0"/>
              <a:t> (</a:t>
            </a:r>
            <a:r>
              <a:rPr lang="it-IT" sz="2400" dirty="0" err="1" smtClean="0"/>
              <a:t>symbol</a:t>
            </a:r>
            <a:r>
              <a:rPr lang="it-IT" sz="2400" dirty="0" smtClean="0"/>
              <a:t> of </a:t>
            </a:r>
            <a:r>
              <a:rPr lang="it-IT" sz="2400" dirty="0" err="1" smtClean="0"/>
              <a:t>perfection</a:t>
            </a:r>
            <a:r>
              <a:rPr lang="it-IT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Materialization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conceit</a:t>
            </a:r>
            <a:r>
              <a:rPr lang="it-IT" sz="2400" dirty="0" smtClean="0"/>
              <a:t> of life, «</a:t>
            </a:r>
            <a:r>
              <a:rPr lang="it-IT" sz="2400" dirty="0" err="1" smtClean="0"/>
              <a:t>iron</a:t>
            </a:r>
            <a:r>
              <a:rPr lang="it-IT" sz="2400" dirty="0" smtClean="0"/>
              <a:t> </a:t>
            </a:r>
            <a:r>
              <a:rPr lang="it-IT" sz="2400" dirty="0" err="1" smtClean="0"/>
              <a:t>gates</a:t>
            </a:r>
            <a:r>
              <a:rPr lang="it-IT" sz="240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For 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lovers, sex </a:t>
            </a:r>
            <a:r>
              <a:rPr lang="it-IT" sz="2400" dirty="0" err="1" smtClean="0"/>
              <a:t>is</a:t>
            </a:r>
            <a:r>
              <a:rPr lang="it-IT" sz="2400" dirty="0" smtClean="0"/>
              <a:t> a way to </a:t>
            </a:r>
            <a:r>
              <a:rPr lang="it-IT" sz="2400" dirty="0" err="1" smtClean="0"/>
              <a:t>another</a:t>
            </a:r>
            <a:r>
              <a:rPr lang="it-IT" sz="2400" dirty="0" smtClean="0"/>
              <a:t> world</a:t>
            </a:r>
            <a:endParaRPr lang="it-IT" sz="2400" dirty="0"/>
          </a:p>
          <a:p>
            <a:endParaRPr lang="it-IT" sz="1600" i="1" dirty="0" smtClean="0"/>
          </a:p>
          <a:p>
            <a:r>
              <a:rPr lang="it-IT" i="1" dirty="0" smtClean="0"/>
              <a:t>« </a:t>
            </a:r>
            <a:r>
              <a:rPr lang="en-US" i="1" dirty="0" smtClean="0"/>
              <a:t>Let us roll all our strength and all</a:t>
            </a:r>
          </a:p>
          <a:p>
            <a:r>
              <a:rPr lang="en-US" i="1" dirty="0" smtClean="0"/>
              <a:t>Our sweetness up into one ball,</a:t>
            </a:r>
          </a:p>
          <a:p>
            <a:r>
              <a:rPr lang="en-US" i="1" dirty="0" smtClean="0"/>
              <a:t>And tear our pleasures with rough strife</a:t>
            </a:r>
          </a:p>
          <a:p>
            <a:r>
              <a:rPr lang="en-US" i="1" dirty="0" smtClean="0"/>
              <a:t>Through the iron gates of life:</a:t>
            </a:r>
            <a:r>
              <a:rPr lang="it-IT" i="1" dirty="0" smtClean="0"/>
              <a:t>»</a:t>
            </a:r>
            <a:endParaRPr lang="it-I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err="1" smtClean="0"/>
              <a:t>Sun</a:t>
            </a:r>
            <a:r>
              <a:rPr lang="it-IT" sz="2400" dirty="0" smtClean="0"/>
              <a:t>,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represents</a:t>
            </a:r>
            <a:r>
              <a:rPr lang="it-IT" sz="2400" dirty="0" smtClean="0"/>
              <a:t> sex, </a:t>
            </a:r>
          </a:p>
          <a:p>
            <a:r>
              <a:rPr lang="it-IT" sz="2400" dirty="0" err="1" smtClean="0"/>
              <a:t>can’t</a:t>
            </a:r>
            <a:r>
              <a:rPr lang="it-IT" sz="2400" dirty="0" smtClean="0"/>
              <a:t> be </a:t>
            </a:r>
            <a:r>
              <a:rPr lang="it-IT" sz="2400" dirty="0" err="1" smtClean="0"/>
              <a:t>used</a:t>
            </a:r>
            <a:r>
              <a:rPr lang="it-IT" sz="2400" dirty="0" smtClean="0"/>
              <a:t> to stop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The </a:t>
            </a:r>
            <a:r>
              <a:rPr lang="it-IT" sz="2400" dirty="0" err="1" smtClean="0"/>
              <a:t>two</a:t>
            </a:r>
            <a:r>
              <a:rPr lang="it-IT" sz="2400" dirty="0" smtClean="0"/>
              <a:t> lovers </a:t>
            </a:r>
            <a:r>
              <a:rPr lang="en-US" sz="2400" dirty="0" smtClean="0"/>
              <a:t>use it to make </a:t>
            </a:r>
          </a:p>
          <a:p>
            <a:r>
              <a:rPr lang="en-US" sz="2400" dirty="0" smtClean="0"/>
              <a:t>time go faster</a:t>
            </a:r>
            <a:endParaRPr lang="it-IT" sz="24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938990" cy="255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3434" y="158527"/>
            <a:ext cx="7543440" cy="2123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it-IT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DEVELOPMENT OF </a:t>
            </a:r>
            <a:r>
              <a:rPr lang="it-IT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10760" y="25747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CustomShape 3"/>
          <p:cNvSpPr/>
          <p:nvPr/>
        </p:nvSpPr>
        <p:spPr>
          <a:xfrm rot="3600">
            <a:off x="180485" y="1926742"/>
            <a:ext cx="7985160" cy="1863720"/>
          </a:xfrm>
          <a:custGeom>
            <a:avLst/>
            <a:gdLst/>
            <a:ahLst/>
            <a:cxnLst/>
            <a:rect l="0" t="0" r="r" b="b"/>
            <a:pathLst>
              <a:path w="22186" h="5179">
                <a:moveTo>
                  <a:pt x="5" y="1572"/>
                </a:moveTo>
                <a:lnTo>
                  <a:pt x="20646" y="1558"/>
                </a:lnTo>
                <a:lnTo>
                  <a:pt x="20648" y="0"/>
                </a:lnTo>
                <a:lnTo>
                  <a:pt x="22185" y="2589"/>
                </a:lnTo>
                <a:lnTo>
                  <a:pt x="20639" y="5178"/>
                </a:lnTo>
                <a:lnTo>
                  <a:pt x="20641" y="3619"/>
                </a:lnTo>
                <a:lnTo>
                  <a:pt x="0" y="3633"/>
                </a:lnTo>
                <a:lnTo>
                  <a:pt x="5" y="1572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4"/>
          <p:cNvSpPr/>
          <p:nvPr/>
        </p:nvSpPr>
        <p:spPr>
          <a:xfrm>
            <a:off x="5405762" y="2498603"/>
            <a:ext cx="2160000" cy="720000"/>
          </a:xfrm>
          <a:prstGeom prst="rect">
            <a:avLst/>
          </a:prstGeom>
          <a:solidFill>
            <a:srgbClr val="C655DD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ANDREW MARVELL</a:t>
            </a:r>
          </a:p>
        </p:txBody>
      </p:sp>
      <p:sp>
        <p:nvSpPr>
          <p:cNvPr id="88" name="CustomShape 5"/>
          <p:cNvSpPr/>
          <p:nvPr/>
        </p:nvSpPr>
        <p:spPr>
          <a:xfrm>
            <a:off x="536400" y="2490321"/>
            <a:ext cx="1947600" cy="720000"/>
          </a:xfrm>
          <a:prstGeom prst="rect">
            <a:avLst/>
          </a:prstGeom>
          <a:solidFill>
            <a:srgbClr val="00B0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PETRARCH</a:t>
            </a:r>
          </a:p>
        </p:txBody>
      </p:sp>
      <p:sp>
        <p:nvSpPr>
          <p:cNvPr id="89" name="CustomShape 6"/>
          <p:cNvSpPr/>
          <p:nvPr/>
        </p:nvSpPr>
        <p:spPr>
          <a:xfrm>
            <a:off x="2736000" y="2490321"/>
            <a:ext cx="2412000" cy="720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TextShape 9"/>
          <p:cNvSpPr txBox="1"/>
          <p:nvPr/>
        </p:nvSpPr>
        <p:spPr>
          <a:xfrm>
            <a:off x="2736000" y="3356992"/>
            <a:ext cx="2412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1588-1616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TextShape 11"/>
          <p:cNvSpPr txBox="1"/>
          <p:nvPr/>
        </p:nvSpPr>
        <p:spPr>
          <a:xfrm>
            <a:off x="2898000" y="2557463"/>
            <a:ext cx="208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WILLIAM SHAKESPEARE</a:t>
            </a:r>
          </a:p>
        </p:txBody>
      </p:sp>
      <p:sp>
        <p:nvSpPr>
          <p:cNvPr id="97" name="TextShape 14"/>
          <p:cNvSpPr txBox="1"/>
          <p:nvPr/>
        </p:nvSpPr>
        <p:spPr>
          <a:xfrm>
            <a:off x="536400" y="3356992"/>
            <a:ext cx="1947599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1304-1374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16"/>
          <p:cNvSpPr txBox="1"/>
          <p:nvPr/>
        </p:nvSpPr>
        <p:spPr>
          <a:xfrm>
            <a:off x="5417358" y="3356992"/>
            <a:ext cx="216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it-IT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1621-1678</a:t>
            </a:r>
          </a:p>
          <a:p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62" y="3893321"/>
            <a:ext cx="22002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3893322"/>
            <a:ext cx="1947600" cy="2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8" y="3893321"/>
            <a:ext cx="216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The </a:t>
            </a:r>
            <a:r>
              <a:rPr lang="it-IT" sz="4000" dirty="0" err="1" smtClean="0"/>
              <a:t>poet</a:t>
            </a:r>
            <a:endParaRPr lang="it-IT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64" y="1504751"/>
            <a:ext cx="20113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071054" cy="18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3" y="1772816"/>
            <a:ext cx="68179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Andrew </a:t>
            </a:r>
            <a:r>
              <a:rPr lang="it-IT" sz="2400" dirty="0" err="1"/>
              <a:t>Marvell</a:t>
            </a:r>
            <a:r>
              <a:rPr lang="it-IT" sz="2400" dirty="0"/>
              <a:t> </a:t>
            </a:r>
            <a:r>
              <a:rPr lang="it-IT" sz="2400" dirty="0" err="1"/>
              <a:t>was</a:t>
            </a:r>
            <a:r>
              <a:rPr lang="it-IT" sz="2400" dirty="0"/>
              <a:t> a </a:t>
            </a:r>
            <a:r>
              <a:rPr lang="it-IT" sz="2400" dirty="0" err="1"/>
              <a:t>representative</a:t>
            </a:r>
            <a:r>
              <a:rPr lang="it-IT" sz="2400" dirty="0"/>
              <a:t> of </a:t>
            </a:r>
            <a:r>
              <a:rPr lang="it-IT" sz="2400" dirty="0" err="1"/>
              <a:t>Metaphysical</a:t>
            </a:r>
            <a:r>
              <a:rPr lang="it-IT" sz="2400" dirty="0"/>
              <a:t> </a:t>
            </a:r>
            <a:r>
              <a:rPr lang="it-IT" sz="2400" dirty="0" err="1"/>
              <a:t>poetry</a:t>
            </a:r>
            <a:r>
              <a:rPr lang="it-IT" sz="2400" dirty="0"/>
              <a:t> and </a:t>
            </a:r>
            <a:r>
              <a:rPr lang="it-IT" sz="2400" dirty="0" smtClean="0"/>
              <a:t>a </a:t>
            </a:r>
            <a:r>
              <a:rPr lang="it-IT" sz="2400" dirty="0" err="1" smtClean="0"/>
              <a:t>satirist</a:t>
            </a:r>
            <a:r>
              <a:rPr lang="it-IT" sz="2400" dirty="0" smtClean="0"/>
              <a:t>.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Short </a:t>
            </a:r>
            <a:r>
              <a:rPr lang="it-IT" sz="2400" dirty="0" err="1"/>
              <a:t>biography</a:t>
            </a:r>
            <a:r>
              <a:rPr lang="it-IT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a</a:t>
            </a:r>
            <a:r>
              <a:rPr lang="it-IT" sz="2400" dirty="0" err="1" smtClean="0"/>
              <a:t>ttended</a:t>
            </a:r>
            <a:r>
              <a:rPr lang="it-IT" sz="2400" dirty="0" smtClean="0"/>
              <a:t> </a:t>
            </a:r>
            <a:r>
              <a:rPr lang="it-IT" sz="2400" dirty="0" err="1"/>
              <a:t>Trinity</a:t>
            </a:r>
            <a:r>
              <a:rPr lang="it-IT" sz="2400" dirty="0"/>
              <a:t> College (Cambridge)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t</a:t>
            </a:r>
            <a:r>
              <a:rPr lang="it-IT" sz="2400" dirty="0" err="1" smtClean="0"/>
              <a:t>ravelled</a:t>
            </a:r>
            <a:r>
              <a:rPr lang="it-IT" sz="2400" dirty="0" smtClean="0"/>
              <a:t> </a:t>
            </a:r>
            <a:r>
              <a:rPr lang="it-IT" sz="2400" dirty="0"/>
              <a:t>in </a:t>
            </a:r>
            <a:r>
              <a:rPr lang="it-IT" sz="2400" dirty="0" err="1"/>
              <a:t>continental</a:t>
            </a:r>
            <a:r>
              <a:rPr lang="it-IT" sz="2400" dirty="0"/>
              <a:t>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Moderate </a:t>
            </a:r>
            <a:r>
              <a:rPr lang="it-IT" sz="2400" dirty="0" err="1"/>
              <a:t>puritan</a:t>
            </a:r>
            <a:r>
              <a:rPr lang="it-IT" sz="2400" dirty="0"/>
              <a:t>, he </a:t>
            </a:r>
            <a:r>
              <a:rPr lang="it-IT" sz="2400" dirty="0" err="1"/>
              <a:t>sustained</a:t>
            </a:r>
            <a:r>
              <a:rPr lang="it-IT" sz="2400" dirty="0"/>
              <a:t> </a:t>
            </a:r>
            <a:r>
              <a:rPr lang="it-IT" sz="2400" dirty="0" err="1"/>
              <a:t>Cromwell</a:t>
            </a: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Friend of Milton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/>
              <a:t>s</a:t>
            </a:r>
            <a:r>
              <a:rPr lang="it-IT" sz="2400" dirty="0" err="1" smtClean="0"/>
              <a:t>at</a:t>
            </a:r>
            <a:r>
              <a:rPr lang="it-IT" sz="2400" dirty="0" smtClean="0"/>
              <a:t> </a:t>
            </a:r>
            <a:r>
              <a:rPr lang="it-IT" sz="2400" dirty="0"/>
              <a:t>in the House of </a:t>
            </a:r>
            <a:r>
              <a:rPr lang="it-IT" sz="2400" dirty="0" err="1"/>
              <a:t>Commons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132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 smtClean="0"/>
              <a:t>The </a:t>
            </a:r>
            <a:r>
              <a:rPr lang="it-IT" sz="4000" dirty="0" err="1" smtClean="0"/>
              <a:t>poem</a:t>
            </a:r>
            <a:endParaRPr lang="it-IT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4543"/>
            <a:ext cx="3384376" cy="254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5536" y="1782566"/>
            <a:ext cx="6228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belongs</a:t>
            </a:r>
            <a:r>
              <a:rPr lang="it-IT" sz="2400" dirty="0"/>
              <a:t> to </a:t>
            </a:r>
            <a:r>
              <a:rPr lang="it-IT" sz="2400" dirty="0" err="1"/>
              <a:t>Metaphysical</a:t>
            </a:r>
            <a:r>
              <a:rPr lang="it-IT" sz="2400" dirty="0"/>
              <a:t> </a:t>
            </a:r>
            <a:r>
              <a:rPr lang="it-IT" sz="2400" dirty="0" err="1"/>
              <a:t>poetry</a:t>
            </a:r>
            <a:r>
              <a:rPr lang="it-IT" sz="2400" dirty="0"/>
              <a:t>, </a:t>
            </a:r>
            <a:r>
              <a:rPr lang="it-IT" sz="2400" dirty="0" err="1"/>
              <a:t>it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written</a:t>
            </a:r>
            <a:r>
              <a:rPr lang="it-IT" sz="2400" dirty="0"/>
              <a:t> in </a:t>
            </a:r>
            <a:r>
              <a:rPr lang="it-IT" sz="2400" dirty="0" err="1"/>
              <a:t>iambic</a:t>
            </a:r>
            <a:r>
              <a:rPr lang="it-IT" sz="2400" dirty="0"/>
              <a:t> </a:t>
            </a:r>
            <a:r>
              <a:rPr lang="it-IT" sz="2400" dirty="0" err="1"/>
              <a:t>tetrameter</a:t>
            </a:r>
            <a:r>
              <a:rPr lang="it-IT" sz="2400" dirty="0"/>
              <a:t> and </a:t>
            </a:r>
            <a:r>
              <a:rPr lang="it-IT" sz="2400" dirty="0" err="1"/>
              <a:t>rhyming</a:t>
            </a:r>
            <a:r>
              <a:rPr lang="it-IT" sz="2400" dirty="0"/>
              <a:t> </a:t>
            </a:r>
            <a:r>
              <a:rPr lang="it-IT" sz="2400" dirty="0" err="1"/>
              <a:t>couplets</a:t>
            </a:r>
            <a:endParaRPr lang="it-IT" sz="2400" dirty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/>
              <a:t>Organization (</a:t>
            </a:r>
            <a:r>
              <a:rPr lang="it-IT" sz="2400" dirty="0" err="1"/>
              <a:t>three</a:t>
            </a:r>
            <a:r>
              <a:rPr lang="it-IT" sz="2400" dirty="0"/>
              <a:t> </a:t>
            </a:r>
            <a:r>
              <a:rPr lang="it-IT" sz="2400" dirty="0" err="1"/>
              <a:t>stanzas</a:t>
            </a:r>
            <a:r>
              <a:rPr lang="it-IT" sz="2400" dirty="0"/>
              <a:t>):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First stanza </a:t>
            </a:r>
            <a:r>
              <a:rPr lang="it-IT" sz="2400" dirty="0" smtClean="0"/>
              <a:t>(</a:t>
            </a:r>
            <a:r>
              <a:rPr lang="en-US" sz="2400" dirty="0" smtClean="0"/>
              <a:t>twenty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Second stanza </a:t>
            </a:r>
            <a:r>
              <a:rPr lang="it-IT" sz="2400" dirty="0" smtClean="0"/>
              <a:t>(</a:t>
            </a:r>
            <a:r>
              <a:rPr lang="en-US" sz="2400" dirty="0" smtClean="0"/>
              <a:t>twelve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Third stanza </a:t>
            </a:r>
            <a:r>
              <a:rPr lang="it-IT" sz="2400" dirty="0" smtClean="0"/>
              <a:t>(</a:t>
            </a:r>
            <a:r>
              <a:rPr lang="en-US" sz="2400" dirty="0" smtClean="0"/>
              <a:t>fourteen</a:t>
            </a:r>
            <a:r>
              <a:rPr lang="it-IT" sz="2400" dirty="0" smtClean="0"/>
              <a:t> </a:t>
            </a:r>
            <a:r>
              <a:rPr lang="it-IT" sz="2400" dirty="0" err="1"/>
              <a:t>lines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09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 dirty="0"/>
              <a:t>RELATIONSHIP BETWEEN POETRIES 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6333273" y="4734882"/>
            <a:ext cx="2257493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HIS COY MISTRESS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6256440" y="2377096"/>
            <a:ext cx="216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ANDREW MARVELL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3852000" y="2100776"/>
            <a:ext cx="1747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WILLIAM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SHAKESPEARE 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677677" y="5065832"/>
            <a:ext cx="2448000" cy="892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Sonnet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130</a:t>
            </a: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MY 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MISTRESS’ </a:t>
            </a: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EYES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6"/>
          <p:cNvSpPr/>
          <p:nvPr/>
        </p:nvSpPr>
        <p:spPr>
          <a:xfrm>
            <a:off x="611560" y="1738096"/>
            <a:ext cx="2304256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COURTLY 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7"/>
          <p:cNvSpPr/>
          <p:nvPr/>
        </p:nvSpPr>
        <p:spPr>
          <a:xfrm>
            <a:off x="0" y="2343256"/>
            <a:ext cx="288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THOMAS WYATT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8"/>
          <p:cNvSpPr/>
          <p:nvPr/>
        </p:nvSpPr>
        <p:spPr>
          <a:xfrm>
            <a:off x="2198160" y="2358000"/>
            <a:ext cx="1365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PETRARCH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9"/>
          <p:cNvSpPr/>
          <p:nvPr/>
        </p:nvSpPr>
        <p:spPr>
          <a:xfrm>
            <a:off x="0" y="4748910"/>
            <a:ext cx="208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 FIND NO PEACE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10"/>
          <p:cNvSpPr/>
          <p:nvPr/>
        </p:nvSpPr>
        <p:spPr>
          <a:xfrm>
            <a:off x="1763688" y="4748910"/>
            <a:ext cx="1944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PACE NON TROVO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11"/>
          <p:cNvSpPr/>
          <p:nvPr/>
        </p:nvSpPr>
        <p:spPr>
          <a:xfrm>
            <a:off x="6395580" y="1738096"/>
            <a:ext cx="1881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METEPHYSICAL POETRY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74" name="Picture 2" descr="Risultati immagini per thomas wya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" y="2845096"/>
            <a:ext cx="1575490" cy="15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Petr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74" y="2771341"/>
            <a:ext cx="1625333" cy="1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isultati immagini per shakespe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37" y="2780565"/>
            <a:ext cx="2263879" cy="21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isultati immag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40" y="2739776"/>
            <a:ext cx="1630560" cy="20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0" y="5079122"/>
            <a:ext cx="1654974" cy="173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Risultati immagini per to his coy mistress analy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0" y="5065832"/>
            <a:ext cx="2103640" cy="15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159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920639" cy="200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b="1" dirty="0" smtClean="0">
                <a:latin typeface="Arial" pitchFamily="34" charset="0"/>
                <a:cs typeface="Arial" pitchFamily="34" charset="0"/>
              </a:rPr>
              <a:t> FIRST STANZA </a:t>
            </a:r>
            <a:endParaRPr lang="it-I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5695" y="836712"/>
            <a:ext cx="765871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FIRST LINE: LIMITED TIME </a:t>
            </a:r>
            <a:r>
              <a:rPr lang="en-US" sz="2000" i="1" dirty="0" smtClean="0"/>
              <a:t>(we will die)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SEXUAL APPEARANCE </a:t>
            </a:r>
            <a:r>
              <a:rPr lang="en-US" sz="2000" i="1" dirty="0" smtClean="0"/>
              <a:t>(unlike the courteous poetry)</a:t>
            </a:r>
          </a:p>
          <a:p>
            <a:pPr marL="285750" indent="-285750">
              <a:lnSpc>
                <a:spcPct val="150000"/>
              </a:lnSpc>
              <a:buFont typeface="Wingdings"/>
              <a:buChar char="à"/>
            </a:pPr>
            <a:r>
              <a:rPr lang="it-IT" sz="2200" dirty="0" smtClean="0"/>
              <a:t>GROTESQUE CHARACTER: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DISTANCE BETWEEN </a:t>
            </a:r>
            <a:endParaRPr lang="it-IT" sz="2200" dirty="0" smtClean="0"/>
          </a:p>
          <a:p>
            <a:pPr>
              <a:lnSpc>
                <a:spcPct val="150000"/>
              </a:lnSpc>
            </a:pPr>
            <a:r>
              <a:rPr lang="it-IT" sz="2200" dirty="0" smtClean="0"/>
              <a:t>THE LOVERS</a:t>
            </a:r>
            <a:endParaRPr lang="it-IT" sz="2200" dirty="0" smtClean="0"/>
          </a:p>
          <a:p>
            <a:r>
              <a:rPr lang="it-IT" i="1" dirty="0" smtClean="0"/>
              <a:t>«[…] </a:t>
            </a:r>
            <a:r>
              <a:rPr lang="it-IT" i="1" dirty="0" err="1" smtClean="0"/>
              <a:t>Thou</a:t>
            </a:r>
            <a:r>
              <a:rPr lang="it-IT" i="1" dirty="0" smtClean="0"/>
              <a:t> by the </a:t>
            </a:r>
            <a:r>
              <a:rPr lang="it-IT" i="1" dirty="0" err="1" smtClean="0"/>
              <a:t>Indian</a:t>
            </a:r>
            <a:r>
              <a:rPr lang="it-IT" i="1" dirty="0" smtClean="0"/>
              <a:t> </a:t>
            </a:r>
            <a:r>
              <a:rPr lang="it-IT" i="1" dirty="0" err="1" smtClean="0"/>
              <a:t>Ganges</a:t>
            </a:r>
            <a:r>
              <a:rPr lang="it-IT" i="1" dirty="0" smtClean="0"/>
              <a:t> side</a:t>
            </a:r>
          </a:p>
          <a:p>
            <a:r>
              <a:rPr lang="it-IT" i="1" dirty="0" err="1" smtClean="0"/>
              <a:t>Should’st</a:t>
            </a:r>
            <a:r>
              <a:rPr lang="it-IT" i="1" dirty="0" smtClean="0"/>
              <a:t> </a:t>
            </a:r>
            <a:r>
              <a:rPr lang="it-IT" i="1" dirty="0" err="1" smtClean="0"/>
              <a:t>rubies</a:t>
            </a:r>
            <a:r>
              <a:rPr lang="it-IT" i="1" dirty="0" smtClean="0"/>
              <a:t> </a:t>
            </a:r>
            <a:r>
              <a:rPr lang="it-IT" i="1" dirty="0" err="1" smtClean="0"/>
              <a:t>find</a:t>
            </a:r>
            <a:r>
              <a:rPr lang="it-IT" i="1" dirty="0" smtClean="0"/>
              <a:t> : I by the </a:t>
            </a:r>
            <a:r>
              <a:rPr lang="it-IT" i="1" dirty="0" err="1" smtClean="0"/>
              <a:t>tide</a:t>
            </a:r>
            <a:endParaRPr lang="it-IT" i="1" dirty="0" smtClean="0"/>
          </a:p>
          <a:p>
            <a:r>
              <a:rPr lang="it-IT" i="1" dirty="0" smtClean="0"/>
              <a:t>Of </a:t>
            </a:r>
            <a:r>
              <a:rPr lang="it-IT" i="1" dirty="0" err="1" smtClean="0"/>
              <a:t>Humber</a:t>
            </a:r>
            <a:r>
              <a:rPr lang="it-IT" i="1" dirty="0" smtClean="0"/>
              <a:t> </a:t>
            </a:r>
            <a:r>
              <a:rPr lang="it-IT" i="1" dirty="0" err="1" smtClean="0"/>
              <a:t>would</a:t>
            </a:r>
            <a:r>
              <a:rPr lang="it-IT" i="1" dirty="0" smtClean="0"/>
              <a:t> </a:t>
            </a:r>
            <a:r>
              <a:rPr lang="it-IT" i="1" dirty="0" err="1" smtClean="0"/>
              <a:t>complain</a:t>
            </a:r>
            <a:r>
              <a:rPr lang="it-IT" i="1" dirty="0" smtClean="0"/>
              <a:t>,[…]»</a:t>
            </a:r>
          </a:p>
          <a:p>
            <a:endParaRPr lang="it-IT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LONG TIME BEFORE GATTING ANY KIND OF SEXUAL INTERCOURSE </a:t>
            </a:r>
          </a:p>
          <a:p>
            <a:r>
              <a:rPr lang="it-IT" i="1" dirty="0" smtClean="0"/>
              <a:t>«[…] Love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ten</a:t>
            </a:r>
            <a:r>
              <a:rPr lang="it-IT" i="1" dirty="0" smtClean="0"/>
              <a:t> </a:t>
            </a:r>
            <a:r>
              <a:rPr lang="it-IT" i="1" dirty="0" err="1" smtClean="0"/>
              <a:t>years</a:t>
            </a:r>
            <a:r>
              <a:rPr lang="it-IT" i="1" dirty="0" smtClean="0"/>
              <a:t> </a:t>
            </a:r>
            <a:r>
              <a:rPr lang="it-IT" i="1" dirty="0" err="1" smtClean="0"/>
              <a:t>before</a:t>
            </a:r>
            <a:r>
              <a:rPr lang="it-IT" i="1" dirty="0" smtClean="0"/>
              <a:t> the </a:t>
            </a:r>
            <a:r>
              <a:rPr lang="it-IT" i="1" dirty="0" err="1" smtClean="0"/>
              <a:t>flood</a:t>
            </a:r>
            <a:r>
              <a:rPr lang="it-IT" i="1" dirty="0" smtClean="0"/>
              <a:t>,</a:t>
            </a:r>
          </a:p>
          <a:p>
            <a:r>
              <a:rPr lang="it-IT" i="1" dirty="0" smtClean="0"/>
              <a:t>And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should</a:t>
            </a:r>
            <a:r>
              <a:rPr lang="it-IT" i="1" dirty="0" smtClean="0"/>
              <a:t>, </a:t>
            </a:r>
            <a:r>
              <a:rPr lang="it-IT" i="1" dirty="0" err="1" smtClean="0"/>
              <a:t>if</a:t>
            </a:r>
            <a:r>
              <a:rPr lang="it-IT" i="1" dirty="0" smtClean="0"/>
              <a:t> </a:t>
            </a:r>
            <a:r>
              <a:rPr lang="it-IT" i="1" dirty="0" err="1" smtClean="0"/>
              <a:t>you</a:t>
            </a:r>
            <a:r>
              <a:rPr lang="it-IT" i="1" dirty="0" smtClean="0"/>
              <a:t> </a:t>
            </a:r>
            <a:r>
              <a:rPr lang="it-IT" i="1" dirty="0" err="1" smtClean="0"/>
              <a:t>please</a:t>
            </a:r>
            <a:r>
              <a:rPr lang="it-IT" i="1" dirty="0" smtClean="0"/>
              <a:t>, </a:t>
            </a:r>
            <a:r>
              <a:rPr lang="it-IT" i="1" dirty="0" err="1" smtClean="0"/>
              <a:t>refuse</a:t>
            </a:r>
            <a:endParaRPr lang="it-IT" i="1" dirty="0"/>
          </a:p>
          <a:p>
            <a:r>
              <a:rPr lang="it-IT" i="1" dirty="0" err="1" smtClean="0"/>
              <a:t>Till</a:t>
            </a:r>
            <a:r>
              <a:rPr lang="it-IT" i="1" dirty="0" smtClean="0"/>
              <a:t> the </a:t>
            </a:r>
            <a:r>
              <a:rPr lang="it-IT" i="1" dirty="0" err="1" smtClean="0"/>
              <a:t>conversation</a:t>
            </a:r>
            <a:r>
              <a:rPr lang="it-IT" i="1" dirty="0" smtClean="0"/>
              <a:t> of the </a:t>
            </a:r>
            <a:r>
              <a:rPr lang="it-IT" i="1" dirty="0" err="1" smtClean="0"/>
              <a:t>Jews</a:t>
            </a:r>
            <a:r>
              <a:rPr lang="it-IT" i="1" dirty="0" smtClean="0"/>
              <a:t>.[…]»</a:t>
            </a:r>
          </a:p>
          <a:p>
            <a:pPr lvl="2"/>
            <a:endParaRPr lang="it-IT" sz="2000" i="1" dirty="0"/>
          </a:p>
          <a:p>
            <a:pPr lvl="2"/>
            <a:endParaRPr lang="it-IT" sz="2000" i="1" dirty="0" smtClean="0"/>
          </a:p>
          <a:p>
            <a:pPr lvl="2"/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576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97" y="906958"/>
            <a:ext cx="3172455" cy="23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1346" y="548680"/>
            <a:ext cx="756904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 smtClean="0"/>
              <a:t>THEIR LOVE IS: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SLOW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VASTER THAN EMPIRES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200" dirty="0" smtClean="0"/>
              <a:t>COMPLEX  </a:t>
            </a:r>
          </a:p>
          <a:p>
            <a:pPr>
              <a:lnSpc>
                <a:spcPct val="150000"/>
              </a:lnSpc>
            </a:pPr>
            <a:r>
              <a:rPr lang="it-IT" sz="2200" dirty="0" smtClean="0"/>
              <a:t> </a:t>
            </a:r>
            <a:r>
              <a:rPr lang="it-IT" sz="2200" dirty="0" smtClean="0">
                <a:sym typeface="Wingdings" pitchFamily="2" charset="2"/>
              </a:rPr>
              <a:t>VEGETABLE LOVE </a:t>
            </a:r>
          </a:p>
          <a:p>
            <a:pPr>
              <a:lnSpc>
                <a:spcPct val="150000"/>
              </a:lnSpc>
            </a:pPr>
            <a:r>
              <a:rPr lang="it-IT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THE AUTHOR: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PRAISES THE WOMAN FOR THOUSANDS OF </a:t>
            </a:r>
            <a:r>
              <a:rPr lang="en-US" sz="2200" dirty="0">
                <a:sym typeface="Wingdings" pitchFamily="2" charset="2"/>
              </a:rPr>
              <a:t>YEARS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ym typeface="Wingdings" pitchFamily="2" charset="2"/>
              </a:rPr>
              <a:t>ONLY AT THE END (</a:t>
            </a:r>
            <a:r>
              <a:rPr lang="en-US" sz="2000" b="1" i="1" dirty="0" smtClean="0">
                <a:sym typeface="Wingdings" pitchFamily="2" charset="2"/>
              </a:rPr>
              <a:t>DEATH</a:t>
            </a:r>
            <a:r>
              <a:rPr lang="en-US" sz="2200" dirty="0" smtClean="0">
                <a:sym typeface="Wingdings" pitchFamily="2" charset="2"/>
              </a:rPr>
              <a:t>) HE PRAISES HER HEART</a:t>
            </a:r>
          </a:p>
          <a:p>
            <a:pPr>
              <a:lnSpc>
                <a:spcPct val="150000"/>
              </a:lnSpc>
            </a:pPr>
            <a:r>
              <a:rPr lang="en-US" sz="2200" b="1" i="1" dirty="0" smtClean="0">
                <a:sym typeface="Wingdings" pitchFamily="2" charset="2"/>
              </a:rPr>
              <a:t>HEART</a:t>
            </a:r>
            <a:r>
              <a:rPr lang="en-US" sz="2200" dirty="0" smtClean="0">
                <a:sym typeface="Wingdings" pitchFamily="2" charset="2"/>
              </a:rPr>
              <a:t>   </a:t>
            </a:r>
            <a:r>
              <a:rPr lang="en-US" sz="2000" i="1" dirty="0" smtClean="0">
                <a:sym typeface="Wingdings" pitchFamily="2" charset="2"/>
              </a:rPr>
              <a:t>SYMBOL OF PURITY AND SEXUAL PASSION</a:t>
            </a:r>
            <a:endParaRPr lang="en-US" sz="2200" i="1" dirty="0" smtClean="0">
              <a:sym typeface="Wingdings" pitchFamily="2" charset="2"/>
            </a:endParaRPr>
          </a:p>
          <a:p>
            <a:endParaRPr lang="it-IT" sz="2200" dirty="0" smtClean="0">
              <a:sym typeface="Wingdings" pitchFamily="2" charset="2"/>
            </a:endParaRPr>
          </a:p>
          <a:p>
            <a:r>
              <a:rPr lang="it-IT" sz="2200" dirty="0" smtClean="0">
                <a:sym typeface="Wingdings" pitchFamily="2" charset="2"/>
              </a:rPr>
              <a:t>	     CONTRAST WITH</a:t>
            </a:r>
          </a:p>
          <a:p>
            <a:r>
              <a:rPr lang="it-IT" sz="2200" dirty="0" smtClean="0">
                <a:sym typeface="Wingdings" pitchFamily="2" charset="2"/>
              </a:rPr>
              <a:t> 	</a:t>
            </a:r>
            <a:r>
              <a:rPr lang="en-US" sz="2200" dirty="0" smtClean="0"/>
              <a:t>COURTEOUS POETRY</a:t>
            </a:r>
            <a:endParaRPr lang="en-US" sz="2200" dirty="0">
              <a:sym typeface="Wingdings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r="14260"/>
          <a:stretch/>
        </p:blipFill>
        <p:spPr bwMode="auto">
          <a:xfrm>
            <a:off x="5868144" y="5208981"/>
            <a:ext cx="2111766" cy="138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5" y="1542412"/>
            <a:ext cx="2520280" cy="3343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653141" y="4906075"/>
            <a:ext cx="392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«[…] </a:t>
            </a:r>
            <a:r>
              <a:rPr lang="en-US" i="1" dirty="0"/>
              <a:t>But at my back I always hear</a:t>
            </a:r>
          </a:p>
          <a:p>
            <a:r>
              <a:rPr lang="en-US" i="1" dirty="0"/>
              <a:t>Time's winged chariot hurrying near;</a:t>
            </a:r>
          </a:p>
          <a:p>
            <a:r>
              <a:rPr lang="en-US" i="1" dirty="0"/>
              <a:t>And yonder all before us lie</a:t>
            </a:r>
          </a:p>
          <a:p>
            <a:r>
              <a:rPr lang="en-US" i="1" dirty="0"/>
              <a:t>Deserts of vast eternity.</a:t>
            </a:r>
            <a:r>
              <a:rPr lang="it-IT" i="1" dirty="0"/>
              <a:t> […]»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-15341" y="1779206"/>
            <a:ext cx="5370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Brief passing</a:t>
            </a:r>
            <a:r>
              <a:rPr lang="it-IT" sz="2800" dirty="0" smtClean="0"/>
              <a:t> of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800" dirty="0" smtClean="0"/>
              <a:t>Negative idea of </a:t>
            </a:r>
            <a:r>
              <a:rPr lang="en-US" sz="2800" dirty="0" smtClean="0"/>
              <a:t>eternity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Eternity was considered empty</a:t>
            </a:r>
            <a:endParaRPr lang="en-US" sz="2800" dirty="0"/>
          </a:p>
        </p:txBody>
      </p:sp>
      <p:cxnSp>
        <p:nvCxnSpPr>
          <p:cNvPr id="7" name="Connettore 2 6"/>
          <p:cNvCxnSpPr>
            <a:stCxn id="6" idx="2"/>
          </p:cNvCxnSpPr>
          <p:nvPr/>
        </p:nvCxnSpPr>
        <p:spPr>
          <a:xfrm flipH="1">
            <a:off x="2669849" y="3164201"/>
            <a:ext cx="1" cy="1164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910972" y="4361105"/>
            <a:ext cx="351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CARPE DIEM</a:t>
            </a:r>
            <a:endParaRPr lang="it-IT" sz="4000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39302" y="260648"/>
            <a:ext cx="7619760" cy="11426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4000" b="1" dirty="0" smtClean="0"/>
              <a:t>SECOND STANZA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79537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81" y="548998"/>
            <a:ext cx="2771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208"/>
            <a:ext cx="1584175" cy="252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 bwMode="auto">
          <a:xfrm>
            <a:off x="6219953" y="2268183"/>
            <a:ext cx="1971675" cy="138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4027" y="5489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i="1" dirty="0"/>
              <a:t>«</a:t>
            </a:r>
            <a:r>
              <a:rPr lang="en-US" i="1" dirty="0"/>
              <a:t>Thy beauty shall no more be found,</a:t>
            </a:r>
          </a:p>
          <a:p>
            <a:r>
              <a:rPr lang="en-US" i="1" dirty="0"/>
              <a:t>Nor, in thy marble vault, shall sound</a:t>
            </a:r>
          </a:p>
          <a:p>
            <a:r>
              <a:rPr lang="en-US" i="1" dirty="0"/>
              <a:t>My echoing song; then worms shall try</a:t>
            </a:r>
          </a:p>
          <a:p>
            <a:r>
              <a:rPr lang="en-US" i="1" dirty="0"/>
              <a:t>That long-preserved virginity,</a:t>
            </a:r>
          </a:p>
          <a:p>
            <a:r>
              <a:rPr lang="en-US" i="1" dirty="0"/>
              <a:t>And your quaint honor turn to dust,</a:t>
            </a:r>
          </a:p>
          <a:p>
            <a:r>
              <a:rPr lang="en-US" i="1" dirty="0"/>
              <a:t>And into ashes all my lust;</a:t>
            </a:r>
          </a:p>
          <a:p>
            <a:r>
              <a:rPr lang="en-US" i="1" dirty="0"/>
              <a:t>The grave’s a fine and private place,</a:t>
            </a:r>
          </a:p>
          <a:p>
            <a:r>
              <a:rPr lang="en-US" i="1" dirty="0"/>
              <a:t>But none, I think, do there embrace.</a:t>
            </a:r>
            <a:r>
              <a:rPr lang="it-IT" i="1" dirty="0"/>
              <a:t>»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3204287"/>
            <a:ext cx="745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Her beauty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fade</a:t>
            </a:r>
            <a:r>
              <a:rPr lang="it-IT" sz="2400" dirty="0" smtClean="0"/>
              <a:t> </a:t>
            </a:r>
            <a:r>
              <a:rPr lang="it-IT" sz="2400" dirty="0" err="1" smtClean="0"/>
              <a:t>because</a:t>
            </a:r>
            <a:r>
              <a:rPr lang="it-IT" sz="2400" dirty="0" smtClean="0"/>
              <a:t> </a:t>
            </a:r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die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He </a:t>
            </a:r>
            <a:r>
              <a:rPr lang="it-IT" sz="2400" dirty="0" err="1" smtClean="0"/>
              <a:t>redicules</a:t>
            </a:r>
            <a:r>
              <a:rPr lang="it-IT" sz="2400" dirty="0" smtClean="0"/>
              <a:t> </a:t>
            </a:r>
            <a:r>
              <a:rPr lang="it-IT" sz="2400" dirty="0" err="1" smtClean="0"/>
              <a:t>women</a:t>
            </a:r>
            <a:r>
              <a:rPr lang="it-IT" sz="2400" dirty="0" smtClean="0"/>
              <a:t> </a:t>
            </a:r>
            <a:r>
              <a:rPr lang="it-IT" sz="2400" dirty="0" err="1" smtClean="0"/>
              <a:t>verginity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is </a:t>
            </a:r>
            <a:r>
              <a:rPr lang="it-IT" sz="2400" dirty="0" err="1" smtClean="0"/>
              <a:t>considered</a:t>
            </a:r>
            <a:r>
              <a:rPr lang="it-IT" sz="2400" dirty="0" smtClean="0"/>
              <a:t> a </a:t>
            </a:r>
            <a:r>
              <a:rPr lang="it-IT" sz="2400" dirty="0" err="1" smtClean="0"/>
              <a:t>fundamental</a:t>
            </a:r>
            <a:r>
              <a:rPr lang="it-IT" sz="2400" dirty="0" smtClean="0"/>
              <a:t> </a:t>
            </a:r>
            <a:r>
              <a:rPr lang="it-IT" sz="2400" dirty="0" err="1" smtClean="0"/>
              <a:t>value</a:t>
            </a:r>
            <a:r>
              <a:rPr lang="it-IT" sz="2400" dirty="0" smtClean="0"/>
              <a:t> for </a:t>
            </a:r>
            <a:r>
              <a:rPr lang="it-IT" sz="2400" dirty="0" err="1" smtClean="0"/>
              <a:t>courtly</a:t>
            </a:r>
            <a:r>
              <a:rPr lang="it-IT" sz="2400" dirty="0" smtClean="0"/>
              <a:t> </a:t>
            </a:r>
            <a:r>
              <a:rPr lang="it-IT" sz="2400" dirty="0" err="1" smtClean="0"/>
              <a:t>poetry</a:t>
            </a:r>
            <a:r>
              <a:rPr lang="it-IT" sz="2400" dirty="0" smtClean="0"/>
              <a:t> (Virgin Mary)</a:t>
            </a:r>
            <a:endParaRPr lang="it-IT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err="1" smtClean="0"/>
              <a:t>After</a:t>
            </a:r>
            <a:r>
              <a:rPr lang="it-IT" sz="2400" dirty="0" smtClean="0"/>
              <a:t> </a:t>
            </a:r>
            <a:r>
              <a:rPr lang="it-IT" sz="2400" dirty="0" err="1" smtClean="0"/>
              <a:t>her</a:t>
            </a:r>
            <a:r>
              <a:rPr lang="it-IT" sz="2400" dirty="0" smtClean="0"/>
              <a:t> </a:t>
            </a:r>
            <a:r>
              <a:rPr lang="it-IT" sz="2400" dirty="0" err="1" smtClean="0"/>
              <a:t>death</a:t>
            </a:r>
            <a:r>
              <a:rPr lang="it-IT" sz="2400" dirty="0" smtClean="0"/>
              <a:t> he </a:t>
            </a:r>
            <a:r>
              <a:rPr lang="it-IT" sz="2400" dirty="0" err="1" smtClean="0"/>
              <a:t>doesn’t</a:t>
            </a:r>
            <a:r>
              <a:rPr lang="it-IT" sz="2400" dirty="0" smtClean="0"/>
              <a:t> </a:t>
            </a:r>
            <a:r>
              <a:rPr lang="it-IT" sz="2400" dirty="0" err="1" smtClean="0"/>
              <a:t>sing</a:t>
            </a:r>
            <a:r>
              <a:rPr lang="it-IT" sz="2400" dirty="0" smtClean="0"/>
              <a:t> to </a:t>
            </a:r>
            <a:r>
              <a:rPr lang="it-IT" sz="2400" dirty="0" err="1" smtClean="0"/>
              <a:t>her</a:t>
            </a:r>
            <a:endParaRPr lang="it-IT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In </a:t>
            </a:r>
            <a:r>
              <a:rPr lang="it-IT" sz="2400" dirty="0"/>
              <a:t>the grave </a:t>
            </a:r>
            <a:r>
              <a:rPr lang="it-IT" sz="2400" dirty="0" err="1"/>
              <a:t>her</a:t>
            </a:r>
            <a:r>
              <a:rPr lang="it-IT" sz="2400" dirty="0"/>
              <a:t> </a:t>
            </a:r>
            <a:r>
              <a:rPr lang="it-IT" sz="2400" dirty="0" err="1"/>
              <a:t>honor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turn to </a:t>
            </a:r>
            <a:r>
              <a:rPr lang="it-IT" sz="2400" dirty="0" err="1"/>
              <a:t>dust</a:t>
            </a:r>
            <a:r>
              <a:rPr lang="it-IT" sz="2400" dirty="0"/>
              <a:t> and </a:t>
            </a:r>
            <a:r>
              <a:rPr lang="it-IT" sz="2400" dirty="0" err="1" smtClean="0"/>
              <a:t>ashes</a:t>
            </a:r>
            <a:endParaRPr lang="it-IT" sz="2400" dirty="0"/>
          </a:p>
          <a:p>
            <a:endParaRPr lang="it-IT" sz="24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1467425" y="5157192"/>
            <a:ext cx="0" cy="9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19428" y="6133522"/>
            <a:ext cx="2695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MEMENTO MORI</a:t>
            </a:r>
            <a:endParaRPr lang="it-IT" sz="2800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6868025" y="5157192"/>
            <a:ext cx="0" cy="927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315805" y="6084607"/>
            <a:ext cx="310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courtly</a:t>
            </a:r>
            <a:r>
              <a:rPr lang="it-IT" dirty="0" smtClean="0"/>
              <a:t>  </a:t>
            </a:r>
            <a:r>
              <a:rPr lang="en-US" dirty="0" smtClean="0"/>
              <a:t>poetries</a:t>
            </a:r>
            <a:r>
              <a:rPr lang="it-IT" dirty="0" smtClean="0"/>
              <a:t> is </a:t>
            </a:r>
            <a:r>
              <a:rPr lang="it-IT" dirty="0" err="1" smtClean="0"/>
              <a:t>written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after</a:t>
            </a:r>
            <a:r>
              <a:rPr lang="it-IT" dirty="0" smtClean="0"/>
              <a:t> </a:t>
            </a:r>
            <a:r>
              <a:rPr lang="it-IT" dirty="0" err="1" smtClean="0"/>
              <a:t>her</a:t>
            </a:r>
            <a:r>
              <a:rPr lang="it-IT" dirty="0" smtClean="0"/>
              <a:t> </a:t>
            </a:r>
            <a:r>
              <a:rPr lang="it-IT" dirty="0" err="1" smtClean="0"/>
              <a:t>beloved</a:t>
            </a:r>
            <a:r>
              <a:rPr lang="it-IT" dirty="0" smtClean="0"/>
              <a:t> </a:t>
            </a:r>
            <a:r>
              <a:rPr lang="it-IT" dirty="0" err="1" smtClean="0"/>
              <a:t>death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14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410</TotalTime>
  <Words>586</Words>
  <Application>Microsoft Office PowerPoint</Application>
  <PresentationFormat>Presentazione su schermo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Presentazione standard di PowerPoint</vt:lpstr>
      <vt:lpstr>Presentazione standard di PowerPoint</vt:lpstr>
      <vt:lpstr>The poet</vt:lpstr>
      <vt:lpstr>The poem</vt:lpstr>
      <vt:lpstr>Presentazione standard di PowerPoint</vt:lpstr>
      <vt:lpstr> FIRST STANZA </vt:lpstr>
      <vt:lpstr>Presentazione standard di PowerPoint</vt:lpstr>
      <vt:lpstr>Presentazione standard di PowerPoint</vt:lpstr>
      <vt:lpstr>Presentazione standard di PowerPoint</vt:lpstr>
      <vt:lpstr>THIRD STANZA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HIS COY MISTRESS</dc:title>
  <dc:creator>fede</dc:creator>
  <cp:lastModifiedBy>Utente</cp:lastModifiedBy>
  <cp:revision>69</cp:revision>
  <dcterms:created xsi:type="dcterms:W3CDTF">2017-04-12T18:44:40Z</dcterms:created>
  <dcterms:modified xsi:type="dcterms:W3CDTF">2017-04-18T10:20:31Z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