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  <p:sldId id="259" r:id="rId9"/>
    <p:sldId id="260" r:id="rId10"/>
    <p:sldId id="261" r:id="rId11"/>
  </p:sldIdLst>
  <p:sldSz cx="12192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E5A7D3E-FD0A-4B61-95A0-5C95F12B5D5A}" type="slidenum">
              <a:t>‹N›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2449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128257F-1BE9-4F96-BAC8-32C8023784E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27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549E39"/>
          </a:solidFill>
          <a:ln w="12600">
            <a:solidFill>
              <a:srgbClr val="3B7327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549E39"/>
          </a:solidFill>
          <a:ln w="12600">
            <a:solidFill>
              <a:srgbClr val="3B7327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549E39"/>
          </a:solidFill>
          <a:ln w="12600">
            <a:solidFill>
              <a:srgbClr val="3B7327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549E39"/>
          </a:solidFill>
          <a:ln w="12600">
            <a:solidFill>
              <a:srgbClr val="3B7327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549E39"/>
          </a:solidFill>
          <a:ln w="12600">
            <a:solidFill>
              <a:srgbClr val="3B7327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549E39"/>
          </a:solidFill>
          <a:ln w="12600">
            <a:solidFill>
              <a:srgbClr val="3B7327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03360" y="770400"/>
            <a:ext cx="10782360" cy="3352680"/>
          </a:xfrm>
        </p:spPr>
        <p:txBody>
          <a:bodyPr anchor="b"/>
          <a:lstStyle>
            <a:lvl1pPr>
              <a:lnSpc>
                <a:spcPct val="80000"/>
              </a:lnSpc>
              <a:defRPr sz="88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667440" y="4206960"/>
            <a:ext cx="9228240" cy="1645920"/>
          </a:xfrm>
        </p:spPr>
        <p:txBody>
          <a:bodyPr/>
          <a:lstStyle>
            <a:lvl1pPr marL="0" indent="0">
              <a:buNone/>
              <a:defRPr sz="3200">
                <a:ln>
                  <a:noFill/>
                </a:ln>
                <a:solidFill>
                  <a:srgbClr val="FFFFFF"/>
                </a:solidFill>
                <a:latin typeface="Calibri Light" pitchFamily="18"/>
                <a:ea typeface="Microsoft YaHei" pitchFamily="2"/>
                <a:cs typeface="Lucida Sans" pitchFamily="2"/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EE0108-9BAF-4EF9-8396-D1C5D0FF9177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5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9B3C26-C97C-450D-A464-5B9830930A33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01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ACA2AD-3441-425C-84FD-05B516281E73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3AACF8-0603-40E8-A313-96183C9FCEE7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28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44040" y="695159"/>
            <a:ext cx="2628720" cy="4800600"/>
          </a:xfrm>
        </p:spPr>
        <p:txBody>
          <a:bodyPr vert="eaVert" anchor="t" anchorCtr="1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71480" y="714240"/>
            <a:ext cx="7734239" cy="5400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814AA2-C3DA-497C-B248-22497B66548F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33EE99-4D56-4E50-A996-1C7B9B7CB636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81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6204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676800" y="2011680"/>
            <a:ext cx="10753560" cy="3766320"/>
          </a:xfrm>
        </p:spPr>
        <p:txBody>
          <a:bodyPr anchor="t"/>
          <a:lstStyle>
            <a:lvl1pPr marL="91440" indent="-91440">
              <a:spcBef>
                <a:spcPts val="1301"/>
              </a:spcBef>
              <a:buSzPct val="100000"/>
              <a:buFont typeface="Arial" pitchFamily="34"/>
              <a:buChar char=" "/>
              <a:defRPr sz="2400" spc="0">
                <a:solidFill>
                  <a:srgbClr val="549E3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24D942-A6D8-4138-A784-294176B0C481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A374A9-9AF3-44EA-B14B-792E8CCACF1D}" type="slidenum">
              <a:t>‹N›</a:t>
            </a:fld>
            <a:endParaRPr lang="en-US"/>
          </a:p>
        </p:txBody>
      </p:sp>
      <p:sp>
        <p:nvSpPr>
          <p:cNvPr id="7" name="Segnaposto contenuto 6"/>
          <p:cNvSpPr txBox="1">
            <a:spLocks noGrp="1"/>
          </p:cNvSpPr>
          <p:nvPr>
            <p:ph idx="1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 sz="3200">
                <a:ln>
                  <a:noFill/>
                </a:ln>
                <a:latin typeface="Arial" pitchFamily="18"/>
                <a:ea typeface="Microsoft YaHei" pitchFamily="2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565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03360" y="767519"/>
            <a:ext cx="10780920" cy="3355920"/>
          </a:xfrm>
        </p:spPr>
        <p:txBody>
          <a:bodyPr anchor="b"/>
          <a:lstStyle>
            <a:lvl1pPr>
              <a:lnSpc>
                <a:spcPct val="80000"/>
              </a:lnSpc>
              <a:defRPr sz="88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67440" y="4204080"/>
            <a:ext cx="9226440" cy="164592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10703C-DA2F-4CAD-B0F3-A590E19949B3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E26529-E9D2-4DC0-B319-266BF94927A6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4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676800" y="1998000"/>
            <a:ext cx="4663440" cy="3767400"/>
          </a:xfrm>
        </p:spPr>
        <p:txBody>
          <a:bodyPr anchor="t"/>
          <a:lstStyle>
            <a:lvl1pPr marL="91440" indent="-91440">
              <a:spcBef>
                <a:spcPts val="1301"/>
              </a:spcBef>
              <a:buSzPct val="100000"/>
              <a:buFont typeface="Arial" pitchFamily="34"/>
              <a:buChar char=" "/>
              <a:defRPr sz="2400" spc="0">
                <a:solidFill>
                  <a:srgbClr val="549E3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6011280" y="1998000"/>
            <a:ext cx="4663440" cy="3767400"/>
          </a:xfrm>
        </p:spPr>
        <p:txBody>
          <a:bodyPr anchor="t"/>
          <a:lstStyle>
            <a:lvl1pPr marL="91440" indent="-91440">
              <a:spcBef>
                <a:spcPts val="1301"/>
              </a:spcBef>
              <a:buSzPct val="100000"/>
              <a:buFont typeface="Arial" pitchFamily="34"/>
              <a:buChar char=" "/>
              <a:defRPr sz="2400" spc="0">
                <a:solidFill>
                  <a:srgbClr val="549E3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0143B-D687-4E8B-BFE7-C1A355CBB7E4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5BBF9B-86BD-41AC-8FD2-578FC8652995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2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6800" y="2040479"/>
            <a:ext cx="4663440" cy="723240"/>
          </a:xfrm>
        </p:spPr>
        <p:txBody>
          <a:bodyPr anchor="ctr"/>
          <a:lstStyle>
            <a:lvl1pPr marL="0" indent="0">
              <a:buNone/>
              <a:defRPr sz="22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676800" y="2752920"/>
            <a:ext cx="4663440" cy="3200400"/>
          </a:xfrm>
        </p:spPr>
        <p:txBody>
          <a:bodyPr anchor="t"/>
          <a:lstStyle>
            <a:lvl1pPr marL="91440" indent="-91440">
              <a:spcBef>
                <a:spcPts val="1301"/>
              </a:spcBef>
              <a:buSzPct val="100000"/>
              <a:buFont typeface="Arial" pitchFamily="34"/>
              <a:buChar char=" "/>
              <a:defRPr sz="2400" spc="0">
                <a:solidFill>
                  <a:srgbClr val="549E3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007680" y="2038319"/>
            <a:ext cx="4663440" cy="722520"/>
          </a:xfrm>
        </p:spPr>
        <p:txBody>
          <a:bodyPr anchor="ctr"/>
          <a:lstStyle>
            <a:lvl1pPr marL="0" indent="0">
              <a:buNone/>
              <a:defRPr sz="22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type="title" idx="4294967295"/>
          </p:nvPr>
        </p:nvSpPr>
        <p:spPr>
          <a:xfrm>
            <a:off x="6007680" y="2751120"/>
            <a:ext cx="4663440" cy="3200400"/>
          </a:xfrm>
        </p:spPr>
        <p:txBody>
          <a:bodyPr anchor="t"/>
          <a:lstStyle>
            <a:lvl1pPr marL="91440" indent="-91440">
              <a:spcBef>
                <a:spcPts val="1301"/>
              </a:spcBef>
              <a:buSzPct val="100000"/>
              <a:buFont typeface="Arial" pitchFamily="34"/>
              <a:buChar char=" "/>
              <a:defRPr sz="2400" spc="0">
                <a:solidFill>
                  <a:srgbClr val="549E3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569B4B-E30F-482F-B07C-989B59426E42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6B56FF-59A8-4387-9247-51925BA8C336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5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0F4805-82D7-415F-854C-347F1AA457A7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6F6E8E-0DC0-4518-A719-166B3865A518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21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D01FD8-40C6-4D0B-AE1F-27A1CE437496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2A3601-84C7-40A2-B325-3AA36DAD5CAA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6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120" y="0"/>
            <a:ext cx="4572000" cy="6858000"/>
          </a:xfrm>
          <a:prstGeom prst="rect">
            <a:avLst/>
          </a:prstGeom>
          <a:solidFill>
            <a:srgbClr val="549E39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Title 8"/>
          <p:cNvSpPr txBox="1">
            <a:spLocks noGrp="1"/>
          </p:cNvSpPr>
          <p:nvPr>
            <p:ph type="title"/>
          </p:nvPr>
        </p:nvSpPr>
        <p:spPr>
          <a:xfrm>
            <a:off x="8261279" y="542160"/>
            <a:ext cx="3383280" cy="1920239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762120" y="762120"/>
            <a:ext cx="6095880" cy="4572000"/>
          </a:xfrm>
        </p:spPr>
        <p:txBody>
          <a:bodyPr anchor="t"/>
          <a:lstStyle>
            <a:lvl1pPr marL="91440" indent="-91440">
              <a:spcBef>
                <a:spcPts val="1301"/>
              </a:spcBef>
              <a:buSzPct val="100000"/>
              <a:buFont typeface="Arial" pitchFamily="34"/>
              <a:buChar char=" "/>
              <a:defRPr sz="3200" spc="0">
                <a:solidFill>
                  <a:srgbClr val="549E3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8276039" y="2511720"/>
            <a:ext cx="3398400" cy="31269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6BAD7-6CF8-4878-B947-A3D98D1F2BED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1D59A6-EEF2-4D38-9692-709706B3F56E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9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49080" y="5418720"/>
            <a:ext cx="10780920" cy="61344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2192119" cy="5330880"/>
          </a:xfrm>
          <a:solidFill>
            <a:srgbClr val="DBEFD4"/>
          </a:solidFill>
        </p:spPr>
        <p:txBody>
          <a:bodyPr anchor="t" anchorCtr="1"/>
          <a:lstStyle>
            <a:lvl1pPr algn="ctr">
              <a:spcBef>
                <a:spcPts val="799"/>
              </a:spcBef>
              <a:defRPr sz="3200" spc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sull'icona per inserire un'immagine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6800" y="5909760"/>
            <a:ext cx="9229320" cy="53352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8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572799-3FFE-4914-8C2D-D2D386063B4B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6" name="Footer Placeholder 9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10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E39DDC-19D6-4999-9E7A-60A567FE33CD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8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57360" y="499680"/>
            <a:ext cx="10772640" cy="16581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6800" y="2011680"/>
            <a:ext cx="10753560" cy="37663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85799" y="6412320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50" b="0" i="0" u="none" strike="noStrike" kern="1200" spc="0" baseline="0">
                <a:solidFill>
                  <a:srgbClr val="FFFFFF"/>
                </a:solidFill>
                <a:latin typeface="Calibri Light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9F232EF-DB5E-4ABD-AC31-997457AB30BB}" type="datetime1">
              <a:rPr lang="en-US"/>
              <a:pPr lvl="0"/>
              <a:t>2016/9/27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85799" y="6554520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lvl="0" rtl="0" hangingPunct="0">
              <a:buNone/>
              <a:tabLst/>
              <a:defRPr lang="it-IT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763840" y="5876280"/>
            <a:ext cx="2926079" cy="13971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300" b="0" i="0" u="none" strike="noStrike" kern="1200" spc="0" baseline="0">
                <a:solidFill>
                  <a:srgbClr val="FFFFFF"/>
                </a:solidFill>
                <a:latin typeface="Calibri Light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1C811E7-6C30-418B-A1AF-05310162DD0F}" type="slidenum"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rtl="0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it-IT" sz="5400" b="0" i="0" u="none" strike="noStrike" kern="1200" spc="-119" baseline="0">
          <a:ln>
            <a:noFill/>
          </a:ln>
          <a:solidFill>
            <a:srgbClr val="FFFFFF"/>
          </a:solidFill>
          <a:latin typeface="Calibri Light" pitchFamily="18"/>
          <a:ea typeface="Microsoft YaHei" pitchFamily="2"/>
          <a:cs typeface="Lucida Sans" pitchFamily="2"/>
        </a:defRPr>
      </a:lvl1pPr>
    </p:titleStyle>
    <p:bodyStyle>
      <a:lvl1pPr marL="91440" marR="0" lvl="0" indent="-91440" algn="l" rtl="0" hangingPunct="1">
        <a:lnSpc>
          <a:spcPct val="85000"/>
        </a:lnSpc>
        <a:spcBef>
          <a:spcPts val="1301"/>
        </a:spcBef>
        <a:spcAft>
          <a:spcPts val="0"/>
        </a:spcAft>
        <a:buSzPct val="100000"/>
        <a:buFont typeface="Arial" pitchFamily="34"/>
        <a:buChar char=" "/>
        <a:tabLst/>
        <a:defRPr lang="it-IT" sz="2400" b="0" i="0" u="none" strike="noStrike" kern="1200" spc="0" baseline="0">
          <a:solidFill>
            <a:srgbClr val="549E39"/>
          </a:solidFill>
          <a:latin typeface="Calibri Light"/>
        </a:defRPr>
      </a:lvl1pPr>
      <a:lvl2pPr marL="347400" marR="0" lvl="1" indent="-343080" algn="l" rtl="0" hangingPunct="1">
        <a:lnSpc>
          <a:spcPct val="85000"/>
        </a:lnSpc>
        <a:spcBef>
          <a:spcPts val="601"/>
        </a:spcBef>
        <a:spcAft>
          <a:spcPts val="0"/>
        </a:spcAft>
        <a:buSzPct val="100000"/>
        <a:buFont typeface="Arial" pitchFamily="34"/>
        <a:buChar char=" "/>
        <a:tabLst/>
        <a:defRPr lang="it-IT" sz="2400" b="0" i="0" u="none" strike="noStrike" kern="1200" spc="0" baseline="0">
          <a:solidFill>
            <a:srgbClr val="FFFFFF"/>
          </a:solidFill>
          <a:latin typeface="Calibri Light"/>
        </a:defRPr>
      </a:lvl2pPr>
      <a:lvl3pPr marL="548640" marR="0" lvl="2" indent="-548640" algn="l" rtl="0" hangingPunct="1">
        <a:lnSpc>
          <a:spcPct val="85000"/>
        </a:lnSpc>
        <a:spcBef>
          <a:spcPts val="601"/>
        </a:spcBef>
        <a:spcAft>
          <a:spcPts val="0"/>
        </a:spcAft>
        <a:buSzPct val="100000"/>
        <a:buFont typeface="Arial" pitchFamily="34"/>
        <a:buChar char=" "/>
        <a:tabLst/>
        <a:defRPr lang="it-IT" sz="2000" b="0" i="1" u="none" strike="noStrike" kern="1200" spc="0" baseline="0">
          <a:solidFill>
            <a:srgbClr val="FFFFFF"/>
          </a:solidFill>
          <a:latin typeface="Calibri Light"/>
        </a:defRPr>
      </a:lvl3pPr>
      <a:lvl4pPr marL="822960" marR="0" lvl="3" indent="-822960" algn="l" rtl="0" hangingPunct="1">
        <a:lnSpc>
          <a:spcPct val="85000"/>
        </a:lnSpc>
        <a:spcBef>
          <a:spcPts val="601"/>
        </a:spcBef>
        <a:spcAft>
          <a:spcPts val="0"/>
        </a:spcAft>
        <a:buSzPct val="100000"/>
        <a:buFont typeface="Arial" pitchFamily="34"/>
        <a:buChar char=" "/>
        <a:tabLst/>
        <a:defRPr lang="it-IT" sz="1800" b="0" i="0" u="none" strike="noStrike" kern="1200" spc="0" baseline="0">
          <a:solidFill>
            <a:srgbClr val="FFFFFF"/>
          </a:solidFill>
          <a:latin typeface="Calibri Light"/>
        </a:defRPr>
      </a:lvl4pPr>
      <a:lvl5pPr marL="1097280" marR="0" lvl="4" indent="-1097280" algn="l" rtl="0" hangingPunct="1">
        <a:lnSpc>
          <a:spcPct val="85000"/>
        </a:lnSpc>
        <a:spcBef>
          <a:spcPts val="601"/>
        </a:spcBef>
        <a:spcAft>
          <a:spcPts val="0"/>
        </a:spcAft>
        <a:buSzPct val="100000"/>
        <a:buFont typeface="Arial" pitchFamily="34"/>
        <a:buChar char=" "/>
        <a:tabLst/>
        <a:defRPr lang="it-IT" sz="1800" b="0" i="0" u="none" strike="noStrike" kern="1200" spc="0" baseline="0">
          <a:solidFill>
            <a:srgbClr val="FFFFFF"/>
          </a:solidFill>
          <a:latin typeface="Calibri Light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3067"/>
          </a:xfrm>
          <a:prstGeom prst="rect">
            <a:avLst/>
          </a:prstGeom>
        </p:spPr>
      </p:pic>
      <p:sp>
        <p:nvSpPr>
          <p:cNvPr id="7" name="Shape 120"/>
          <p:cNvSpPr txBox="1">
            <a:spLocks/>
          </p:cNvSpPr>
          <p:nvPr/>
        </p:nvSpPr>
        <p:spPr>
          <a:xfrm>
            <a:off x="1190626" y="4820754"/>
            <a:ext cx="9810751" cy="79474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0" marR="0" lvl="0" indent="0" algn="l" rtl="0" hangingPunct="1">
              <a:lnSpc>
                <a:spcPct val="8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/>
              <a:defRPr lang="it-IT" sz="32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Calibri Light" pitchFamily="18"/>
                <a:ea typeface="Microsoft YaHei" pitchFamily="2"/>
                <a:cs typeface="Lucida Sans" pitchFamily="2"/>
              </a:defRPr>
            </a:lvl1pPr>
            <a:lvl2pPr marL="864000" marR="0" lvl="1" indent="-324000" algn="l" rtl="0" hangingPunct="1">
              <a:lnSpc>
                <a:spcPct val="85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it-IT" sz="28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 algn="l" rtl="0" hangingPunct="1">
              <a:lnSpc>
                <a:spcPct val="85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it-IT" sz="24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 algn="l" rtl="0" hangingPunct="1">
              <a:lnSpc>
                <a:spcPct val="85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it-IT" sz="20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 algn="l" rtl="0" hangingPunct="1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it-IT" sz="20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algn="ctr"/>
            <a:r>
              <a:rPr lang="it-IT" dirty="0" smtClean="0">
                <a:solidFill>
                  <a:schemeClr val="bg1"/>
                </a:solidFill>
              </a:rPr>
              <a:t>Davide Bodigoi, Federico Martinello, Giorgia Vita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Shape 119"/>
          <p:cNvSpPr txBox="1">
            <a:spLocks/>
          </p:cNvSpPr>
          <p:nvPr/>
        </p:nvSpPr>
        <p:spPr>
          <a:xfrm>
            <a:off x="1190626" y="854027"/>
            <a:ext cx="9810751" cy="23217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 fontScale="90000" lnSpcReduction="10000"/>
          </a:bodyPr>
          <a:lstStyle>
            <a:defPPr lvl="0">
              <a:buSzPct val="45000"/>
              <a:buFont typeface="StarSymbol"/>
              <a:buNone/>
              <a:defRPr/>
            </a:defPPr>
            <a:lvl1pPr marL="0" marR="0" lvl="0" indent="0" algn="l" rtl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lang="it-IT" sz="8800" b="0" i="0" u="none" strike="noStrike" kern="1200" spc="-119" baseline="0">
                <a:ln>
                  <a:noFill/>
                </a:ln>
                <a:solidFill>
                  <a:srgbClr val="FFFFFF"/>
                </a:solidFill>
                <a:latin typeface="Calibri Light" pitchFamily="18"/>
                <a:ea typeface="Microsoft YaHei" pitchFamily="2"/>
                <a:cs typeface="Lucida Sans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ctr" defTabSz="430246">
              <a:buNone/>
              <a:defRPr sz="7040"/>
            </a:pPr>
            <a:r>
              <a:rPr lang="en-US" sz="7040" dirty="0" smtClean="0">
                <a:solidFill>
                  <a:schemeClr val="tx1"/>
                </a:solidFill>
              </a:rPr>
              <a:t>“NICE WORK”</a:t>
            </a:r>
          </a:p>
          <a:p>
            <a:pPr algn="ctr" defTabSz="430246">
              <a:buNone/>
              <a:defRPr sz="3432"/>
            </a:pPr>
            <a:r>
              <a:rPr lang="en-US" sz="3432" dirty="0" smtClean="0">
                <a:solidFill>
                  <a:schemeClr val="tx1"/>
                </a:solidFill>
              </a:rPr>
              <a:t>by David Lodge</a:t>
            </a:r>
          </a:p>
          <a:p>
            <a:pPr algn="ctr" defTabSz="430246">
              <a:defRPr sz="3432"/>
            </a:pPr>
            <a:endParaRPr lang="en-US" sz="3432" dirty="0" smtClean="0">
              <a:solidFill>
                <a:schemeClr val="tx1"/>
              </a:solidFill>
            </a:endParaRPr>
          </a:p>
          <a:p>
            <a:pPr algn="ctr" defTabSz="430246">
              <a:buNone/>
              <a:defRPr sz="7040"/>
            </a:pPr>
            <a:r>
              <a:rPr lang="en-US" sz="7040" dirty="0" smtClean="0">
                <a:solidFill>
                  <a:schemeClr val="tx1"/>
                </a:solidFill>
              </a:rPr>
              <a:t>Chapter V</a:t>
            </a:r>
            <a:endParaRPr lang="en-US" sz="704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128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0" y="0"/>
            <a:ext cx="12192800" cy="6858000"/>
          </a:xfrm>
          <a:prstGeom prst="rect">
            <a:avLst/>
          </a:prstGeom>
        </p:spPr>
      </p:pic>
      <p:sp>
        <p:nvSpPr>
          <p:cNvPr id="7" name="Titolo 3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772640" cy="1345144"/>
          </a:xfrm>
        </p:spPr>
        <p:txBody>
          <a:bodyPr/>
          <a:lstStyle/>
          <a:p>
            <a:pPr>
              <a:buNone/>
            </a:pPr>
            <a:r>
              <a:rPr lang="it-IT" sz="6000" dirty="0" smtClean="0">
                <a:solidFill>
                  <a:schemeClr val="tx1"/>
                </a:solidFill>
                <a:latin typeface="+mn-lt"/>
              </a:rPr>
              <a:t>Open </a:t>
            </a:r>
            <a:r>
              <a:rPr lang="it-IT" sz="6000" dirty="0" err="1" smtClean="0">
                <a:solidFill>
                  <a:schemeClr val="tx1"/>
                </a:solidFill>
                <a:latin typeface="+mn-lt"/>
              </a:rPr>
              <a:t>questiones</a:t>
            </a:r>
            <a:endParaRPr lang="it-IT" sz="6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egnaposto contenuto 2"/>
          <p:cNvSpPr txBox="1">
            <a:spLocks noGrp="1"/>
          </p:cNvSpPr>
          <p:nvPr>
            <p:ph idx="1"/>
          </p:nvPr>
        </p:nvSpPr>
        <p:spPr>
          <a:xfrm>
            <a:off x="551384" y="2034000"/>
            <a:ext cx="10838520" cy="3771264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 algn="just"/>
            <a:r>
              <a:rPr lang="it-IT" dirty="0" err="1">
                <a:solidFill>
                  <a:schemeClr val="bg1"/>
                </a:solidFill>
                <a:latin typeface="+mn-lt"/>
              </a:rPr>
              <a:t>What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has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changed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,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compared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with the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eighties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, in the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system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?</a:t>
            </a:r>
          </a:p>
          <a:p>
            <a:pPr lvl="0" algn="just"/>
            <a:r>
              <a:rPr lang="it-IT" dirty="0" err="1">
                <a:solidFill>
                  <a:schemeClr val="bg1"/>
                </a:solidFill>
                <a:latin typeface="+mn-lt"/>
              </a:rPr>
              <a:t>Have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the funds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mentioned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by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Robyn's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father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in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this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chapter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been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distributed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to some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universities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? And,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have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other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universities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had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to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close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?</a:t>
            </a:r>
          </a:p>
          <a:p>
            <a:pPr lvl="0" algn="just"/>
            <a:r>
              <a:rPr lang="it-IT" dirty="0">
                <a:solidFill>
                  <a:schemeClr val="bg1"/>
                </a:solidFill>
                <a:latin typeface="+mn-lt"/>
              </a:rPr>
              <a:t>How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has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the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British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economy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evolved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compared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to the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German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one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during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the last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thirty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+mn-lt"/>
              </a:rPr>
              <a:t>years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4029"/>
          </a:xfrm>
          <a:prstGeom prst="rect">
            <a:avLst/>
          </a:prstGeom>
        </p:spPr>
      </p:pic>
      <p:sp>
        <p:nvSpPr>
          <p:cNvPr id="6" name="Shape 123"/>
          <p:cNvSpPr txBox="1">
            <a:spLocks/>
          </p:cNvSpPr>
          <p:nvPr/>
        </p:nvSpPr>
        <p:spPr>
          <a:xfrm>
            <a:off x="1190626" y="4589103"/>
            <a:ext cx="9810751" cy="79474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0" marR="0" lvl="0" indent="0" algn="l" rtl="0" hangingPunct="1">
              <a:lnSpc>
                <a:spcPct val="8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/>
              <a:defRPr lang="it-IT" sz="32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Calibri Light" pitchFamily="18"/>
                <a:ea typeface="Microsoft YaHei" pitchFamily="2"/>
                <a:cs typeface="Lucida Sans" pitchFamily="2"/>
              </a:defRPr>
            </a:lvl1pPr>
            <a:lvl2pPr marL="864000" marR="0" lvl="1" indent="-324000" algn="l" rtl="0" hangingPunct="1">
              <a:lnSpc>
                <a:spcPct val="85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it-IT" sz="28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 algn="l" rtl="0" hangingPunct="1">
              <a:lnSpc>
                <a:spcPct val="85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it-IT" sz="24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 algn="l" rtl="0" hangingPunct="1">
              <a:lnSpc>
                <a:spcPct val="85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it-IT" sz="20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 algn="l" rtl="0" hangingPunct="1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it-IT" sz="20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algn="r"/>
            <a:r>
              <a:rPr lang="it-IT" dirty="0" smtClean="0"/>
              <a:t>Charles Dickens: </a:t>
            </a:r>
            <a:r>
              <a:rPr lang="it-IT" i="1" dirty="0" smtClean="0"/>
              <a:t>Hard Times</a:t>
            </a:r>
            <a:endParaRPr lang="it-IT" i="1" dirty="0"/>
          </a:p>
        </p:txBody>
      </p:sp>
      <p:sp>
        <p:nvSpPr>
          <p:cNvPr id="8" name="Shape 122"/>
          <p:cNvSpPr txBox="1">
            <a:spLocks/>
          </p:cNvSpPr>
          <p:nvPr/>
        </p:nvSpPr>
        <p:spPr>
          <a:xfrm>
            <a:off x="1190626" y="1844824"/>
            <a:ext cx="9810751" cy="23217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 fontScale="97500"/>
          </a:bodyPr>
          <a:lstStyle>
            <a:defPPr lvl="0">
              <a:buSzPct val="45000"/>
              <a:buFont typeface="StarSymbol"/>
              <a:buNone/>
              <a:defRPr/>
            </a:defPPr>
            <a:lvl1pPr marL="0" marR="0" lvl="0" indent="0" algn="l" defTabSz="461518" rtl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lang="it-IT" sz="3397" b="0" i="0" u="none" strike="noStrike" kern="1200" spc="-119" baseline="0">
                <a:ln>
                  <a:noFill/>
                </a:ln>
                <a:solidFill>
                  <a:srgbClr val="FFFFFF"/>
                </a:solidFill>
                <a:latin typeface="Calibri Light" pitchFamily="18"/>
                <a:ea typeface="Microsoft YaHei" pitchFamily="2"/>
                <a:cs typeface="Lucida Sans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“Some persons hold,” he pursued, still </a:t>
            </a:r>
            <a:r>
              <a:rPr lang="en-US" dirty="0" err="1" smtClean="0">
                <a:solidFill>
                  <a:schemeClr val="bg1"/>
                </a:solidFill>
              </a:rPr>
              <a:t>hesitatin</a:t>
            </a:r>
            <a:r>
              <a:rPr lang="en-US" dirty="0" smtClean="0">
                <a:solidFill>
                  <a:schemeClr val="bg1"/>
                </a:solidFill>
              </a:rPr>
              <a:t>, “that there is a wisdom of the Head, and that there is a wisdom of the Heart. Have not supposed it so; </a:t>
            </a:r>
            <a:r>
              <a:rPr lang="en-US" dirty="0" err="1" smtClean="0">
                <a:solidFill>
                  <a:schemeClr val="bg1"/>
                </a:solidFill>
              </a:rPr>
              <a:t>but,as</a:t>
            </a:r>
            <a:r>
              <a:rPr lang="en-US" dirty="0" smtClean="0">
                <a:solidFill>
                  <a:schemeClr val="bg1"/>
                </a:solidFill>
              </a:rPr>
              <a:t> I have said, I mistrust myself now. I have supposed the head to be all-sufficient. It may not be all-sufficient; how can I venture this morning to say it is!”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64754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2004"/>
          </a:xfrm>
          <a:prstGeom prst="rect">
            <a:avLst/>
          </a:prstGeom>
        </p:spPr>
      </p:pic>
      <p:sp>
        <p:nvSpPr>
          <p:cNvPr id="7" name="Shape 125"/>
          <p:cNvSpPr txBox="1">
            <a:spLocks/>
          </p:cNvSpPr>
          <p:nvPr/>
        </p:nvSpPr>
        <p:spPr>
          <a:xfrm>
            <a:off x="892969" y="315784"/>
            <a:ext cx="10406063" cy="97724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marL="0" marR="0" lvl="0" indent="0" algn="l" rtl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lang="it-IT" sz="6000" b="0" i="0" u="none" strike="noStrike" kern="1200" spc="-119" baseline="0">
                <a:ln>
                  <a:noFill/>
                </a:ln>
                <a:solidFill>
                  <a:srgbClr val="FFFFFF"/>
                </a:solidFill>
                <a:latin typeface="Calibri Light" pitchFamily="18"/>
                <a:ea typeface="Microsoft YaHei" pitchFamily="2"/>
                <a:cs typeface="Lucida Sans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None/>
            </a:pPr>
            <a:r>
              <a:rPr lang="it-IT" dirty="0" err="1" smtClean="0">
                <a:solidFill>
                  <a:schemeClr val="tx1"/>
                </a:solidFill>
                <a:latin typeface="+mn-lt"/>
              </a:rPr>
              <a:t>Structure</a:t>
            </a:r>
            <a:endParaRPr lang="it-IT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hape 126"/>
          <p:cNvSpPr txBox="1">
            <a:spLocks/>
          </p:cNvSpPr>
          <p:nvPr/>
        </p:nvSpPr>
        <p:spPr>
          <a:xfrm>
            <a:off x="892970" y="1412776"/>
            <a:ext cx="10406063" cy="5102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 fontScale="77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 algn="l" rtl="0" hangingPunct="1">
              <a:lnSpc>
                <a:spcPct val="8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it-IT" sz="3200" b="0" i="0" u="none" strike="noStrike" kern="1200" spc="0" baseline="0">
                <a:ln>
                  <a:noFill/>
                </a:ln>
                <a:solidFill>
                  <a:srgbClr val="549E39"/>
                </a:solidFill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 algn="l" rtl="0" hangingPunct="1">
              <a:lnSpc>
                <a:spcPct val="85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it-IT" sz="28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 algn="l" rtl="0" hangingPunct="1">
              <a:lnSpc>
                <a:spcPct val="85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it-IT" sz="24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 algn="l" rtl="0" hangingPunct="1">
              <a:lnSpc>
                <a:spcPct val="85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it-IT" sz="20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 algn="l" rtl="0" hangingPunct="1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it-IT" sz="20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marL="0" indent="0" defTabSz="396022">
              <a:spcBef>
                <a:spcPts val="2846"/>
              </a:spcBef>
              <a:buSzTx/>
              <a:buFont typeface="StarSymbol"/>
              <a:buNone/>
              <a:defRPr sz="2916"/>
            </a:pPr>
            <a:r>
              <a:rPr lang="en-US" sz="2916" dirty="0" smtClean="0">
                <a:solidFill>
                  <a:schemeClr val="tx1"/>
                </a:solidFill>
                <a:latin typeface="+mn-lt"/>
              </a:rPr>
              <a:t>The chapter is divided into 4 parts.</a:t>
            </a:r>
          </a:p>
          <a:p>
            <a:pPr marL="0" indent="0" defTabSz="396022">
              <a:spcBef>
                <a:spcPts val="2846"/>
              </a:spcBef>
              <a:buSzTx/>
              <a:buFont typeface="StarSymbol"/>
              <a:buNone/>
              <a:defRPr sz="2916"/>
            </a:pPr>
            <a:r>
              <a:rPr lang="en-US" sz="2916" dirty="0" smtClean="0">
                <a:solidFill>
                  <a:schemeClr val="bg1"/>
                </a:solidFill>
                <a:latin typeface="+mn-lt"/>
              </a:rPr>
              <a:t>Function:</a:t>
            </a:r>
          </a:p>
          <a:p>
            <a:pPr marL="0" indent="0" defTabSz="396022">
              <a:spcBef>
                <a:spcPts val="2846"/>
              </a:spcBef>
              <a:buSzTx/>
              <a:buFont typeface="StarSymbol"/>
              <a:buNone/>
              <a:defRPr sz="2916"/>
            </a:pPr>
            <a:r>
              <a:rPr lang="en-US" sz="2916" dirty="0" smtClean="0">
                <a:solidFill>
                  <a:schemeClr val="bg1"/>
                </a:solidFill>
                <a:latin typeface="+mn-lt"/>
              </a:rPr>
              <a:t>1) The first part of the chapter tells the reader what each character thinks of the other: Vic loves Robyn and Robyn seems to change her mind about Vic.</a:t>
            </a:r>
          </a:p>
          <a:p>
            <a:pPr marL="0" indent="0" defTabSz="396022">
              <a:spcBef>
                <a:spcPts val="2846"/>
              </a:spcBef>
              <a:buSzTx/>
              <a:buFont typeface="StarSymbol"/>
              <a:buNone/>
              <a:defRPr sz="2916"/>
            </a:pPr>
            <a:r>
              <a:rPr lang="en-US" sz="2916" dirty="0" smtClean="0">
                <a:solidFill>
                  <a:schemeClr val="bg1"/>
                </a:solidFill>
                <a:latin typeface="+mn-lt"/>
              </a:rPr>
              <a:t>2) In the second extract the narrator shows Vic’s insecurities and Robyn’s rationality.</a:t>
            </a:r>
          </a:p>
          <a:p>
            <a:pPr marL="0" indent="0" defTabSz="396022">
              <a:spcBef>
                <a:spcPts val="2846"/>
              </a:spcBef>
              <a:buSzTx/>
              <a:buFont typeface="StarSymbol"/>
              <a:buNone/>
              <a:defRPr sz="2916"/>
            </a:pPr>
            <a:r>
              <a:rPr lang="en-US" sz="2916" dirty="0" smtClean="0">
                <a:solidFill>
                  <a:schemeClr val="bg1"/>
                </a:solidFill>
                <a:latin typeface="+mn-lt"/>
              </a:rPr>
              <a:t>3) The narrator highlights the two different thoughts of the characters about the night they spent together.</a:t>
            </a:r>
          </a:p>
          <a:p>
            <a:pPr marL="0" indent="0" defTabSz="396022">
              <a:spcBef>
                <a:spcPts val="2846"/>
              </a:spcBef>
              <a:buSzTx/>
              <a:buFont typeface="StarSymbol"/>
              <a:buNone/>
              <a:defRPr sz="2916"/>
            </a:pPr>
            <a:r>
              <a:rPr lang="en-US" sz="2916" dirty="0" smtClean="0">
                <a:solidFill>
                  <a:schemeClr val="bg1"/>
                </a:solidFill>
                <a:latin typeface="+mn-lt"/>
              </a:rPr>
              <a:t>4) In the fourth part the writer focuses on the way the characters dismiss their memories.</a:t>
            </a:r>
            <a:endParaRPr lang="en-US" sz="2916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52510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24" y="0"/>
            <a:ext cx="12201024" cy="6850041"/>
          </a:xfrm>
          <a:prstGeom prst="rect">
            <a:avLst/>
          </a:prstGeom>
        </p:spPr>
      </p:pic>
      <p:sp>
        <p:nvSpPr>
          <p:cNvPr id="6" name="Shape 128"/>
          <p:cNvSpPr txBox="1">
            <a:spLocks/>
          </p:cNvSpPr>
          <p:nvPr/>
        </p:nvSpPr>
        <p:spPr>
          <a:xfrm>
            <a:off x="892970" y="312539"/>
            <a:ext cx="10406063" cy="101830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defPPr lvl="0">
              <a:buSzPct val="45000"/>
              <a:buFont typeface="StarSymbol"/>
              <a:buNone/>
              <a:defRPr/>
            </a:defPPr>
            <a:lvl1pPr marL="0" marR="0" lvl="0" indent="0" algn="l" rtl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lang="it-IT" sz="6000" b="0" i="0" u="none" strike="noStrike" kern="1200" spc="-119" baseline="0">
                <a:ln>
                  <a:noFill/>
                </a:ln>
                <a:solidFill>
                  <a:srgbClr val="FFFFFF"/>
                </a:solidFill>
                <a:latin typeface="Calibri Light" pitchFamily="18"/>
                <a:ea typeface="Microsoft YaHei" pitchFamily="2"/>
                <a:cs typeface="Lucida Sans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None/>
            </a:pPr>
            <a:r>
              <a:rPr lang="it-IT" dirty="0" err="1" smtClean="0">
                <a:solidFill>
                  <a:schemeClr val="tx1"/>
                </a:solidFill>
                <a:latin typeface="+mn-lt"/>
              </a:rPr>
              <a:t>Characters</a:t>
            </a:r>
            <a:endParaRPr lang="it-IT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129"/>
          <p:cNvSpPr txBox="1">
            <a:spLocks/>
          </p:cNvSpPr>
          <p:nvPr/>
        </p:nvSpPr>
        <p:spPr>
          <a:xfrm>
            <a:off x="892970" y="1484784"/>
            <a:ext cx="10406063" cy="50118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 algn="l" rtl="0" hangingPunct="1">
              <a:lnSpc>
                <a:spcPct val="8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it-IT" sz="3200" b="0" i="0" u="none" strike="noStrike" kern="1200" spc="0" baseline="0">
                <a:ln>
                  <a:noFill/>
                </a:ln>
                <a:solidFill>
                  <a:srgbClr val="549E39"/>
                </a:solidFill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 algn="l" rtl="0" hangingPunct="1">
              <a:lnSpc>
                <a:spcPct val="85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it-IT" sz="28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 algn="l" rtl="0" hangingPunct="1">
              <a:lnSpc>
                <a:spcPct val="85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it-IT" sz="24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 algn="l" rtl="0" hangingPunct="1">
              <a:lnSpc>
                <a:spcPct val="85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it-IT" sz="20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 algn="l" rtl="0" hangingPunct="1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it-IT" sz="20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marL="0" indent="0">
              <a:buSzTx/>
              <a:buFont typeface="StarSymbol"/>
              <a:buNone/>
              <a:defRPr sz="3000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Robyn Penrose and Vic Wilcox: </a:t>
            </a:r>
          </a:p>
          <a:p>
            <a:pPr>
              <a:defRPr sz="3000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She belonging to a very different social species from Vic Wilcox;</a:t>
            </a:r>
          </a:p>
          <a:p>
            <a:pPr>
              <a:defRPr sz="3000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The two characters are very different but they are involved in a sentimental story;</a:t>
            </a:r>
          </a:p>
          <a:p>
            <a:pPr>
              <a:defRPr sz="3000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Vic is in love with Robyn but she doesn't love him;</a:t>
            </a:r>
          </a:p>
          <a:p>
            <a:pPr>
              <a:defRPr sz="3000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Robyn doesn't believe in love, she thinks “we aren’t unique individual essences existing prior to language. There is only language.”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102241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2004"/>
          </a:xfrm>
          <a:prstGeom prst="rect">
            <a:avLst/>
          </a:prstGeom>
        </p:spPr>
      </p:pic>
      <p:sp>
        <p:nvSpPr>
          <p:cNvPr id="8" name="Sottotitolo 2"/>
          <p:cNvSpPr txBox="1">
            <a:spLocks noGrp="1"/>
          </p:cNvSpPr>
          <p:nvPr>
            <p:ph idx="1"/>
          </p:nvPr>
        </p:nvSpPr>
        <p:spPr>
          <a:xfrm>
            <a:off x="676440" y="1224000"/>
            <a:ext cx="10753560" cy="511200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marL="457200" lvl="0" indent="-457200" algn="just" hangingPunct="1">
              <a:spcBef>
                <a:spcPts val="1301"/>
              </a:spcBef>
              <a:spcAft>
                <a:spcPts val="0"/>
              </a:spcAft>
              <a:buNone/>
            </a:pPr>
            <a:endParaRPr lang="it-IT" sz="3600" dirty="0">
              <a:solidFill>
                <a:srgbClr val="FFFFFF"/>
              </a:solidFill>
              <a:latin typeface="Calibri Light"/>
            </a:endParaRPr>
          </a:p>
          <a:p>
            <a:pPr marL="457200" lvl="0" indent="-457200" algn="just" hangingPunct="1">
              <a:spcBef>
                <a:spcPts val="13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it-IT" dirty="0">
                <a:solidFill>
                  <a:srgbClr val="FFFFFF"/>
                </a:solidFill>
                <a:latin typeface="+mn-lt"/>
              </a:rPr>
              <a:t>From </a:t>
            </a:r>
            <a:r>
              <a:rPr lang="it-IT" dirty="0" err="1">
                <a:solidFill>
                  <a:srgbClr val="FFFFFF"/>
                </a:solidFill>
                <a:latin typeface="+mn-lt"/>
              </a:rPr>
              <a:t>Rummidge</a:t>
            </a:r>
            <a:r>
              <a:rPr lang="it-IT" dirty="0">
                <a:solidFill>
                  <a:srgbClr val="FFFFFF"/>
                </a:solidFill>
                <a:latin typeface="+mn-lt"/>
              </a:rPr>
              <a:t> to Frankfurt;</a:t>
            </a:r>
          </a:p>
          <a:p>
            <a:pPr marL="457200" lvl="0" indent="-457200" algn="just" hangingPunct="1">
              <a:spcBef>
                <a:spcPts val="13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it-IT" dirty="0" err="1">
                <a:solidFill>
                  <a:srgbClr val="FFFFFF"/>
                </a:solidFill>
                <a:latin typeface="+mn-lt"/>
              </a:rPr>
              <a:t>Robyn’s</a:t>
            </a:r>
            <a:r>
              <a:rPr lang="it-IT" dirty="0">
                <a:solidFill>
                  <a:srgbClr val="FFFFFF"/>
                </a:solidFill>
                <a:latin typeface="+mn-lt"/>
              </a:rPr>
              <a:t> room;</a:t>
            </a:r>
          </a:p>
          <a:p>
            <a:pPr marL="457200" lvl="0" indent="-457200" algn="just" hangingPunct="1">
              <a:spcBef>
                <a:spcPts val="13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dirty="0">
                <a:solidFill>
                  <a:srgbClr val="FFFFFF"/>
                </a:solidFill>
                <a:latin typeface="+mn-lt"/>
              </a:rPr>
              <a:t>A sauna after Penny and Robyn’s Monday evening</a:t>
            </a:r>
          </a:p>
          <a:p>
            <a:pPr marL="457200" lvl="0" indent="-457200" algn="just" hangingPunct="1">
              <a:spcBef>
                <a:spcPts val="13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dirty="0" smtClean="0">
                <a:solidFill>
                  <a:srgbClr val="FFFFFF"/>
                </a:solidFill>
                <a:latin typeface="+mn-lt"/>
              </a:rPr>
              <a:t>Game </a:t>
            </a:r>
            <a:r>
              <a:rPr lang="en-US" dirty="0">
                <a:solidFill>
                  <a:srgbClr val="FFFFFF"/>
                </a:solidFill>
                <a:latin typeface="+mn-lt"/>
              </a:rPr>
              <a:t>of squash;  </a:t>
            </a:r>
          </a:p>
          <a:p>
            <a:pPr marL="457200" lvl="0" indent="-457200" algn="just" hangingPunct="1">
              <a:spcBef>
                <a:spcPts val="13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dirty="0">
                <a:solidFill>
                  <a:srgbClr val="FFFFFF"/>
                </a:solidFill>
                <a:latin typeface="+mn-lt"/>
              </a:rPr>
              <a:t>Robyn’s parents house on the South Coast;</a:t>
            </a:r>
          </a:p>
          <a:p>
            <a:pPr marL="457200" lvl="0" indent="-457200" algn="just" hangingPunct="1">
              <a:spcBef>
                <a:spcPts val="13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dirty="0">
                <a:solidFill>
                  <a:srgbClr val="FFFFFF"/>
                </a:solidFill>
                <a:latin typeface="+mn-lt"/>
              </a:rPr>
              <a:t>Vic Wilcox usual  frequented places.</a:t>
            </a: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709680" y="188640"/>
            <a:ext cx="10772640" cy="1658160"/>
          </a:xfrm>
        </p:spPr>
        <p:txBody>
          <a:bodyPr/>
          <a:lstStyle/>
          <a:p>
            <a:pPr>
              <a:buNone/>
            </a:pPr>
            <a:r>
              <a:rPr lang="it-IT" sz="6000" dirty="0" err="1" smtClean="0">
                <a:solidFill>
                  <a:schemeClr val="tx1"/>
                </a:solidFill>
                <a:latin typeface="+mn-lt"/>
              </a:rPr>
              <a:t>Setting</a:t>
            </a:r>
            <a:endParaRPr lang="it-IT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42" y="0"/>
            <a:ext cx="12196542" cy="6858000"/>
          </a:xfrm>
          <a:prstGeom prst="rect">
            <a:avLst/>
          </a:prstGeom>
        </p:spPr>
      </p:pic>
      <p:sp>
        <p:nvSpPr>
          <p:cNvPr id="7" name="Titolo 3"/>
          <p:cNvSpPr>
            <a:spLocks noGrp="1"/>
          </p:cNvSpPr>
          <p:nvPr>
            <p:ph type="title"/>
          </p:nvPr>
        </p:nvSpPr>
        <p:spPr>
          <a:xfrm>
            <a:off x="695400" y="116632"/>
            <a:ext cx="10772640" cy="1658160"/>
          </a:xfrm>
        </p:spPr>
        <p:txBody>
          <a:bodyPr/>
          <a:lstStyle/>
          <a:p>
            <a:pPr>
              <a:buNone/>
            </a:pPr>
            <a:r>
              <a:rPr lang="it-IT" sz="6000" dirty="0" smtClean="0">
                <a:solidFill>
                  <a:schemeClr val="tx1"/>
                </a:solidFill>
                <a:latin typeface="+mn-lt"/>
              </a:rPr>
              <a:t>Narrative </a:t>
            </a:r>
            <a:r>
              <a:rPr lang="it-IT" sz="6000" dirty="0" err="1" smtClean="0">
                <a:solidFill>
                  <a:schemeClr val="tx1"/>
                </a:solidFill>
                <a:latin typeface="+mn-lt"/>
              </a:rPr>
              <a:t>techniques</a:t>
            </a:r>
            <a:endParaRPr lang="it-IT" sz="6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657360" y="1789200"/>
            <a:ext cx="10861560" cy="47617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 algn="l" rtl="0" hangingPunct="0">
              <a:lnSpc>
                <a:spcPct val="8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it-IT" sz="3200" b="0" i="0" u="none" strike="noStrike" kern="1200" spc="0" baseline="0">
                <a:ln>
                  <a:noFill/>
                </a:ln>
                <a:solidFill>
                  <a:srgbClr val="549E39"/>
                </a:solidFill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 algn="l" rtl="0" hangingPunct="1">
              <a:lnSpc>
                <a:spcPct val="85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it-IT" sz="28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 algn="l" rtl="0" hangingPunct="1">
              <a:lnSpc>
                <a:spcPct val="85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it-IT" sz="24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 algn="l" rtl="0" hangingPunct="1">
              <a:lnSpc>
                <a:spcPct val="85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it-IT" sz="20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 algn="l" rtl="0" hangingPunct="1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it-IT" sz="20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marL="347400" lvl="1" indent="-34308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600" dirty="0" err="1" smtClean="0">
                <a:latin typeface="+mn-lt"/>
              </a:rPr>
              <a:t>Alternance</a:t>
            </a:r>
            <a:r>
              <a:rPr lang="en-US" sz="2600" dirty="0" smtClean="0">
                <a:latin typeface="+mn-lt"/>
              </a:rPr>
              <a:t> between narration and dialogue;</a:t>
            </a:r>
          </a:p>
          <a:p>
            <a:pPr marL="4680" lvl="1" indent="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Font typeface="StarSymbol"/>
              <a:buNone/>
            </a:pPr>
            <a:endParaRPr lang="en-US" sz="2600" dirty="0" smtClean="0">
              <a:latin typeface="+mn-lt"/>
            </a:endParaRPr>
          </a:p>
          <a:p>
            <a:pPr marL="347400" lvl="1" indent="-34308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600" dirty="0" smtClean="0">
                <a:latin typeface="+mn-lt"/>
              </a:rPr>
              <a:t>The chapter grow up on a logical line of time of events that succeed;</a:t>
            </a:r>
          </a:p>
          <a:p>
            <a:pPr marL="347400" lvl="1" indent="-34308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en-US" sz="2600" dirty="0" smtClean="0">
              <a:latin typeface="+mn-lt"/>
            </a:endParaRPr>
          </a:p>
          <a:p>
            <a:pPr marL="347400" lvl="1" indent="-34308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600" dirty="0" smtClean="0">
                <a:latin typeface="+mn-lt"/>
              </a:rPr>
              <a:t>Extensive use of acronyms (there are a lots acronyms in the whole book);</a:t>
            </a:r>
          </a:p>
          <a:p>
            <a:pPr marL="4680" lvl="1" indent="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Font typeface="StarSymbol"/>
              <a:buNone/>
            </a:pPr>
            <a:endParaRPr lang="en-US" sz="2600" dirty="0" smtClean="0">
              <a:latin typeface="+mn-lt"/>
            </a:endParaRPr>
          </a:p>
          <a:p>
            <a:pPr marL="347400" lvl="1" indent="-34308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600" dirty="0" smtClean="0">
                <a:latin typeface="+mn-lt"/>
              </a:rPr>
              <a:t>Widespread use of descriptions;</a:t>
            </a:r>
          </a:p>
          <a:p>
            <a:pPr marL="4680" lvl="1" indent="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Font typeface="StarSymbol"/>
              <a:buNone/>
            </a:pPr>
            <a:endParaRPr lang="en-US" sz="2600" dirty="0" smtClean="0">
              <a:latin typeface="+mn-lt"/>
            </a:endParaRPr>
          </a:p>
          <a:p>
            <a:pPr marL="347400" lvl="1" indent="-34308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600" dirty="0" smtClean="0">
                <a:latin typeface="+mn-lt"/>
              </a:rPr>
              <a:t>Use of dialogue between Robyn and Penny to better explain her feelings and</a:t>
            </a:r>
          </a:p>
          <a:p>
            <a:pPr marL="4320" lvl="1" indent="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SzPct val="100000"/>
              <a:buFont typeface="StarSymbol"/>
              <a:buNone/>
            </a:pPr>
            <a:r>
              <a:rPr lang="en-US" sz="2600" dirty="0" smtClean="0">
                <a:latin typeface="+mn-lt"/>
              </a:rPr>
              <a:t>thoughts;</a:t>
            </a:r>
          </a:p>
          <a:p>
            <a:pPr marL="4680" lvl="1" indent="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Font typeface="StarSymbol"/>
              <a:buNone/>
            </a:pPr>
            <a:endParaRPr lang="en-US" sz="2600" dirty="0" smtClean="0">
              <a:latin typeface="+mn-lt"/>
            </a:endParaRPr>
          </a:p>
          <a:p>
            <a:pPr marL="347400" lvl="1" indent="-343080" algn="just">
              <a:lnSpc>
                <a:spcPct val="65000"/>
              </a:lnSpc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600" dirty="0" smtClean="0">
                <a:latin typeface="+mn-lt"/>
              </a:rPr>
              <a:t>Use of a letter to introduce Charles’ judgements and change of life.</a:t>
            </a:r>
            <a:endParaRPr lang="en-US" sz="3100" dirty="0" smtClean="0">
              <a:latin typeface="+mn-lt"/>
            </a:endParaRPr>
          </a:p>
          <a:p>
            <a:pPr marL="0" indent="0" hangingPunct="1">
              <a:lnSpc>
                <a:spcPct val="65000"/>
              </a:lnSpc>
              <a:spcBef>
                <a:spcPts val="1301"/>
              </a:spcBef>
              <a:spcAft>
                <a:spcPts val="0"/>
              </a:spcAft>
              <a:buFont typeface="StarSymbol"/>
              <a:buNone/>
            </a:pPr>
            <a:endParaRPr lang="en-US" sz="20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4029"/>
          </a:xfrm>
          <a:prstGeom prst="rect">
            <a:avLst/>
          </a:prstGeom>
        </p:spPr>
      </p:pic>
      <p:sp>
        <p:nvSpPr>
          <p:cNvPr id="7" name="Titolo 3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772640" cy="1658160"/>
          </a:xfrm>
        </p:spPr>
        <p:txBody>
          <a:bodyPr/>
          <a:lstStyle/>
          <a:p>
            <a:pPr>
              <a:buNone/>
            </a:pPr>
            <a:r>
              <a:rPr lang="it-IT" sz="6000" dirty="0" smtClean="0">
                <a:solidFill>
                  <a:schemeClr val="tx1"/>
                </a:solidFill>
                <a:latin typeface="+mn-lt"/>
              </a:rPr>
              <a:t>Use of </a:t>
            </a:r>
            <a:r>
              <a:rPr lang="it-IT" sz="6000" dirty="0" err="1" smtClean="0">
                <a:solidFill>
                  <a:schemeClr val="tx1"/>
                </a:solidFill>
                <a:latin typeface="+mn-lt"/>
              </a:rPr>
              <a:t>language</a:t>
            </a:r>
            <a:endParaRPr lang="it-IT" sz="6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egnaposto contenuto 2"/>
          <p:cNvSpPr txBox="1">
            <a:spLocks noGrp="1"/>
          </p:cNvSpPr>
          <p:nvPr>
            <p:ph idx="1"/>
          </p:nvPr>
        </p:nvSpPr>
        <p:spPr>
          <a:xfrm>
            <a:off x="676800" y="2011680"/>
            <a:ext cx="10760040" cy="44164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marL="347400" lvl="1" indent="-343080" algn="just"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it-IT" sz="3600" dirty="0" err="1">
                <a:latin typeface="+mn-lt"/>
              </a:rPr>
              <a:t>Popular</a:t>
            </a:r>
            <a:r>
              <a:rPr lang="it-IT" sz="3600" dirty="0">
                <a:latin typeface="+mn-lt"/>
              </a:rPr>
              <a:t> </a:t>
            </a:r>
            <a:r>
              <a:rPr lang="it-IT" sz="3600" dirty="0" err="1" smtClean="0">
                <a:latin typeface="+mn-lt"/>
              </a:rPr>
              <a:t>language</a:t>
            </a:r>
            <a:r>
              <a:rPr lang="it-IT" sz="3600" dirty="0" smtClean="0">
                <a:latin typeface="+mn-lt"/>
              </a:rPr>
              <a:t>;</a:t>
            </a:r>
            <a:endParaRPr lang="it-IT" sz="3600" dirty="0">
              <a:latin typeface="+mn-lt"/>
            </a:endParaRPr>
          </a:p>
          <a:p>
            <a:pPr marL="4680" lvl="1" indent="0" algn="just">
              <a:spcBef>
                <a:spcPts val="601"/>
              </a:spcBef>
              <a:spcAft>
                <a:spcPts val="0"/>
              </a:spcAft>
              <a:buNone/>
            </a:pPr>
            <a:endParaRPr lang="it-IT" sz="3600" dirty="0">
              <a:latin typeface="+mn-lt"/>
            </a:endParaRPr>
          </a:p>
          <a:p>
            <a:pPr marL="347400" lvl="1" indent="-343080" algn="just"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3600" dirty="0">
                <a:latin typeface="+mn-lt"/>
              </a:rPr>
              <a:t>Use of idioms and contracted form of </a:t>
            </a:r>
            <a:r>
              <a:rPr lang="en-US" sz="3600" dirty="0" smtClean="0">
                <a:latin typeface="+mn-lt"/>
              </a:rPr>
              <a:t>words;</a:t>
            </a:r>
            <a:endParaRPr lang="en-US" sz="3600" dirty="0">
              <a:latin typeface="+mn-lt"/>
            </a:endParaRPr>
          </a:p>
          <a:p>
            <a:pPr marL="4680" lvl="1" indent="0" algn="just">
              <a:spcBef>
                <a:spcPts val="601"/>
              </a:spcBef>
              <a:spcAft>
                <a:spcPts val="0"/>
              </a:spcAft>
              <a:buNone/>
            </a:pPr>
            <a:endParaRPr lang="en-US" sz="3600" dirty="0">
              <a:latin typeface="+mn-lt"/>
            </a:endParaRPr>
          </a:p>
          <a:p>
            <a:pPr marL="347400" lvl="1" indent="-343080" algn="just"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3600" dirty="0" err="1">
                <a:latin typeface="+mn-lt"/>
              </a:rPr>
              <a:t>Alternance</a:t>
            </a:r>
            <a:r>
              <a:rPr lang="en-US" sz="3600" dirty="0">
                <a:latin typeface="+mn-lt"/>
              </a:rPr>
              <a:t> between narration and </a:t>
            </a:r>
            <a:r>
              <a:rPr lang="en-US" sz="3600" dirty="0" smtClean="0">
                <a:latin typeface="+mn-lt"/>
              </a:rPr>
              <a:t>dialogue;</a:t>
            </a:r>
            <a:endParaRPr lang="en-US" sz="3600" dirty="0">
              <a:latin typeface="+mn-lt"/>
            </a:endParaRPr>
          </a:p>
          <a:p>
            <a:pPr marL="4680" lvl="1" indent="0" algn="just">
              <a:spcBef>
                <a:spcPts val="601"/>
              </a:spcBef>
              <a:spcAft>
                <a:spcPts val="0"/>
              </a:spcAft>
              <a:buNone/>
            </a:pPr>
            <a:endParaRPr lang="en-US" sz="3600" dirty="0">
              <a:latin typeface="+mn-lt"/>
            </a:endParaRPr>
          </a:p>
          <a:p>
            <a:pPr marL="347400" lvl="1" indent="-343080" algn="just">
              <a:spcBef>
                <a:spcPts val="6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it-IT" sz="3600" dirty="0" err="1">
                <a:latin typeface="+mn-lt"/>
              </a:rPr>
              <a:t>Reported</a:t>
            </a:r>
            <a:r>
              <a:rPr lang="it-IT" sz="3600" dirty="0">
                <a:latin typeface="+mn-lt"/>
              </a:rPr>
              <a:t> </a:t>
            </a:r>
            <a:r>
              <a:rPr lang="it-IT" sz="3600" dirty="0" err="1" smtClean="0">
                <a:latin typeface="+mn-lt"/>
              </a:rPr>
              <a:t>speech</a:t>
            </a:r>
            <a:r>
              <a:rPr lang="it-IT" sz="3600" dirty="0" smtClean="0">
                <a:latin typeface="+mn-lt"/>
              </a:rPr>
              <a:t>.</a:t>
            </a:r>
            <a:endParaRPr lang="it-IT" sz="3600" dirty="0">
              <a:latin typeface="+mn-lt"/>
            </a:endParaRPr>
          </a:p>
          <a:p>
            <a:pPr marL="91440" lvl="0" indent="-91440" algn="just" hangingPunct="1">
              <a:spcBef>
                <a:spcPts val="1301"/>
              </a:spcBef>
              <a:spcAft>
                <a:spcPts val="0"/>
              </a:spcAft>
              <a:buSzPct val="100000"/>
              <a:buFont typeface="Arial" pitchFamily="34"/>
              <a:buChar char=" "/>
            </a:pPr>
            <a:endParaRPr lang="it-IT" sz="24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2004"/>
          </a:xfrm>
          <a:prstGeom prst="rect">
            <a:avLst/>
          </a:prstGeom>
        </p:spPr>
      </p:pic>
      <p:sp>
        <p:nvSpPr>
          <p:cNvPr id="7" name="Titolo 3"/>
          <p:cNvSpPr>
            <a:spLocks noGrp="1"/>
          </p:cNvSpPr>
          <p:nvPr>
            <p:ph type="title"/>
          </p:nvPr>
        </p:nvSpPr>
        <p:spPr>
          <a:xfrm>
            <a:off x="695400" y="-99392"/>
            <a:ext cx="10772640" cy="1226112"/>
          </a:xfrm>
        </p:spPr>
        <p:txBody>
          <a:bodyPr/>
          <a:lstStyle/>
          <a:p>
            <a:pPr>
              <a:buNone/>
            </a:pPr>
            <a:r>
              <a:rPr lang="it-IT" sz="6000" dirty="0" err="1" smtClean="0">
                <a:solidFill>
                  <a:schemeClr val="tx1"/>
                </a:solidFill>
                <a:latin typeface="+mn-lt"/>
              </a:rPr>
              <a:t>Themes</a:t>
            </a:r>
            <a:endParaRPr lang="it-IT" sz="6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egnaposto contenuto 2"/>
          <p:cNvSpPr txBox="1">
            <a:spLocks noGrp="1"/>
          </p:cNvSpPr>
          <p:nvPr>
            <p:ph idx="1"/>
          </p:nvPr>
        </p:nvSpPr>
        <p:spPr>
          <a:xfrm>
            <a:off x="503999" y="1007999"/>
            <a:ext cx="11664000" cy="577800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marL="347400" lvl="0" indent="-343080" algn="just" hangingPunct="1"/>
            <a:r>
              <a:rPr lang="en-US" sz="2000" dirty="0">
                <a:solidFill>
                  <a:schemeClr val="tx1"/>
                </a:solidFill>
                <a:latin typeface="+mn-lt"/>
              </a:rPr>
              <a:t>Contrasts between City workers (Robyn's brother) and factory ones (Vic): according to Vic’s</a:t>
            </a:r>
          </a:p>
          <a:p>
            <a:pPr marL="4320" lvl="0" indent="0" algn="just" hangingPunct="1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vision, businessmen do not produce anything concrete, they simply move “bits of paper”;</a:t>
            </a:r>
          </a:p>
          <a:p>
            <a:pPr marL="347400" lvl="0" indent="-343080" algn="just" hangingPunct="1"/>
            <a:r>
              <a:rPr lang="en-US" sz="2000" dirty="0">
                <a:solidFill>
                  <a:schemeClr val="tx1"/>
                </a:solidFill>
                <a:latin typeface="+mn-lt"/>
              </a:rPr>
              <a:t>Are the world's inhabitants victims of the system? Or, are they the lucky exploiters of their</a:t>
            </a:r>
          </a:p>
          <a:p>
            <a:pPr marL="4320" lvl="0" indent="0" algn="just" hangingPunct="1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ingenuity and co-operation?;</a:t>
            </a:r>
          </a:p>
          <a:p>
            <a:pPr marL="347400" lvl="0" indent="-343080" algn="just" hangingPunct="1">
              <a:buSzPct val="100000"/>
              <a:buFont typeface="Arial" pitchFamily="34"/>
              <a:buChar char="•"/>
            </a:pPr>
            <a:r>
              <a:rPr lang="en-US" sz="2000" dirty="0">
                <a:solidFill>
                  <a:srgbClr val="FFFFFF"/>
                </a:solidFill>
                <a:latin typeface="+mn-lt"/>
              </a:rPr>
              <a:t>The recession in the UK is due to the greed and the laziness of the country in the fifties and sixties;</a:t>
            </a:r>
          </a:p>
          <a:p>
            <a:pPr marL="347400" lvl="0" indent="-343080" algn="just" hangingPunct="1">
              <a:buSzPct val="100000"/>
              <a:buFont typeface="Arial" pitchFamily="34"/>
              <a:buChar char="•"/>
            </a:pPr>
            <a:r>
              <a:rPr lang="en-US" sz="2000" dirty="0">
                <a:solidFill>
                  <a:srgbClr val="FFFFFF"/>
                </a:solidFill>
                <a:latin typeface="+mn-lt"/>
              </a:rPr>
              <a:t>The idea of men's power and money is a turn-on for women like Robyn;</a:t>
            </a:r>
          </a:p>
          <a:p>
            <a:pPr marL="347400" lvl="0" indent="-343080" algn="just" hangingPunct="1">
              <a:buSzPct val="100000"/>
              <a:buFont typeface="Arial" pitchFamily="34"/>
              <a:buChar char="•"/>
            </a:pPr>
            <a:r>
              <a:rPr lang="en-US" sz="2000" dirty="0">
                <a:solidFill>
                  <a:srgbClr val="FFFFFF"/>
                </a:solidFill>
                <a:latin typeface="+mn-lt"/>
              </a:rPr>
              <a:t>“</a:t>
            </a:r>
            <a:r>
              <a:rPr lang="en-US" sz="2000" i="1" dirty="0">
                <a:solidFill>
                  <a:srgbClr val="FFFFFF"/>
                </a:solidFill>
                <a:latin typeface="+mn-lt"/>
              </a:rPr>
              <a:t>You'd probably learn more about how people's minds work by reading novel</a:t>
            </a:r>
            <a:r>
              <a:rPr lang="en-US" sz="2000" dirty="0">
                <a:solidFill>
                  <a:srgbClr val="FFFFFF"/>
                </a:solidFill>
                <a:latin typeface="+mn-lt"/>
              </a:rPr>
              <a:t>”;</a:t>
            </a:r>
          </a:p>
          <a:p>
            <a:pPr marL="347400" lvl="0" indent="-343080" algn="just" hangingPunct="1">
              <a:buSzPct val="100000"/>
              <a:buFont typeface="Arial" pitchFamily="34"/>
              <a:buChar char="•"/>
            </a:pPr>
            <a:r>
              <a:rPr lang="it-IT" sz="2000" dirty="0">
                <a:solidFill>
                  <a:srgbClr val="FFFFFF"/>
                </a:solidFill>
                <a:latin typeface="+mn-lt"/>
              </a:rPr>
              <a:t>Some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universities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will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be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closed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and the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available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funds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will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be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distributed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to the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others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;</a:t>
            </a:r>
          </a:p>
          <a:p>
            <a:pPr marL="347400" lvl="0" indent="-343080" algn="just" hangingPunct="1">
              <a:buSzPct val="100000"/>
              <a:buFont typeface="Arial" pitchFamily="34"/>
              <a:buChar char="•"/>
            </a:pPr>
            <a:r>
              <a:rPr lang="it-IT" sz="2000" dirty="0" err="1">
                <a:solidFill>
                  <a:srgbClr val="FFFFFF"/>
                </a:solidFill>
                <a:latin typeface="+mn-lt"/>
              </a:rPr>
              <a:t>Only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the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privileged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universities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deserve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an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idyllic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and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pastoral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background;</a:t>
            </a:r>
          </a:p>
          <a:p>
            <a:pPr marL="347400" lvl="0" indent="-343080" algn="just" hangingPunct="1">
              <a:buSzPct val="100000"/>
              <a:buFont typeface="Arial" pitchFamily="34"/>
              <a:buChar char="•"/>
            </a:pPr>
            <a:r>
              <a:rPr lang="it-IT" sz="2000" dirty="0" err="1">
                <a:solidFill>
                  <a:srgbClr val="FFFFFF"/>
                </a:solidFill>
                <a:latin typeface="+mn-lt"/>
              </a:rPr>
              <a:t>Previously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the state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represented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everything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but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now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the City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is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taking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over the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universities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because</a:t>
            </a:r>
            <a:endParaRPr lang="it-IT" sz="2000" dirty="0">
              <a:solidFill>
                <a:srgbClr val="FFFFFF"/>
              </a:solidFill>
              <a:latin typeface="+mn-lt"/>
            </a:endParaRPr>
          </a:p>
          <a:p>
            <a:pPr marL="4320" lvl="0" indent="0" algn="just" hangingPunct="1">
              <a:buSzPct val="100000"/>
              <a:buNone/>
            </a:pPr>
            <a:r>
              <a:rPr lang="it-IT" sz="2000" dirty="0">
                <a:solidFill>
                  <a:srgbClr val="FFFFFF"/>
                </a:solidFill>
                <a:latin typeface="+mn-lt"/>
              </a:rPr>
              <a:t>of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its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vital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force and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democracy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: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this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happened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because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the country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was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no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longer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willing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to</a:t>
            </a:r>
          </a:p>
          <a:p>
            <a:pPr marL="4320" lvl="0" indent="0" algn="just" hangingPunct="1">
              <a:buSzPct val="100000"/>
              <a:buNone/>
            </a:pPr>
            <a:r>
              <a:rPr lang="it-IT" sz="2000" dirty="0" err="1">
                <a:solidFill>
                  <a:srgbClr val="FFFFFF"/>
                </a:solidFill>
                <a:latin typeface="+mn-lt"/>
              </a:rPr>
              <a:t>provide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money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to the </a:t>
            </a:r>
            <a:r>
              <a:rPr lang="it-IT" sz="2000" dirty="0" err="1" smtClean="0">
                <a:solidFill>
                  <a:srgbClr val="FFFFFF"/>
                </a:solidFill>
                <a:latin typeface="+mn-lt"/>
              </a:rPr>
              <a:t>system</a:t>
            </a:r>
            <a:r>
              <a:rPr lang="it-IT" sz="2000" dirty="0" smtClean="0">
                <a:solidFill>
                  <a:srgbClr val="FFFFFF"/>
                </a:solidFill>
                <a:latin typeface="+mn-lt"/>
              </a:rPr>
              <a:t>;</a:t>
            </a:r>
            <a:endParaRPr lang="it-IT" sz="2000" dirty="0">
              <a:solidFill>
                <a:srgbClr val="FFFFFF"/>
              </a:solidFill>
              <a:latin typeface="+mn-lt"/>
            </a:endParaRPr>
          </a:p>
          <a:p>
            <a:pPr marL="347400" lvl="0" indent="-343080" algn="just" hangingPunct="1">
              <a:buSzPct val="100000"/>
              <a:buFont typeface="Arial" pitchFamily="34"/>
              <a:buChar char="•"/>
            </a:pPr>
            <a:r>
              <a:rPr lang="it-IT" sz="2000" dirty="0" err="1">
                <a:solidFill>
                  <a:srgbClr val="FFFFFF"/>
                </a:solidFill>
                <a:latin typeface="+mn-lt"/>
              </a:rPr>
              <a:t>Also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the City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has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a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semiotic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system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: the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numerical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rgbClr val="FFFFFF"/>
                </a:solidFill>
                <a:latin typeface="+mn-lt"/>
              </a:rPr>
              <a:t>one</a:t>
            </a:r>
            <a:r>
              <a:rPr lang="it-IT" sz="2000" dirty="0">
                <a:solidFill>
                  <a:srgbClr val="FFFFFF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7" name="Titolo 3"/>
          <p:cNvSpPr>
            <a:spLocks noGrp="1"/>
          </p:cNvSpPr>
          <p:nvPr>
            <p:ph type="title"/>
          </p:nvPr>
        </p:nvSpPr>
        <p:spPr>
          <a:xfrm>
            <a:off x="623392" y="147"/>
            <a:ext cx="10772640" cy="1325504"/>
          </a:xfrm>
        </p:spPr>
        <p:txBody>
          <a:bodyPr/>
          <a:lstStyle/>
          <a:p>
            <a:pPr>
              <a:buNone/>
            </a:pPr>
            <a:r>
              <a:rPr lang="it-IT" sz="6000" dirty="0" err="1" smtClean="0">
                <a:solidFill>
                  <a:schemeClr val="tx1"/>
                </a:solidFill>
                <a:latin typeface="+mn-lt"/>
              </a:rPr>
              <a:t>Peculiarities</a:t>
            </a:r>
            <a:endParaRPr lang="it-IT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egnaposto contenuto 2"/>
          <p:cNvSpPr txBox="1">
            <a:spLocks noGrp="1"/>
          </p:cNvSpPr>
          <p:nvPr>
            <p:ph idx="1"/>
          </p:nvPr>
        </p:nvSpPr>
        <p:spPr>
          <a:xfrm>
            <a:off x="640739" y="1927711"/>
            <a:ext cx="10910520" cy="4896544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 algn="just"/>
            <a:r>
              <a:rPr lang="it-IT" sz="2200" dirty="0" err="1">
                <a:solidFill>
                  <a:schemeClr val="bg1"/>
                </a:solidFill>
                <a:latin typeface="+mn-lt"/>
              </a:rPr>
              <a:t>Despite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Vic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is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a businessman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who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often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makes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business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trips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,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without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Robyn's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knowledge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in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German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, he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couldn't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bring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the deal to a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successful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conclusion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;</a:t>
            </a:r>
          </a:p>
          <a:p>
            <a:pPr lvl="0" algn="just"/>
            <a:r>
              <a:rPr lang="it-IT" sz="2200" dirty="0">
                <a:solidFill>
                  <a:schemeClr val="bg1"/>
                </a:solidFill>
                <a:latin typeface="+mn-lt"/>
              </a:rPr>
              <a:t>"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Tis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all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a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muddle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" - Charles Dickens (the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same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book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has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been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quoted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in the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foreword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);</a:t>
            </a:r>
          </a:p>
          <a:p>
            <a:pPr lvl="0" algn="just"/>
            <a:r>
              <a:rPr lang="it-IT" sz="2200" dirty="0" err="1">
                <a:solidFill>
                  <a:schemeClr val="bg1"/>
                </a:solidFill>
                <a:latin typeface="+mn-lt"/>
              </a:rPr>
              <a:t>Robyn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is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writing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a book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called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“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Domestic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Angels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and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Unfortunate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Females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”;</a:t>
            </a:r>
          </a:p>
          <a:p>
            <a:pPr lvl="0" algn="just"/>
            <a:r>
              <a:rPr lang="it-IT" sz="2200" dirty="0" err="1">
                <a:solidFill>
                  <a:schemeClr val="bg1"/>
                </a:solidFill>
                <a:latin typeface="+mn-lt"/>
              </a:rPr>
              <a:t>Vic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describes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in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his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mind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the time he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spends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with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Robyn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using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Jennifer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Rush's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words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and in the nightclub a Jennifer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Rush's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song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wakes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his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hidden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emotions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up;</a:t>
            </a:r>
          </a:p>
          <a:p>
            <a:pPr lvl="0" algn="just"/>
            <a:r>
              <a:rPr lang="it-IT" sz="2200" dirty="0" err="1">
                <a:solidFill>
                  <a:schemeClr val="bg1"/>
                </a:solidFill>
                <a:latin typeface="+mn-lt"/>
              </a:rPr>
              <a:t>There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are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political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references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(the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actions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of the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left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and Mr.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Penrose's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participation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in the Social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Democratic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Party);</a:t>
            </a:r>
          </a:p>
          <a:p>
            <a:pPr lvl="0" algn="just"/>
            <a:r>
              <a:rPr lang="it-IT" sz="2200" dirty="0">
                <a:solidFill>
                  <a:schemeClr val="bg1"/>
                </a:solidFill>
                <a:latin typeface="+mn-lt"/>
              </a:rPr>
              <a:t>Thatcher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is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mentioned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by Charles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that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defends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her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from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those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who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see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the woman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like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the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ruin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of the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nation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;</a:t>
            </a:r>
          </a:p>
          <a:p>
            <a:pPr lvl="0" algn="just"/>
            <a:r>
              <a:rPr lang="it-IT" sz="2200" dirty="0" err="1">
                <a:solidFill>
                  <a:schemeClr val="bg1"/>
                </a:solidFill>
                <a:latin typeface="+mn-lt"/>
              </a:rPr>
              <a:t>References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to Evelyn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Waugh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, Ford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Madox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Ford, Henry Green, Adrian Mole, the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Bible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and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classical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2200" dirty="0" err="1">
                <a:solidFill>
                  <a:schemeClr val="bg1"/>
                </a:solidFill>
                <a:latin typeface="+mn-lt"/>
              </a:rPr>
              <a:t>mythology</a:t>
            </a:r>
            <a:r>
              <a:rPr lang="it-IT" sz="2200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787</Words>
  <Application>Microsoft Office PowerPoint</Application>
  <PresentationFormat>Presentazione su schermo (4:3)</PresentationFormat>
  <Paragraphs>75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Metropolitano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Setting</vt:lpstr>
      <vt:lpstr>Narrative techniques</vt:lpstr>
      <vt:lpstr>Use of language</vt:lpstr>
      <vt:lpstr>Themes</vt:lpstr>
      <vt:lpstr>Peculiarities</vt:lpstr>
      <vt:lpstr>Open questiones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</dc:title>
  <dc:creator>Giorgia Vita</dc:creator>
  <cp:lastModifiedBy>Federico Martinello</cp:lastModifiedBy>
  <cp:revision>14</cp:revision>
  <dcterms:created xsi:type="dcterms:W3CDTF">2016-09-25T13:05:47Z</dcterms:created>
  <dcterms:modified xsi:type="dcterms:W3CDTF">2016-09-27T16:35:09Z</dcterms:modified>
</cp:coreProperties>
</file>