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8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20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512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3006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1825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8802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1818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2711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1560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8977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730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5283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48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131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527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13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517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425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78792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i="1" dirty="0" err="1" smtClean="0"/>
              <a:t>Chapter</a:t>
            </a:r>
            <a:r>
              <a:rPr lang="it-IT" i="1" dirty="0" smtClean="0"/>
              <a:t> 6</a:t>
            </a:r>
            <a:endParaRPr lang="it-IT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 smtClean="0"/>
              <a:t>Nice Work</a:t>
            </a:r>
            <a:r>
              <a:rPr lang="it-IT" dirty="0" smtClean="0"/>
              <a:t>, David Lodge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046913" y="5798986"/>
            <a:ext cx="3952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Ferro Giada, </a:t>
            </a:r>
            <a:r>
              <a:rPr lang="it-IT" dirty="0" err="1" smtClean="0"/>
              <a:t>Waschl</a:t>
            </a:r>
            <a:r>
              <a:rPr lang="it-IT" dirty="0" smtClean="0"/>
              <a:t> Andrea – 5ALS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059775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OPEN </a:t>
            </a:r>
            <a:r>
              <a:rPr lang="it-IT" dirty="0" err="1" smtClean="0"/>
              <a:t>QUESTIONS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Social model to follow: is</a:t>
            </a:r>
            <a:r>
              <a:rPr lang="it-IT" dirty="0" smtClean="0"/>
              <a:t> </a:t>
            </a:r>
            <a:r>
              <a:rPr lang="it-IT" dirty="0"/>
              <a:t>the </a:t>
            </a:r>
            <a:r>
              <a:rPr lang="it-IT" dirty="0" err="1"/>
              <a:t>academic</a:t>
            </a:r>
            <a:r>
              <a:rPr lang="it-IT" dirty="0"/>
              <a:t> </a:t>
            </a:r>
            <a:r>
              <a:rPr lang="it-IT" dirty="0" err="1"/>
              <a:t>model</a:t>
            </a:r>
            <a:r>
              <a:rPr lang="it-IT" dirty="0"/>
              <a:t> </a:t>
            </a:r>
            <a:r>
              <a:rPr lang="it-IT" dirty="0" err="1"/>
              <a:t>better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the industrial one or vice versa</a:t>
            </a:r>
            <a:r>
              <a:rPr lang="it-IT" dirty="0" smtClean="0"/>
              <a:t>?</a:t>
            </a:r>
            <a:endParaRPr lang="en-GB" dirty="0" smtClean="0"/>
          </a:p>
          <a:p>
            <a:r>
              <a:rPr lang="en-GB" dirty="0" smtClean="0"/>
              <a:t>People's job: who should work in factories</a:t>
            </a:r>
            <a:r>
              <a:rPr lang="en-GB" dirty="0" smtClean="0"/>
              <a:t>? Robyn worries about working conditions in factories, she thinks nobody should do that work, but robots (pag.257)</a:t>
            </a:r>
            <a:endParaRPr lang="en-GB" dirty="0" smtClean="0"/>
          </a:p>
          <a:p>
            <a:r>
              <a:rPr lang="en-GB" dirty="0" smtClean="0"/>
              <a:t>Teaching: "S</a:t>
            </a:r>
            <a:r>
              <a:rPr lang="it-IT" dirty="0" err="1" smtClean="0"/>
              <a:t>hould</a:t>
            </a:r>
            <a:r>
              <a:rPr lang="it-IT" dirty="0" smtClean="0"/>
              <a:t> </a:t>
            </a:r>
            <a:r>
              <a:rPr lang="it-IT" dirty="0"/>
              <a:t>we </a:t>
            </a:r>
            <a:r>
              <a:rPr lang="it-IT" dirty="0" err="1"/>
              <a:t>teach</a:t>
            </a:r>
            <a:r>
              <a:rPr lang="it-IT" dirty="0"/>
              <a:t> </a:t>
            </a:r>
            <a:r>
              <a:rPr lang="it-IT" dirty="0" err="1"/>
              <a:t>theory</a:t>
            </a:r>
            <a:r>
              <a:rPr lang="it-IT" dirty="0"/>
              <a:t> to </a:t>
            </a:r>
            <a:r>
              <a:rPr lang="it-IT" dirty="0" err="1"/>
              <a:t>students</a:t>
            </a:r>
            <a:r>
              <a:rPr lang="it-IT" dirty="0"/>
              <a:t> who </a:t>
            </a:r>
            <a:r>
              <a:rPr lang="it-IT" dirty="0" err="1"/>
              <a:t>haven</a:t>
            </a:r>
            <a:r>
              <a:rPr lang="it-IT" dirty="0"/>
              <a:t>’t </a:t>
            </a:r>
            <a:r>
              <a:rPr lang="it-IT" dirty="0" err="1"/>
              <a:t>read</a:t>
            </a:r>
            <a:r>
              <a:rPr lang="it-IT" dirty="0"/>
              <a:t> </a:t>
            </a:r>
            <a:r>
              <a:rPr lang="it-IT" dirty="0" err="1" smtClean="0"/>
              <a:t>anything</a:t>
            </a:r>
            <a:r>
              <a:rPr lang="en-GB" dirty="0" smtClean="0"/>
              <a:t>?” Charles thinks it’s impossible to teach theory to somebody who haven’t read any book, but Robyn achieves to teach something to Vic. </a:t>
            </a:r>
            <a:endParaRPr lang="en-GB" dirty="0" smtClean="0"/>
          </a:p>
          <a:p>
            <a:r>
              <a:rPr lang="en-GB" dirty="0" smtClean="0"/>
              <a:t>Love: </a:t>
            </a:r>
            <a:r>
              <a:rPr lang="it-IT" dirty="0"/>
              <a:t>“If you don’t </a:t>
            </a:r>
            <a:r>
              <a:rPr lang="it-IT" dirty="0" err="1"/>
              <a:t>believe</a:t>
            </a:r>
            <a:r>
              <a:rPr lang="it-IT" dirty="0"/>
              <a:t> in love, </a:t>
            </a:r>
            <a:r>
              <a:rPr lang="it-IT" dirty="0" err="1"/>
              <a:t>why</a:t>
            </a:r>
            <a:r>
              <a:rPr lang="it-IT" dirty="0"/>
              <a:t> do you take </a:t>
            </a:r>
            <a:r>
              <a:rPr lang="it-IT" dirty="0" err="1"/>
              <a:t>such</a:t>
            </a:r>
            <a:r>
              <a:rPr lang="it-IT" dirty="0"/>
              <a:t> care over your </a:t>
            </a:r>
            <a:r>
              <a:rPr lang="it-IT" dirty="0" err="1"/>
              <a:t>students</a:t>
            </a:r>
            <a:r>
              <a:rPr lang="it-IT" dirty="0"/>
              <a:t>? </a:t>
            </a:r>
            <a:r>
              <a:rPr lang="it-IT" dirty="0" err="1"/>
              <a:t>Why</a:t>
            </a:r>
            <a:r>
              <a:rPr lang="it-IT" dirty="0"/>
              <a:t> do you care about Danny </a:t>
            </a:r>
            <a:r>
              <a:rPr lang="it-IT" dirty="0" smtClean="0"/>
              <a:t>Ram</a:t>
            </a:r>
            <a:r>
              <a:rPr lang="en-GB" dirty="0" smtClean="0"/>
              <a:t>?” Vic </a:t>
            </a:r>
            <a:r>
              <a:rPr lang="en-GB" dirty="0" err="1" smtClean="0"/>
              <a:t>questiones</a:t>
            </a:r>
            <a:r>
              <a:rPr lang="en-GB" dirty="0" smtClean="0"/>
              <a:t> Robyn’s </a:t>
            </a:r>
            <a:r>
              <a:rPr lang="en-GB" dirty="0" err="1" smtClean="0"/>
              <a:t>covictions</a:t>
            </a:r>
            <a:r>
              <a:rPr lang="en-GB" dirty="0" smtClean="0"/>
              <a:t> about love.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63942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story is </a:t>
            </a:r>
            <a:r>
              <a:rPr lang="it-IT" dirty="0" err="1" smtClean="0"/>
              <a:t>told</a:t>
            </a:r>
            <a:r>
              <a:rPr lang="it-IT" dirty="0" smtClean="0"/>
              <a:t>. I </a:t>
            </a:r>
            <a:r>
              <a:rPr lang="it-IT" dirty="0" err="1" smtClean="0"/>
              <a:t>think</a:t>
            </a:r>
            <a:r>
              <a:rPr lang="it-IT" dirty="0" smtClean="0"/>
              <a:t> I </a:t>
            </a:r>
            <a:r>
              <a:rPr lang="it-IT" dirty="0" err="1" smtClean="0"/>
              <a:t>now</a:t>
            </a:r>
            <a:r>
              <a:rPr lang="it-IT" dirty="0" smtClean="0"/>
              <a:t> </a:t>
            </a:r>
            <a:r>
              <a:rPr lang="it-IT" dirty="0" err="1" smtClean="0"/>
              <a:t>see</a:t>
            </a:r>
            <a:r>
              <a:rPr lang="it-IT" dirty="0" smtClean="0"/>
              <a:t> the </a:t>
            </a:r>
            <a:r>
              <a:rPr lang="it-IT" dirty="0" err="1" smtClean="0"/>
              <a:t>judicious</a:t>
            </a:r>
            <a:r>
              <a:rPr lang="it-IT" dirty="0" smtClean="0"/>
              <a:t> reader </a:t>
            </a:r>
            <a:r>
              <a:rPr lang="it-IT" dirty="0" err="1" smtClean="0"/>
              <a:t>putting</a:t>
            </a:r>
            <a:r>
              <a:rPr lang="it-IT" dirty="0" smtClean="0"/>
              <a:t> on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spectacles</a:t>
            </a:r>
            <a:r>
              <a:rPr lang="it-IT" dirty="0" smtClean="0"/>
              <a:t> to look for the moral. It </a:t>
            </a:r>
            <a:r>
              <a:rPr lang="it-IT" dirty="0" err="1" smtClean="0"/>
              <a:t>would</a:t>
            </a:r>
            <a:r>
              <a:rPr lang="it-IT" dirty="0" smtClean="0"/>
              <a:t> be an </a:t>
            </a:r>
            <a:r>
              <a:rPr lang="it-IT" dirty="0" err="1" smtClean="0"/>
              <a:t>insult</a:t>
            </a:r>
            <a:r>
              <a:rPr lang="it-IT" dirty="0" smtClean="0"/>
              <a:t> to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sagacity</a:t>
            </a:r>
            <a:r>
              <a:rPr lang="it-IT" dirty="0" smtClean="0"/>
              <a:t> to </a:t>
            </a:r>
            <a:r>
              <a:rPr lang="it-IT" dirty="0" err="1" smtClean="0"/>
              <a:t>offer</a:t>
            </a:r>
            <a:r>
              <a:rPr lang="it-IT" dirty="0" smtClean="0"/>
              <a:t> </a:t>
            </a:r>
            <a:r>
              <a:rPr lang="it-IT" dirty="0" err="1" smtClean="0"/>
              <a:t>directions</a:t>
            </a:r>
            <a:r>
              <a:rPr lang="it-IT" dirty="0" smtClean="0"/>
              <a:t>. I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say</a:t>
            </a:r>
            <a:r>
              <a:rPr lang="it-IT" dirty="0" smtClean="0"/>
              <a:t>, God speed him in the </a:t>
            </a:r>
            <a:r>
              <a:rPr lang="it-IT" dirty="0" err="1" smtClean="0"/>
              <a:t>quest</a:t>
            </a:r>
            <a:r>
              <a:rPr lang="it-IT" dirty="0" smtClean="0"/>
              <a:t>!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3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Charlotte Brontë: </a:t>
            </a:r>
            <a:r>
              <a:rPr lang="it-IT" sz="1800" i="1" dirty="0" smtClean="0"/>
              <a:t>Shirley</a:t>
            </a:r>
            <a:endParaRPr lang="it-IT" sz="1800" i="1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CHAPTER 6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xmlns="" val="834159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STRUCTURE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680319" y="1981200"/>
            <a:ext cx="4472327" cy="625472"/>
          </a:xfrm>
        </p:spPr>
        <p:txBody>
          <a:bodyPr/>
          <a:lstStyle/>
          <a:p>
            <a:r>
              <a:rPr lang="en-GB" dirty="0" smtClean="0"/>
              <a:t>IMPORTANT FACTS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304801" y="2606672"/>
            <a:ext cx="5073874" cy="425132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GB" sz="2000" b="1" dirty="0" smtClean="0"/>
              <a:t>PART 1:</a:t>
            </a:r>
          </a:p>
          <a:p>
            <a:pPr algn="just"/>
            <a:r>
              <a:rPr lang="en-GB" sz="2600" dirty="0" smtClean="0"/>
              <a:t>Robyn meets Morris </a:t>
            </a:r>
            <a:r>
              <a:rPr lang="en-GB" sz="2600" dirty="0" err="1" smtClean="0"/>
              <a:t>Zapp</a:t>
            </a:r>
            <a:r>
              <a:rPr lang="en-GB" sz="2600" dirty="0" smtClean="0"/>
              <a:t>, who after reading her book, offers her a job in America</a:t>
            </a:r>
            <a:r>
              <a:rPr lang="en-GB" sz="2600" dirty="0" smtClean="0"/>
              <a:t>.</a:t>
            </a:r>
          </a:p>
          <a:p>
            <a:pPr algn="just"/>
            <a:r>
              <a:rPr lang="en-GB" sz="2600" dirty="0" smtClean="0"/>
              <a:t>Vic wants the Shadow </a:t>
            </a:r>
            <a:r>
              <a:rPr lang="en-GB" sz="2600" dirty="0" smtClean="0"/>
              <a:t>S</a:t>
            </a:r>
            <a:r>
              <a:rPr lang="en-GB" sz="2600" dirty="0" smtClean="0"/>
              <a:t>cheme to be inverted: now Vic follows Robyn at university. </a:t>
            </a:r>
          </a:p>
          <a:p>
            <a:pPr algn="just">
              <a:buNone/>
            </a:pPr>
            <a:r>
              <a:rPr lang="en-GB" sz="2000" b="1" dirty="0" smtClean="0"/>
              <a:t>PART 2:</a:t>
            </a:r>
          </a:p>
          <a:p>
            <a:pPr algn="just"/>
            <a:r>
              <a:rPr lang="en-GB" sz="2600" dirty="0" smtClean="0"/>
              <a:t>Vic looses his job.</a:t>
            </a:r>
          </a:p>
          <a:p>
            <a:pPr algn="just"/>
            <a:r>
              <a:rPr lang="en-GB" sz="2600" dirty="0" smtClean="0"/>
              <a:t>Charles asks Robyn to marry him in a letter, but Robyn seems to be not interested.</a:t>
            </a:r>
          </a:p>
          <a:p>
            <a:pPr algn="just"/>
            <a:r>
              <a:rPr lang="en-GB" sz="2600" dirty="0" smtClean="0"/>
              <a:t>Robyn inherits a great sum of money from his </a:t>
            </a:r>
            <a:r>
              <a:rPr lang="en-GB" sz="2600" dirty="0" smtClean="0"/>
              <a:t>A</a:t>
            </a:r>
            <a:r>
              <a:rPr lang="en-GB" sz="2600" dirty="0" smtClean="0"/>
              <a:t>ustralian uncle and she lends a part of it to Vic.</a:t>
            </a:r>
          </a:p>
          <a:p>
            <a:pPr algn="just"/>
            <a:r>
              <a:rPr lang="en-GB" sz="2600" dirty="0" smtClean="0"/>
              <a:t>In the end she refuses the work in America, so she stays at </a:t>
            </a:r>
            <a:r>
              <a:rPr lang="en-GB" sz="2600" dirty="0" err="1" smtClean="0"/>
              <a:t>Rummidge</a:t>
            </a:r>
            <a:r>
              <a:rPr lang="en-GB" sz="2600" dirty="0" smtClean="0"/>
              <a:t>. </a:t>
            </a:r>
            <a:endParaRPr lang="en-GB" sz="2600" dirty="0" smtClean="0"/>
          </a:p>
          <a:p>
            <a:pPr lvl="1" algn="just"/>
            <a:endParaRPr lang="en-GB" sz="2600" dirty="0" smtClean="0"/>
          </a:p>
          <a:p>
            <a:pPr lvl="1" algn="just"/>
            <a:endParaRPr lang="en-GB" sz="1600" dirty="0" smtClean="0"/>
          </a:p>
          <a:p>
            <a:pPr algn="just"/>
            <a:endParaRPr lang="en-GB" dirty="0" smtClean="0"/>
          </a:p>
          <a:p>
            <a:pPr algn="just"/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820154" y="2098582"/>
            <a:ext cx="4474028" cy="163521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FUNCTION</a:t>
            </a:r>
          </a:p>
          <a:p>
            <a:r>
              <a:rPr lang="it-IT" sz="1900" b="0" dirty="0" smtClean="0"/>
              <a:t>The </a:t>
            </a:r>
            <a:r>
              <a:rPr lang="it-IT" sz="1900" b="0" dirty="0" err="1" smtClean="0"/>
              <a:t>chapter</a:t>
            </a:r>
            <a:r>
              <a:rPr lang="it-IT" sz="1900" b="0" dirty="0" smtClean="0"/>
              <a:t> c</a:t>
            </a:r>
            <a:r>
              <a:rPr lang="en-US" sz="1900" b="0" dirty="0" err="1" smtClean="0"/>
              <a:t>omplete</a:t>
            </a:r>
            <a:r>
              <a:rPr lang="it-IT" sz="1900" b="0" dirty="0" smtClean="0"/>
              <a:t>s </a:t>
            </a:r>
            <a:r>
              <a:rPr lang="en-US" sz="1900" b="0" dirty="0" smtClean="0"/>
              <a:t>the poem</a:t>
            </a:r>
            <a:r>
              <a:rPr lang="it-IT" sz="1900" b="0" dirty="0" smtClean="0"/>
              <a:t> and</a:t>
            </a:r>
            <a:r>
              <a:rPr lang="en-US" sz="1900" b="0" dirty="0" smtClean="0"/>
              <a:t> allow</a:t>
            </a:r>
            <a:r>
              <a:rPr lang="it-IT" sz="1900" b="0" dirty="0" smtClean="0"/>
              <a:t>s </a:t>
            </a:r>
            <a:r>
              <a:rPr lang="en-US" sz="1900" b="0" dirty="0" smtClean="0"/>
              <a:t>the reader to imagine how the story continues, </a:t>
            </a:r>
            <a:r>
              <a:rPr lang="en-GB" sz="1900" b="0" dirty="0" smtClean="0"/>
              <a:t>but doesn't directly express any moral as revealed in </a:t>
            </a:r>
            <a:r>
              <a:rPr lang="en-US" sz="1900" b="0" dirty="0" smtClean="0"/>
              <a:t>the </a:t>
            </a:r>
            <a:r>
              <a:rPr lang="en-GB" sz="1900" b="0" dirty="0" smtClean="0"/>
              <a:t>opening </a:t>
            </a:r>
            <a:r>
              <a:rPr lang="en-GB" sz="1900" b="0" dirty="0" smtClean="0"/>
              <a:t>quotation</a:t>
            </a:r>
            <a:endParaRPr lang="en-GB" sz="1900" b="0" dirty="0" smtClean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594123" y="3962400"/>
            <a:ext cx="5265585" cy="263118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GB" b="1" dirty="0" smtClean="0"/>
              <a:t>CIRCULAR STRUCTURE</a:t>
            </a:r>
            <a:endParaRPr lang="it-IT" b="1" dirty="0" smtClean="0"/>
          </a:p>
          <a:p>
            <a:pPr marL="0" indent="0" algn="just">
              <a:buNone/>
            </a:pPr>
            <a:r>
              <a:rPr lang="en-US" sz="2100" b="1" dirty="0" smtClean="0"/>
              <a:t>The </a:t>
            </a:r>
            <a:r>
              <a:rPr lang="en-US" sz="2100" b="1" dirty="0"/>
              <a:t>final situation is the opposite of the beginning </a:t>
            </a:r>
            <a:r>
              <a:rPr lang="en-US" sz="2100" b="1" dirty="0" smtClean="0"/>
              <a:t>situation</a:t>
            </a:r>
            <a:r>
              <a:rPr lang="en-GB" sz="2100" b="1" dirty="0" smtClean="0"/>
              <a:t>:</a:t>
            </a:r>
            <a:endParaRPr lang="en-GB" sz="2100" b="1" dirty="0"/>
          </a:p>
          <a:p>
            <a:pPr algn="just"/>
            <a:endParaRPr lang="en-US" sz="2100" b="1" dirty="0"/>
          </a:p>
          <a:p>
            <a:pPr algn="just"/>
            <a:r>
              <a:rPr lang="en-US" sz="2100" dirty="0" smtClean="0"/>
              <a:t>Vic</a:t>
            </a:r>
            <a:r>
              <a:rPr lang="en-GB" sz="2100" dirty="0" smtClean="0"/>
              <a:t> has now an unstable position since he has been dismissed;</a:t>
            </a:r>
          </a:p>
          <a:p>
            <a:pPr algn="just"/>
            <a:r>
              <a:rPr lang="en-US" sz="2100" dirty="0" smtClean="0"/>
              <a:t>Robyn </a:t>
            </a:r>
            <a:r>
              <a:rPr lang="en-GB" sz="2100" dirty="0" smtClean="0"/>
              <a:t>inherited a great sum of money </a:t>
            </a:r>
            <a:r>
              <a:rPr lang="en-US" sz="2100" dirty="0" smtClean="0"/>
              <a:t>and </a:t>
            </a:r>
            <a:r>
              <a:rPr lang="en-GB" sz="2100" dirty="0" smtClean="0"/>
              <a:t>has the possibility to gain a new job in America or to maintain the one at the University of </a:t>
            </a:r>
            <a:r>
              <a:rPr lang="en-GB" sz="2100" dirty="0" err="1" smtClean="0"/>
              <a:t>Rummidge</a:t>
            </a:r>
            <a:r>
              <a:rPr lang="en-GB" sz="2100" dirty="0" smtClean="0"/>
              <a:t>.</a:t>
            </a:r>
            <a:endParaRPr lang="it-IT" sz="2100" dirty="0"/>
          </a:p>
        </p:txBody>
      </p:sp>
    </p:spTree>
    <p:extLst>
      <p:ext uri="{BB962C8B-B14F-4D97-AF65-F5344CB8AC3E}">
        <p14:creationId xmlns:p14="http://schemas.microsoft.com/office/powerpoint/2010/main" xmlns="" val="183274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mtClean="0"/>
              <a:t>CHARACTERS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306150" y="2099276"/>
            <a:ext cx="20243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Robyn </a:t>
            </a:r>
            <a:r>
              <a:rPr lang="it-IT" sz="3600" b="1" dirty="0" err="1" smtClean="0"/>
              <a:t>Penrose</a:t>
            </a:r>
            <a:endParaRPr lang="it-IT" sz="36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802233" y="2099276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Victor </a:t>
            </a:r>
            <a:r>
              <a:rPr lang="it-IT" sz="3600" b="1" dirty="0" err="1" smtClean="0"/>
              <a:t>Wilcox</a:t>
            </a:r>
            <a:endParaRPr lang="it-IT" sz="36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383431" y="3461849"/>
            <a:ext cx="1730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/>
              <a:t>Majorie</a:t>
            </a:r>
            <a:endParaRPr lang="it-IT" sz="24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476046" y="3425573"/>
            <a:ext cx="1510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Charles</a:t>
            </a:r>
            <a:endParaRPr lang="it-IT" sz="24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86269" y="2646179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Robyn’s mother</a:t>
            </a:r>
            <a:endParaRPr lang="en-GB" b="1" dirty="0" smtClean="0"/>
          </a:p>
          <a:p>
            <a:pPr algn="ctr"/>
            <a:r>
              <a:rPr lang="en-GB" b="1" dirty="0" smtClean="0"/>
              <a:t>and father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397822" y="2646032"/>
            <a:ext cx="1699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err="1" smtClean="0"/>
              <a:t>Vic</a:t>
            </a:r>
            <a:r>
              <a:rPr lang="it-IT" b="1" i="1" dirty="0" smtClean="0"/>
              <a:t>’s </a:t>
            </a:r>
            <a:r>
              <a:rPr lang="it-IT" b="1" i="1" dirty="0" err="1" smtClean="0"/>
              <a:t>father</a:t>
            </a:r>
            <a:endParaRPr lang="it-IT" b="1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9144467" y="3797326"/>
            <a:ext cx="1481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smtClean="0"/>
              <a:t>Raymond</a:t>
            </a:r>
            <a:endParaRPr lang="en-GB" b="1" i="1" dirty="0" smtClean="0"/>
          </a:p>
          <a:p>
            <a:r>
              <a:rPr lang="it-IT" b="1" i="1" dirty="0" smtClean="0"/>
              <a:t>Sandra</a:t>
            </a:r>
            <a:endParaRPr lang="en-GB" b="1" i="1" dirty="0" smtClean="0"/>
          </a:p>
          <a:p>
            <a:r>
              <a:rPr lang="it-IT" b="1" i="1" dirty="0"/>
              <a:t>Gary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712156" y="5442597"/>
            <a:ext cx="168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smtClean="0"/>
              <a:t>Marion </a:t>
            </a:r>
            <a:r>
              <a:rPr lang="it-IT" b="1" i="1" dirty="0" err="1" smtClean="0"/>
              <a:t>Russel</a:t>
            </a:r>
            <a:endParaRPr lang="it-IT" b="1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942265" y="4063324"/>
            <a:ext cx="2340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Brian </a:t>
            </a:r>
            <a:r>
              <a:rPr lang="it-IT" b="1" dirty="0" err="1" smtClean="0"/>
              <a:t>Everthorpe</a:t>
            </a:r>
            <a:endParaRPr lang="it-IT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3240094" y="4050895"/>
            <a:ext cx="2133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Philip </a:t>
            </a:r>
            <a:r>
              <a:rPr lang="it-IT" b="1" dirty="0" err="1" smtClean="0"/>
              <a:t>Swallow</a:t>
            </a:r>
            <a:endParaRPr lang="it-IT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80321" y="4459107"/>
            <a:ext cx="1795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/>
              <a:t>Bob </a:t>
            </a:r>
            <a:r>
              <a:rPr lang="it-IT" b="1" i="1" dirty="0" err="1"/>
              <a:t>Busby</a:t>
            </a:r>
            <a:endParaRPr lang="it-IT" b="1" i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680321" y="3908809"/>
            <a:ext cx="1319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smtClean="0"/>
              <a:t>Rupert </a:t>
            </a:r>
            <a:r>
              <a:rPr lang="it-IT" b="1" i="1" dirty="0" err="1" smtClean="0"/>
              <a:t>Sutcliffe</a:t>
            </a:r>
            <a:endParaRPr lang="it-IT" b="1" i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2230485" y="4852432"/>
            <a:ext cx="1075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Pamela</a:t>
            </a:r>
            <a:endParaRPr lang="it-IT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780933" y="5800418"/>
            <a:ext cx="1667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Morris</a:t>
            </a:r>
            <a:r>
              <a:rPr lang="it-IT" b="1" dirty="0" smtClean="0"/>
              <a:t> </a:t>
            </a:r>
            <a:r>
              <a:rPr lang="it-IT" b="1" dirty="0" err="1" smtClean="0"/>
              <a:t>Zapp</a:t>
            </a:r>
            <a:endParaRPr lang="it-IT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8927316" y="5886674"/>
            <a:ext cx="1699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smtClean="0"/>
              <a:t>Stuart </a:t>
            </a:r>
            <a:r>
              <a:rPr lang="it-IT" b="1" i="1" dirty="0" err="1" smtClean="0"/>
              <a:t>Baxter</a:t>
            </a:r>
            <a:endParaRPr lang="it-IT" b="1" i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8016856" y="4978523"/>
            <a:ext cx="1097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Shirley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1229499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SETTINGS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14923" y="2085519"/>
            <a:ext cx="4472327" cy="693135"/>
          </a:xfrm>
        </p:spPr>
        <p:txBody>
          <a:bodyPr/>
          <a:lstStyle/>
          <a:p>
            <a:r>
              <a:rPr lang="it-IT" dirty="0" smtClean="0"/>
              <a:t>TIME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"New Term"</a:t>
            </a:r>
          </a:p>
          <a:p>
            <a:r>
              <a:rPr lang="it-IT" dirty="0" smtClean="0"/>
              <a:t>"</a:t>
            </a:r>
            <a:r>
              <a:rPr lang="en-GB" dirty="0" smtClean="0"/>
              <a:t>Fine weather</a:t>
            </a:r>
            <a:r>
              <a:rPr lang="it-IT" dirty="0" smtClean="0"/>
              <a:t>"</a:t>
            </a:r>
            <a:endParaRPr lang="en-GB" dirty="0" smtClean="0"/>
          </a:p>
          <a:p>
            <a:r>
              <a:rPr lang="en-GB" dirty="0" smtClean="0"/>
              <a:t>"Summer"</a:t>
            </a:r>
          </a:p>
          <a:p>
            <a:r>
              <a:rPr lang="en-GB" dirty="0" smtClean="0"/>
              <a:t>"Warm</a:t>
            </a:r>
            <a:r>
              <a:rPr lang="it-IT" dirty="0" smtClean="0"/>
              <a:t> s</a:t>
            </a:r>
            <a:r>
              <a:rPr lang="en-GB" dirty="0" err="1" smtClean="0"/>
              <a:t>unshin</a:t>
            </a:r>
            <a:r>
              <a:rPr lang="it-IT" dirty="0" smtClean="0"/>
              <a:t>e</a:t>
            </a:r>
            <a:r>
              <a:rPr lang="en-GB" dirty="0" smtClean="0"/>
              <a:t>"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820154" y="2086049"/>
            <a:ext cx="4474028" cy="692076"/>
          </a:xfrm>
        </p:spPr>
        <p:txBody>
          <a:bodyPr/>
          <a:lstStyle/>
          <a:p>
            <a:r>
              <a:rPr lang="it-IT" dirty="0" smtClean="0"/>
              <a:t>PLACE</a:t>
            </a:r>
            <a:r>
              <a:rPr lang="en-GB" dirty="0" smtClean="0"/>
              <a:t>S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594123" y="2778125"/>
            <a:ext cx="4700059" cy="4079875"/>
          </a:xfrm>
        </p:spPr>
        <p:txBody>
          <a:bodyPr/>
          <a:lstStyle/>
          <a:p>
            <a:r>
              <a:rPr lang="en-GB" dirty="0"/>
              <a:t>University (English </a:t>
            </a:r>
            <a:r>
              <a:rPr lang="en-GB" dirty="0" smtClean="0"/>
              <a:t>Department Office, Senior Common Room, classroom)</a:t>
            </a:r>
          </a:p>
          <a:p>
            <a:r>
              <a:rPr lang="en-GB" dirty="0" smtClean="0"/>
              <a:t>Robyn's house</a:t>
            </a:r>
          </a:p>
          <a:p>
            <a:r>
              <a:rPr lang="en-GB" dirty="0" smtClean="0"/>
              <a:t>Vic's house</a:t>
            </a:r>
          </a:p>
          <a:p>
            <a:r>
              <a:rPr lang="en-GB" dirty="0" err="1" smtClean="0"/>
              <a:t>Pringle's</a:t>
            </a:r>
            <a:r>
              <a:rPr lang="en-GB" dirty="0" smtClean="0"/>
              <a:t> (Vic's office)</a:t>
            </a:r>
          </a:p>
          <a:p>
            <a:r>
              <a:rPr lang="en-GB" dirty="0" smtClean="0"/>
              <a:t>Stuart Baxter's office</a:t>
            </a:r>
          </a:p>
          <a:p>
            <a:r>
              <a:rPr lang="en-GB" dirty="0" smtClean="0"/>
              <a:t>Swallows'Victorian villa</a:t>
            </a:r>
          </a:p>
        </p:txBody>
      </p:sp>
    </p:spTree>
    <p:extLst>
      <p:ext uri="{BB962C8B-B14F-4D97-AF65-F5344CB8AC3E}">
        <p14:creationId xmlns:p14="http://schemas.microsoft.com/office/powerpoint/2010/main" xmlns="" val="205250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NARRATIVE </a:t>
            </a:r>
            <a:r>
              <a:rPr lang="it-IT" dirty="0" err="1" smtClean="0"/>
              <a:t>TECHNIQUE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21" y="2336872"/>
            <a:ext cx="10061976" cy="4521127"/>
          </a:xfrm>
        </p:spPr>
        <p:txBody>
          <a:bodyPr/>
          <a:lstStyle/>
          <a:p>
            <a:pPr algn="just"/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person</a:t>
            </a:r>
            <a:r>
              <a:rPr lang="it-IT" dirty="0" smtClean="0"/>
              <a:t> </a:t>
            </a:r>
            <a:r>
              <a:rPr lang="en-GB" dirty="0" err="1" smtClean="0"/>
              <a:t>omniscent</a:t>
            </a:r>
            <a:r>
              <a:rPr lang="en-GB" dirty="0"/>
              <a:t> </a:t>
            </a:r>
            <a:r>
              <a:rPr lang="en-GB" dirty="0" smtClean="0"/>
              <a:t>intrusive </a:t>
            </a:r>
            <a:r>
              <a:rPr lang="it-IT" dirty="0" err="1" smtClean="0"/>
              <a:t>narrator</a:t>
            </a:r>
            <a:r>
              <a:rPr lang="it-IT" dirty="0" smtClean="0"/>
              <a:t>.</a:t>
            </a:r>
            <a:endParaRPr lang="it-IT" dirty="0" smtClean="0"/>
          </a:p>
          <a:p>
            <a:pPr algn="just"/>
            <a:r>
              <a:rPr lang="en-GB" dirty="0" smtClean="0"/>
              <a:t>Few environmental </a:t>
            </a:r>
            <a:r>
              <a:rPr lang="en-GB" dirty="0" smtClean="0"/>
              <a:t>descriptions.</a:t>
            </a:r>
            <a:endParaRPr lang="en-GB" dirty="0" smtClean="0"/>
          </a:p>
          <a:p>
            <a:pPr algn="just"/>
            <a:r>
              <a:rPr lang="en-GB" dirty="0"/>
              <a:t>F</a:t>
            </a:r>
            <a:r>
              <a:rPr lang="en-GB" dirty="0" smtClean="0"/>
              <a:t>ocus </a:t>
            </a:r>
            <a:r>
              <a:rPr lang="it-IT" dirty="0" smtClean="0"/>
              <a:t>on</a:t>
            </a:r>
            <a:r>
              <a:rPr lang="en-GB" dirty="0" smtClean="0"/>
              <a:t> facts and</a:t>
            </a:r>
            <a:r>
              <a:rPr lang="it-IT" dirty="0" smtClean="0"/>
              <a:t> </a:t>
            </a:r>
            <a:r>
              <a:rPr lang="it-IT" dirty="0" err="1" smtClean="0"/>
              <a:t>characters</a:t>
            </a:r>
            <a:r>
              <a:rPr lang="it-IT" dirty="0" smtClean="0"/>
              <a:t>.</a:t>
            </a:r>
            <a:endParaRPr lang="en-GB" dirty="0" smtClean="0"/>
          </a:p>
          <a:p>
            <a:pPr algn="just"/>
            <a:r>
              <a:rPr lang="en-GB" dirty="0" smtClean="0"/>
              <a:t>Different viewpoints (the story is told both from Robyn and Vic's point of view</a:t>
            </a:r>
            <a:r>
              <a:rPr lang="en-GB" dirty="0" smtClean="0"/>
              <a:t>).</a:t>
            </a:r>
            <a:endParaRPr lang="en-GB" dirty="0" smtClean="0"/>
          </a:p>
          <a:p>
            <a:pPr algn="just"/>
            <a:r>
              <a:rPr lang="it-IT" dirty="0" err="1"/>
              <a:t>Frequent</a:t>
            </a:r>
            <a:r>
              <a:rPr lang="it-IT" dirty="0"/>
              <a:t> use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 smtClean="0"/>
              <a:t>dialogue</a:t>
            </a:r>
            <a:r>
              <a:rPr lang="it-IT" dirty="0" smtClean="0"/>
              <a:t>.</a:t>
            </a:r>
            <a:endParaRPr lang="en-GB" dirty="0"/>
          </a:p>
          <a:p>
            <a:pPr algn="just"/>
            <a:r>
              <a:rPr lang="en-GB" dirty="0" smtClean="0"/>
              <a:t>Characters' sayings are adopted by the narrator even outside of dialogues when talking about that specific </a:t>
            </a:r>
            <a:r>
              <a:rPr lang="en-GB" dirty="0" smtClean="0"/>
              <a:t>character (“that is to say”).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913827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USE OF </a:t>
            </a:r>
            <a:r>
              <a:rPr lang="it-IT" dirty="0" err="1" smtClean="0"/>
              <a:t>LANGUAGE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narrator: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Develops </a:t>
            </a:r>
            <a:r>
              <a:rPr lang="en-GB" dirty="0" smtClean="0"/>
              <a:t>the story mainly through direct</a:t>
            </a:r>
            <a:r>
              <a:rPr lang="it-IT" dirty="0" smtClean="0"/>
              <a:t> </a:t>
            </a:r>
            <a:r>
              <a:rPr lang="en-GB" dirty="0" smtClean="0"/>
              <a:t>speech </a:t>
            </a:r>
            <a:r>
              <a:rPr lang="it-IT" dirty="0" smtClean="0"/>
              <a:t>(</a:t>
            </a:r>
            <a:r>
              <a:rPr lang="it-IT" dirty="0" err="1" smtClean="0"/>
              <a:t>dialogues</a:t>
            </a:r>
            <a:r>
              <a:rPr lang="it-IT" dirty="0" smtClean="0"/>
              <a:t>).</a:t>
            </a:r>
            <a:endParaRPr lang="it-IT" dirty="0" smtClean="0"/>
          </a:p>
          <a:p>
            <a:endParaRPr lang="it-IT" dirty="0" smtClean="0"/>
          </a:p>
          <a:p>
            <a:r>
              <a:rPr lang="en-GB" dirty="0" smtClean="0"/>
              <a:t>U</a:t>
            </a:r>
            <a:r>
              <a:rPr lang="en-GB" dirty="0" smtClean="0"/>
              <a:t>ses </a:t>
            </a:r>
            <a:r>
              <a:rPr lang="en-GB" dirty="0" smtClean="0"/>
              <a:t>characters' sayings along the </a:t>
            </a:r>
            <a:r>
              <a:rPr lang="en-GB" dirty="0" smtClean="0"/>
              <a:t>narration</a:t>
            </a:r>
            <a:r>
              <a:rPr lang="it-IT" dirty="0" smtClean="0"/>
              <a:t>.</a:t>
            </a:r>
            <a:endParaRPr lang="it-IT" dirty="0" smtClean="0"/>
          </a:p>
          <a:p>
            <a:endParaRPr lang="en-GB" dirty="0" smtClean="0"/>
          </a:p>
          <a:p>
            <a:r>
              <a:rPr lang="en-GB" dirty="0"/>
              <a:t>A</a:t>
            </a:r>
            <a:r>
              <a:rPr lang="en-GB" dirty="0" smtClean="0"/>
              <a:t>dopts </a:t>
            </a:r>
            <a:r>
              <a:rPr lang="en-GB" dirty="0" smtClean="0"/>
              <a:t>daily </a:t>
            </a:r>
            <a:r>
              <a:rPr lang="en-GB" dirty="0"/>
              <a:t>language with some dialect and technical </a:t>
            </a:r>
            <a:r>
              <a:rPr lang="en-GB" dirty="0" smtClean="0"/>
              <a:t>terms (especially when describing the work at the factory</a:t>
            </a:r>
            <a:r>
              <a:rPr lang="en-GB" dirty="0" smtClean="0"/>
              <a:t>).</a:t>
            </a:r>
            <a:endParaRPr lang="en-GB" dirty="0" smtClean="0"/>
          </a:p>
          <a:p>
            <a:endParaRPr lang="en-GB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876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47728" y="2869895"/>
            <a:ext cx="3672402" cy="1009099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THEMES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16190" y="179929"/>
            <a:ext cx="3729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/>
              <a:t>SOCIAL STATUS</a:t>
            </a:r>
            <a:r>
              <a:rPr lang="it-IT" sz="2000" dirty="0"/>
              <a:t> </a:t>
            </a:r>
            <a:r>
              <a:rPr lang="it-IT" sz="2000" b="1" dirty="0" err="1" smtClean="0"/>
              <a:t>IMPROVEMENT</a:t>
            </a:r>
            <a:endParaRPr lang="it-IT" sz="2000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87214" y="2766394"/>
            <a:ext cx="32325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/>
              <a:t>UNIVERSIT</a:t>
            </a:r>
            <a:r>
              <a:rPr lang="en-GB" b="1" dirty="0"/>
              <a:t>I</a:t>
            </a:r>
            <a:r>
              <a:rPr lang="it-IT" b="1" dirty="0" smtClean="0"/>
              <a:t>ES</a:t>
            </a:r>
            <a:r>
              <a:rPr lang="en-GB" b="1" dirty="0" smtClean="0"/>
              <a:t> PROBLEMS</a:t>
            </a:r>
          </a:p>
          <a:p>
            <a:pPr algn="ctr"/>
            <a:r>
              <a:rPr lang="en-GB" b="1" dirty="0" smtClean="0"/>
              <a:t>Cuts</a:t>
            </a:r>
            <a:r>
              <a:rPr lang="it-IT" dirty="0" smtClean="0"/>
              <a:t>: </a:t>
            </a:r>
            <a:r>
              <a:rPr lang="it-IT" dirty="0"/>
              <a:t>The </a:t>
            </a:r>
            <a:r>
              <a:rPr lang="it-IT" dirty="0" err="1"/>
              <a:t>writer</a:t>
            </a:r>
            <a:r>
              <a:rPr lang="it-IT" dirty="0"/>
              <a:t> </a:t>
            </a:r>
            <a:r>
              <a:rPr lang="en-GB" dirty="0" smtClean="0"/>
              <a:t>denounces</a:t>
            </a:r>
            <a:r>
              <a:rPr lang="it-IT" dirty="0" smtClean="0"/>
              <a:t> </a:t>
            </a:r>
            <a:r>
              <a:rPr lang="it-IT" dirty="0"/>
              <a:t>the State’s </a:t>
            </a:r>
            <a:r>
              <a:rPr lang="it-IT" dirty="0" err="1"/>
              <a:t>indifference</a:t>
            </a:r>
            <a:r>
              <a:rPr lang="it-IT" dirty="0"/>
              <a:t> about </a:t>
            </a:r>
            <a:r>
              <a:rPr lang="it-IT" dirty="0" err="1" smtClean="0"/>
              <a:t>universities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824192" y="2826514"/>
            <a:ext cx="26282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UNREQUITED</a:t>
            </a:r>
            <a:r>
              <a:rPr lang="it-IT" b="1" dirty="0" smtClean="0"/>
              <a:t> LOVE</a:t>
            </a:r>
            <a:endParaRPr lang="en-GB" b="1" dirty="0" smtClean="0"/>
          </a:p>
          <a:p>
            <a:endParaRPr lang="en-GB" b="1" dirty="0" smtClean="0"/>
          </a:p>
          <a:p>
            <a:r>
              <a:rPr lang="it-IT" dirty="0" smtClean="0"/>
              <a:t>V</a:t>
            </a:r>
            <a:r>
              <a:rPr lang="en-GB" dirty="0" err="1" smtClean="0"/>
              <a:t>ic</a:t>
            </a:r>
            <a:r>
              <a:rPr lang="en-GB" dirty="0" smtClean="0"/>
              <a:t> falls in love with </a:t>
            </a:r>
            <a:r>
              <a:rPr lang="it-IT" dirty="0" smtClean="0"/>
              <a:t>Robyn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she </a:t>
            </a:r>
            <a:r>
              <a:rPr lang="it-IT" dirty="0" err="1" smtClean="0"/>
              <a:t>doesn’t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28247" y="4813904"/>
            <a:ext cx="250526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b="1" smtClean="0"/>
              <a:t>UNENPLOYMENT</a:t>
            </a:r>
            <a:endParaRPr lang="en-GB" sz="2000" b="1" dirty="0"/>
          </a:p>
          <a:p>
            <a:pPr algn="just"/>
            <a:endParaRPr lang="en-GB" sz="2000" b="1" dirty="0"/>
          </a:p>
          <a:p>
            <a:pPr algn="just"/>
            <a:r>
              <a:rPr lang="en-US" dirty="0" smtClean="0"/>
              <a:t>Vic </a:t>
            </a:r>
            <a:r>
              <a:rPr lang="en-US" dirty="0"/>
              <a:t>looses his job at </a:t>
            </a:r>
            <a:r>
              <a:rPr lang="en-US" dirty="0" err="1" smtClean="0"/>
              <a:t>Pringle</a:t>
            </a:r>
            <a:r>
              <a:rPr lang="it-IT" dirty="0" smtClean="0"/>
              <a:t>'s.</a:t>
            </a:r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562031" y="4675404"/>
            <a:ext cx="360910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smtClean="0"/>
              <a:t>SOCIAL MODEL</a:t>
            </a:r>
            <a:endParaRPr lang="en-GB" sz="2000" b="1" dirty="0" smtClean="0"/>
          </a:p>
          <a:p>
            <a:pPr algn="just"/>
            <a:endParaRPr lang="en-GB" sz="2000" b="1" dirty="0" smtClean="0"/>
          </a:p>
          <a:p>
            <a:pPr algn="just"/>
            <a:r>
              <a:rPr lang="en-US" dirty="0"/>
              <a:t>Which is the model to follow? The academic one or the industrial</a:t>
            </a:r>
            <a:r>
              <a:rPr lang="en-GB" dirty="0"/>
              <a:t> one</a:t>
            </a:r>
            <a:r>
              <a:rPr lang="en-GB" dirty="0" smtClean="0"/>
              <a:t>?</a:t>
            </a:r>
            <a:endParaRPr lang="en-US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081031" y="179929"/>
            <a:ext cx="1122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FAMILY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95199" y="596224"/>
            <a:ext cx="365037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GB" dirty="0" smtClean="0"/>
              <a:t>Robyn worries about her unstable position:</a:t>
            </a:r>
            <a:r>
              <a:rPr lang="it-IT" dirty="0" smtClean="0"/>
              <a:t> she </a:t>
            </a:r>
            <a:r>
              <a:rPr lang="it-IT" dirty="0" err="1" smtClean="0"/>
              <a:t>want</a:t>
            </a:r>
            <a:r>
              <a:rPr lang="en-GB" dirty="0" smtClean="0"/>
              <a:t>s to make her job permanent;</a:t>
            </a:r>
            <a:endParaRPr lang="it-IT" dirty="0" smtClean="0"/>
          </a:p>
          <a:p>
            <a:pPr marL="285750" indent="-285750" algn="just">
              <a:buFontTx/>
              <a:buChar char="-"/>
            </a:pPr>
            <a:r>
              <a:rPr lang="en-GB" dirty="0" smtClean="0"/>
              <a:t>I</a:t>
            </a:r>
            <a:r>
              <a:rPr lang="it-IT" dirty="0" smtClean="0"/>
              <a:t>n the end she </a:t>
            </a:r>
            <a:r>
              <a:rPr lang="en-GB" dirty="0"/>
              <a:t>inherited a great sum of </a:t>
            </a:r>
            <a:r>
              <a:rPr lang="en-GB" dirty="0" smtClean="0"/>
              <a:t>money</a:t>
            </a:r>
            <a:r>
              <a:rPr lang="it-IT" dirty="0" smtClean="0"/>
              <a:t> </a:t>
            </a:r>
            <a:r>
              <a:rPr lang="it-IT" dirty="0" err="1" smtClean="0"/>
              <a:t>whi</a:t>
            </a:r>
            <a:r>
              <a:rPr lang="en-GB" dirty="0" smtClean="0"/>
              <a:t>ch gives her the freedom to decide for her future;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6860103" y="580039"/>
            <a:ext cx="501296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 smtClean="0"/>
              <a:t>In the novel the family is a source of support:</a:t>
            </a:r>
          </a:p>
          <a:p>
            <a:pPr algn="just"/>
            <a:endParaRPr lang="en-GB" dirty="0" smtClean="0"/>
          </a:p>
          <a:p>
            <a:pPr marL="285750" indent="-285750" algn="just">
              <a:buFontTx/>
              <a:buChar char="-"/>
            </a:pPr>
            <a:r>
              <a:rPr lang="en-GB" dirty="0" smtClean="0"/>
              <a:t>Trying to avoid Vic's attentions, Robyn takes refuge at her parents home;</a:t>
            </a:r>
          </a:p>
          <a:p>
            <a:pPr marL="285750" indent="-285750" algn="just">
              <a:buFontTx/>
              <a:buChar char="-"/>
            </a:pPr>
            <a:endParaRPr lang="en-GB" dirty="0"/>
          </a:p>
          <a:p>
            <a:pPr marL="285750" indent="-285750" algn="just">
              <a:buFontTx/>
              <a:buChar char="-"/>
            </a:pPr>
            <a:r>
              <a:rPr lang="it-IT" dirty="0" err="1" smtClean="0"/>
              <a:t>When</a:t>
            </a:r>
            <a:r>
              <a:rPr lang="it-IT" dirty="0" smtClean="0"/>
              <a:t> Vic </a:t>
            </a:r>
            <a:r>
              <a:rPr lang="en-GB" dirty="0" smtClean="0"/>
              <a:t>is dismissed </a:t>
            </a:r>
            <a:r>
              <a:rPr lang="it-IT" dirty="0" smtClean="0"/>
              <a:t>all the </a:t>
            </a:r>
            <a:r>
              <a:rPr lang="it-IT" dirty="0" err="1" smtClean="0"/>
              <a:t>members</a:t>
            </a:r>
            <a:r>
              <a:rPr lang="it-IT" dirty="0" smtClean="0"/>
              <a:t> of </a:t>
            </a:r>
            <a:r>
              <a:rPr lang="it-IT" dirty="0" err="1" smtClean="0"/>
              <a:t>his</a:t>
            </a:r>
            <a:r>
              <a:rPr lang="en-GB" dirty="0"/>
              <a:t> </a:t>
            </a:r>
            <a:r>
              <a:rPr lang="it-IT" dirty="0" err="1" smtClean="0"/>
              <a:t>family</a:t>
            </a:r>
            <a:r>
              <a:rPr lang="it-IT" dirty="0" smtClean="0"/>
              <a:t> are </a:t>
            </a:r>
            <a:r>
              <a:rPr lang="it-IT" dirty="0" err="1" smtClean="0"/>
              <a:t>ready</a:t>
            </a:r>
            <a:r>
              <a:rPr lang="it-IT" dirty="0" smtClean="0"/>
              <a:t> to help him</a:t>
            </a:r>
            <a:r>
              <a:rPr lang="en-GB" dirty="0" smtClean="0"/>
              <a:t>.</a:t>
            </a:r>
            <a:endParaRPr lang="it-IT" dirty="0"/>
          </a:p>
        </p:txBody>
      </p:sp>
      <p:cxnSp>
        <p:nvCxnSpPr>
          <p:cNvPr id="18" name="Forma 17"/>
          <p:cNvCxnSpPr>
            <a:endCxn id="9" idx="1"/>
          </p:cNvCxnSpPr>
          <p:nvPr/>
        </p:nvCxnSpPr>
        <p:spPr>
          <a:xfrm rot="5400000" flipH="1" flipV="1">
            <a:off x="5143289" y="769557"/>
            <a:ext cx="2327314" cy="1548169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Forma 19"/>
          <p:cNvCxnSpPr>
            <a:endCxn id="3" idx="3"/>
          </p:cNvCxnSpPr>
          <p:nvPr/>
        </p:nvCxnSpPr>
        <p:spPr>
          <a:xfrm rot="16200000" flipV="1">
            <a:off x="3525559" y="699997"/>
            <a:ext cx="2327314" cy="1687288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7 25"/>
          <p:cNvCxnSpPr>
            <a:stCxn id="2" idx="2"/>
            <a:endCxn id="6" idx="3"/>
          </p:cNvCxnSpPr>
          <p:nvPr/>
        </p:nvCxnSpPr>
        <p:spPr>
          <a:xfrm rot="5400000">
            <a:off x="3575796" y="3536713"/>
            <a:ext cx="1565852" cy="2250414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7 29"/>
          <p:cNvCxnSpPr>
            <a:stCxn id="2" idx="2"/>
            <a:endCxn id="7" idx="1"/>
          </p:cNvCxnSpPr>
          <p:nvPr/>
        </p:nvCxnSpPr>
        <p:spPr>
          <a:xfrm rot="16200000" flipH="1">
            <a:off x="5740054" y="3622869"/>
            <a:ext cx="1565852" cy="2078102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reccia destra 98"/>
          <p:cNvSpPr/>
          <p:nvPr/>
        </p:nvSpPr>
        <p:spPr>
          <a:xfrm>
            <a:off x="6637597" y="3076628"/>
            <a:ext cx="1149049" cy="486111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Freccia destra 99"/>
          <p:cNvSpPr/>
          <p:nvPr/>
        </p:nvSpPr>
        <p:spPr>
          <a:xfrm rot="10800000">
            <a:off x="3251329" y="3053461"/>
            <a:ext cx="1188486" cy="48162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65504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PECULIARITIES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8402" y="2336872"/>
            <a:ext cx="10322009" cy="4244777"/>
          </a:xfrm>
        </p:spPr>
        <p:txBody>
          <a:bodyPr/>
          <a:lstStyle/>
          <a:p>
            <a:r>
              <a:rPr lang="en-US" i="1" dirty="0"/>
              <a:t>“It would be an insult to his sagacity to offer </a:t>
            </a:r>
            <a:r>
              <a:rPr lang="en-US" i="1" dirty="0" smtClean="0"/>
              <a:t>directions”</a:t>
            </a:r>
            <a:r>
              <a:rPr lang="en-GB" dirty="0" smtClean="0"/>
              <a:t>: </a:t>
            </a:r>
            <a:r>
              <a:rPr lang="en-GB" b="1" dirty="0" smtClean="0"/>
              <a:t>the w</a:t>
            </a:r>
            <a:r>
              <a:rPr lang="it-IT" b="1" dirty="0" err="1" smtClean="0"/>
              <a:t>riter</a:t>
            </a:r>
            <a:r>
              <a:rPr lang="it-IT" b="1" dirty="0" smtClean="0"/>
              <a:t> </a:t>
            </a:r>
            <a:r>
              <a:rPr lang="it-IT" b="1" dirty="0" err="1"/>
              <a:t>wants</a:t>
            </a:r>
            <a:r>
              <a:rPr lang="it-IT" b="1" dirty="0"/>
              <a:t> the reader to </a:t>
            </a:r>
            <a:r>
              <a:rPr lang="it-IT" b="1" dirty="0" err="1"/>
              <a:t>imagine</a:t>
            </a:r>
            <a:r>
              <a:rPr lang="en-GB" b="1" dirty="0"/>
              <a:t> what the moral of the novel is.</a:t>
            </a:r>
            <a:endParaRPr lang="it-IT" b="1" dirty="0"/>
          </a:p>
          <a:p>
            <a:r>
              <a:rPr lang="it-IT" i="1" dirty="0"/>
              <a:t>“That’s </a:t>
            </a:r>
            <a:r>
              <a:rPr lang="it-IT" i="1" dirty="0" err="1"/>
              <a:t>what</a:t>
            </a:r>
            <a:r>
              <a:rPr lang="it-IT" i="1" dirty="0"/>
              <a:t> this </a:t>
            </a:r>
            <a:r>
              <a:rPr lang="it-IT" i="1" dirty="0" err="1"/>
              <a:t>shadow</a:t>
            </a:r>
            <a:r>
              <a:rPr lang="it-IT" i="1" dirty="0"/>
              <a:t> </a:t>
            </a:r>
            <a:r>
              <a:rPr lang="it-IT" i="1" dirty="0" err="1"/>
              <a:t>scheme</a:t>
            </a:r>
            <a:r>
              <a:rPr lang="it-IT" i="1" dirty="0"/>
              <a:t> is all about, </a:t>
            </a:r>
            <a:r>
              <a:rPr lang="it-IT" i="1" dirty="0" err="1"/>
              <a:t>overcoming</a:t>
            </a:r>
            <a:r>
              <a:rPr lang="it-IT" i="1" dirty="0"/>
              <a:t> </a:t>
            </a:r>
            <a:r>
              <a:rPr lang="it-IT" i="1" dirty="0" err="1"/>
              <a:t>prejoudice</a:t>
            </a:r>
            <a:r>
              <a:rPr lang="it-IT" i="1" dirty="0" smtClean="0"/>
              <a:t>”</a:t>
            </a:r>
            <a:r>
              <a:rPr lang="en-GB" i="1" dirty="0" smtClean="0"/>
              <a:t>: </a:t>
            </a:r>
            <a:r>
              <a:rPr lang="en-GB" dirty="0" smtClean="0"/>
              <a:t>t</a:t>
            </a:r>
            <a:r>
              <a:rPr lang="it-IT" dirty="0" smtClean="0"/>
              <a:t>he </a:t>
            </a:r>
            <a:r>
              <a:rPr lang="it-IT" dirty="0" err="1"/>
              <a:t>writer</a:t>
            </a:r>
            <a:r>
              <a:rPr lang="it-IT" dirty="0"/>
              <a:t> </a:t>
            </a:r>
            <a:r>
              <a:rPr lang="it-IT" dirty="0" err="1"/>
              <a:t>wants</a:t>
            </a:r>
            <a:r>
              <a:rPr lang="it-IT" dirty="0"/>
              <a:t> to </a:t>
            </a:r>
            <a:r>
              <a:rPr lang="it-IT" dirty="0" err="1"/>
              <a:t>pull</a:t>
            </a:r>
            <a:r>
              <a:rPr lang="it-IT" dirty="0"/>
              <a:t> down the </a:t>
            </a:r>
            <a:r>
              <a:rPr lang="it-IT" dirty="0" err="1" smtClean="0"/>
              <a:t>prejoudists</a:t>
            </a:r>
            <a:r>
              <a:rPr lang="en-GB" b="1" dirty="0" smtClean="0"/>
              <a:t>.</a:t>
            </a:r>
          </a:p>
          <a:p>
            <a:r>
              <a:rPr lang="it-IT" i="1" dirty="0"/>
              <a:t>“</a:t>
            </a:r>
            <a:r>
              <a:rPr lang="it-IT" i="1" dirty="0" err="1"/>
              <a:t>There</a:t>
            </a:r>
            <a:r>
              <a:rPr lang="it-IT" i="1" dirty="0"/>
              <a:t> are no right </a:t>
            </a:r>
            <a:r>
              <a:rPr lang="it-IT" i="1" dirty="0" err="1"/>
              <a:t>answers</a:t>
            </a:r>
            <a:r>
              <a:rPr lang="it-IT" i="1" dirty="0"/>
              <a:t> to </a:t>
            </a:r>
            <a:r>
              <a:rPr lang="it-IT" i="1" dirty="0" err="1"/>
              <a:t>questions</a:t>
            </a:r>
            <a:r>
              <a:rPr lang="it-IT" i="1" dirty="0"/>
              <a:t> like that. </a:t>
            </a:r>
            <a:r>
              <a:rPr lang="it-IT" i="1" dirty="0" err="1"/>
              <a:t>There</a:t>
            </a:r>
            <a:r>
              <a:rPr lang="it-IT" i="1" dirty="0"/>
              <a:t> are </a:t>
            </a:r>
            <a:r>
              <a:rPr lang="it-IT" i="1" dirty="0" err="1"/>
              <a:t>only</a:t>
            </a:r>
            <a:r>
              <a:rPr lang="it-IT" i="1" dirty="0"/>
              <a:t> </a:t>
            </a:r>
            <a:r>
              <a:rPr lang="it-IT" i="1" dirty="0" err="1"/>
              <a:t>interpretations</a:t>
            </a:r>
            <a:r>
              <a:rPr lang="it-IT" i="1" dirty="0" smtClean="0"/>
              <a:t>”</a:t>
            </a:r>
            <a:r>
              <a:rPr lang="en-GB" i="1" dirty="0" smtClean="0"/>
              <a:t>: </a:t>
            </a:r>
            <a:r>
              <a:rPr lang="en-GB" dirty="0" smtClean="0"/>
              <a:t>the writer underlines that there </a:t>
            </a:r>
            <a:r>
              <a:rPr lang="it-IT" dirty="0" err="1" smtClean="0"/>
              <a:t>isn’t</a:t>
            </a:r>
            <a:r>
              <a:rPr lang="it-IT" dirty="0" smtClean="0"/>
              <a:t> </a:t>
            </a:r>
            <a:r>
              <a:rPr lang="it-IT" dirty="0"/>
              <a:t>an </a:t>
            </a:r>
            <a:r>
              <a:rPr lang="it-IT" dirty="0" err="1"/>
              <a:t>absolute</a:t>
            </a:r>
            <a:r>
              <a:rPr lang="it-IT" dirty="0"/>
              <a:t> </a:t>
            </a:r>
            <a:r>
              <a:rPr lang="it-IT" dirty="0" smtClean="0"/>
              <a:t>right</a:t>
            </a:r>
            <a:r>
              <a:rPr lang="en-GB" dirty="0" smtClean="0"/>
              <a:t>.</a:t>
            </a:r>
          </a:p>
          <a:p>
            <a:pPr lvl="0"/>
            <a:r>
              <a:rPr lang="it-IT" dirty="0"/>
              <a:t>Vic’s </a:t>
            </a:r>
            <a:r>
              <a:rPr lang="it-IT" dirty="0" err="1" smtClean="0"/>
              <a:t>change</a:t>
            </a:r>
            <a:r>
              <a:rPr lang="en-GB" dirty="0" smtClean="0"/>
              <a:t>: </a:t>
            </a:r>
            <a:r>
              <a:rPr lang="en-GB" dirty="0"/>
              <a:t>i</a:t>
            </a:r>
            <a:r>
              <a:rPr lang="it-IT" dirty="0" smtClean="0"/>
              <a:t>n </a:t>
            </a:r>
            <a:r>
              <a:rPr lang="en-GB" dirty="0" smtClean="0"/>
              <a:t>this chapter the it's clear Robyn influence has changed </a:t>
            </a:r>
            <a:r>
              <a:rPr lang="en-GB" dirty="0" smtClean="0"/>
              <a:t>Vic. His changing reflects on his way of dressing.</a:t>
            </a:r>
            <a:endParaRPr lang="it-IT" dirty="0"/>
          </a:p>
          <a:p>
            <a:endParaRPr lang="en-GB" b="1" dirty="0" smtClean="0"/>
          </a:p>
          <a:p>
            <a:endParaRPr lang="it-IT" b="1" dirty="0"/>
          </a:p>
          <a:p>
            <a:endParaRPr lang="it-IT" i="1" dirty="0"/>
          </a:p>
          <a:p>
            <a:endParaRPr lang="en-GB" i="1" dirty="0" smtClean="0"/>
          </a:p>
          <a:p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xmlns="" val="89882999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Berlino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o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Berlin_16x9</Template>
  <TotalTime>271</TotalTime>
  <Words>809</Words>
  <Application>Microsoft Office PowerPoint</Application>
  <PresentationFormat>Personalizzato</PresentationFormat>
  <Paragraphs>107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Berlino</vt:lpstr>
      <vt:lpstr>Chapter 6</vt:lpstr>
      <vt:lpstr>The story is told. I think I now see the judicious reader putting on his spectacles to look for the moral. It would be an insult to his sagacity to offer directions. I only say, God speed him in the quest!</vt:lpstr>
      <vt:lpstr>STRUCTURE</vt:lpstr>
      <vt:lpstr>CHARACTERS</vt:lpstr>
      <vt:lpstr>SETTINGS</vt:lpstr>
      <vt:lpstr>NARRATIVE TECHNIQUE</vt:lpstr>
      <vt:lpstr>USE OF LANGUAGE</vt:lpstr>
      <vt:lpstr>THEMES</vt:lpstr>
      <vt:lpstr>PECULIARITIES</vt:lpstr>
      <vt:lpstr>OPEN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giada.ferro.98@gmail.com</dc:creator>
  <cp:lastModifiedBy>Utente</cp:lastModifiedBy>
  <cp:revision>198</cp:revision>
  <dcterms:created xsi:type="dcterms:W3CDTF">2016-09-13T16:34:59Z</dcterms:created>
  <dcterms:modified xsi:type="dcterms:W3CDTF">2016-09-22T15:00:41Z</dcterms:modified>
</cp:coreProperties>
</file>