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74" autoAdjust="0"/>
    <p:restoredTop sz="94660"/>
  </p:normalViewPr>
  <p:slideViewPr>
    <p:cSldViewPr snapToGrid="0">
      <p:cViewPr varScale="1">
        <p:scale>
          <a:sx n="69" d="100"/>
          <a:sy n="69" d="100"/>
        </p:scale>
        <p:origin x="8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27848" y="161738"/>
            <a:ext cx="8915399" cy="1700011"/>
          </a:xfrm>
        </p:spPr>
        <p:txBody>
          <a:bodyPr>
            <a:normAutofit/>
          </a:bodyPr>
          <a:lstStyle/>
          <a:p>
            <a:r>
              <a:rPr lang="it-IT" dirty="0" err="1" smtClean="0">
                <a:solidFill>
                  <a:srgbClr val="C00000"/>
                </a:solidFill>
              </a:rPr>
              <a:t>Nice</a:t>
            </a:r>
            <a:r>
              <a:rPr lang="it-IT" dirty="0" smtClean="0">
                <a:solidFill>
                  <a:srgbClr val="C00000"/>
                </a:solidFill>
              </a:rPr>
              <a:t> Work</a:t>
            </a:r>
            <a:br>
              <a:rPr lang="it-IT" dirty="0" smtClean="0">
                <a:solidFill>
                  <a:srgbClr val="C00000"/>
                </a:solidFill>
              </a:rPr>
            </a:br>
            <a:r>
              <a:rPr lang="it-IT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by David Lodge</a:t>
            </a:r>
            <a:endParaRPr lang="it-IT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931002" y="5337953"/>
            <a:ext cx="5022761" cy="1340084"/>
          </a:xfrm>
        </p:spPr>
        <p:txBody>
          <a:bodyPr>
            <a:normAutofit fontScale="92500" lnSpcReduction="10000"/>
          </a:bodyPr>
          <a:lstStyle/>
          <a:p>
            <a:r>
              <a:rPr lang="it-IT" sz="1600" dirty="0" err="1" smtClean="0"/>
              <a:t>Credits</a:t>
            </a:r>
            <a:r>
              <a:rPr lang="it-IT" sz="1600" dirty="0" smtClean="0"/>
              <a:t>:</a:t>
            </a:r>
          </a:p>
          <a:p>
            <a:r>
              <a:rPr lang="it-IT" sz="1600" dirty="0" err="1" smtClean="0"/>
              <a:t>Bais</a:t>
            </a:r>
            <a:r>
              <a:rPr lang="it-IT" sz="1600" dirty="0" smtClean="0"/>
              <a:t> Valentina, Mainardi Gabriele, Vianello Luca</a:t>
            </a:r>
          </a:p>
          <a:p>
            <a:r>
              <a:rPr lang="it-IT" sz="1600" dirty="0" smtClean="0"/>
              <a:t>Class: 5^ALS</a:t>
            </a:r>
          </a:p>
          <a:p>
            <a:r>
              <a:rPr lang="it-IT" sz="1600" dirty="0" err="1" smtClean="0"/>
              <a:t>A.s.</a:t>
            </a:r>
            <a:r>
              <a:rPr lang="it-IT" sz="1600" dirty="0" smtClean="0"/>
              <a:t> 2016-2017</a:t>
            </a:r>
            <a:endParaRPr lang="it-IT" sz="16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807874" y="2910625"/>
            <a:ext cx="493260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600" dirty="0" err="1" smtClean="0">
                <a:solidFill>
                  <a:srgbClr val="C00000"/>
                </a:solidFill>
              </a:rPr>
              <a:t>Chapter</a:t>
            </a:r>
            <a:r>
              <a:rPr lang="it-IT" sz="6600" dirty="0" smtClean="0">
                <a:solidFill>
                  <a:srgbClr val="C00000"/>
                </a:solidFill>
              </a:rPr>
              <a:t> 3</a:t>
            </a:r>
            <a:endParaRPr lang="it-IT" sz="6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606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Open </a:t>
            </a:r>
            <a:r>
              <a:rPr lang="it-IT" dirty="0" err="1" smtClean="0"/>
              <a:t>questions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38300" y="2190750"/>
            <a:ext cx="8915400" cy="3777622"/>
          </a:xfrm>
        </p:spPr>
        <p:txBody>
          <a:bodyPr>
            <a:normAutofit/>
          </a:bodyPr>
          <a:lstStyle/>
          <a:p>
            <a:pPr lvl="0"/>
            <a:endParaRPr lang="it-IT" dirty="0"/>
          </a:p>
          <a:p>
            <a:pPr lvl="0"/>
            <a:r>
              <a:rPr lang="it-IT" dirty="0" err="1" smtClean="0">
                <a:latin typeface="Century Gothic" pitchFamily="18"/>
              </a:rPr>
              <a:t>It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seems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as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if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Robyn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felt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guilty</a:t>
            </a:r>
            <a:r>
              <a:rPr lang="it-IT" dirty="0" smtClean="0">
                <a:latin typeface="Century Gothic" pitchFamily="18"/>
              </a:rPr>
              <a:t> for </a:t>
            </a:r>
            <a:r>
              <a:rPr lang="it-IT" dirty="0" err="1" smtClean="0">
                <a:latin typeface="Century Gothic" pitchFamily="18"/>
              </a:rPr>
              <a:t>having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helped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Vic</a:t>
            </a:r>
            <a:r>
              <a:rPr lang="it-IT" dirty="0" smtClean="0">
                <a:latin typeface="Century Gothic" pitchFamily="18"/>
              </a:rPr>
              <a:t> Wilcox in </a:t>
            </a:r>
            <a:r>
              <a:rPr lang="it-IT" dirty="0" err="1" smtClean="0">
                <a:latin typeface="Century Gothic" pitchFamily="18"/>
              </a:rPr>
              <a:t>reassuring</a:t>
            </a:r>
            <a:r>
              <a:rPr lang="it-IT" dirty="0" smtClean="0">
                <a:latin typeface="Century Gothic" pitchFamily="18"/>
              </a:rPr>
              <a:t> the </a:t>
            </a:r>
            <a:r>
              <a:rPr lang="it-IT" dirty="0" err="1" smtClean="0">
                <a:latin typeface="Century Gothic" pitchFamily="18"/>
              </a:rPr>
              <a:t>protesting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workers</a:t>
            </a:r>
            <a:r>
              <a:rPr lang="it-IT" dirty="0" smtClean="0">
                <a:latin typeface="Century Gothic" pitchFamily="18"/>
              </a:rPr>
              <a:t>. </a:t>
            </a:r>
            <a:r>
              <a:rPr lang="it-IT" dirty="0" err="1" smtClean="0">
                <a:latin typeface="Century Gothic" pitchFamily="18"/>
              </a:rPr>
              <a:t>Why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does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she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need</a:t>
            </a:r>
            <a:r>
              <a:rPr lang="it-IT" dirty="0" smtClean="0">
                <a:latin typeface="Century Gothic" pitchFamily="18"/>
              </a:rPr>
              <a:t> to persuade </a:t>
            </a:r>
            <a:r>
              <a:rPr lang="it-IT" dirty="0" err="1" smtClean="0">
                <a:latin typeface="Century Gothic" pitchFamily="18"/>
              </a:rPr>
              <a:t>herself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that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she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did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it</a:t>
            </a:r>
            <a:r>
              <a:rPr lang="it-IT" dirty="0" smtClean="0">
                <a:latin typeface="Century Gothic" pitchFamily="18"/>
              </a:rPr>
              <a:t> for the </a:t>
            </a:r>
            <a:r>
              <a:rPr lang="it-IT" dirty="0" err="1" smtClean="0">
                <a:latin typeface="Century Gothic" pitchFamily="18"/>
              </a:rPr>
              <a:t>workers</a:t>
            </a:r>
            <a:r>
              <a:rPr lang="it-IT" dirty="0" smtClean="0">
                <a:latin typeface="Century Gothic" pitchFamily="18"/>
              </a:rPr>
              <a:t>’ </a:t>
            </a:r>
            <a:r>
              <a:rPr lang="it-IT" dirty="0" err="1" smtClean="0">
                <a:latin typeface="Century Gothic" pitchFamily="18"/>
              </a:rPr>
              <a:t>greater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good</a:t>
            </a:r>
            <a:r>
              <a:rPr lang="it-IT" dirty="0" smtClean="0">
                <a:latin typeface="Century Gothic" pitchFamily="18"/>
              </a:rPr>
              <a:t>?</a:t>
            </a:r>
          </a:p>
          <a:p>
            <a:pPr lvl="0"/>
            <a:r>
              <a:rPr lang="it-IT" dirty="0" err="1" smtClean="0">
                <a:latin typeface="Century Gothic" pitchFamily="18"/>
              </a:rPr>
              <a:t>Why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is</a:t>
            </a:r>
            <a:r>
              <a:rPr lang="it-IT" dirty="0" smtClean="0">
                <a:latin typeface="Century Gothic" pitchFamily="18"/>
              </a:rPr>
              <a:t> Charles so </a:t>
            </a:r>
            <a:r>
              <a:rPr lang="it-IT" dirty="0" err="1" smtClean="0">
                <a:latin typeface="Century Gothic" pitchFamily="18"/>
              </a:rPr>
              <a:t>attracted</a:t>
            </a:r>
            <a:r>
              <a:rPr lang="it-IT" dirty="0" smtClean="0">
                <a:latin typeface="Century Gothic" pitchFamily="18"/>
              </a:rPr>
              <a:t> by </a:t>
            </a:r>
            <a:r>
              <a:rPr lang="it-IT" dirty="0" err="1" smtClean="0">
                <a:latin typeface="Century Gothic" pitchFamily="18"/>
              </a:rPr>
              <a:t>Debbie</a:t>
            </a:r>
            <a:r>
              <a:rPr lang="it-IT" dirty="0" smtClean="0">
                <a:latin typeface="Century Gothic" pitchFamily="18"/>
              </a:rPr>
              <a:t> and the </a:t>
            </a:r>
            <a:r>
              <a:rPr lang="it-IT" dirty="0" err="1" smtClean="0">
                <a:latin typeface="Century Gothic" pitchFamily="18"/>
              </a:rPr>
              <a:t>financial</a:t>
            </a:r>
            <a:r>
              <a:rPr lang="it-IT" dirty="0" smtClean="0">
                <a:latin typeface="Century Gothic" pitchFamily="18"/>
              </a:rPr>
              <a:t> world?</a:t>
            </a:r>
          </a:p>
          <a:p>
            <a:pPr lvl="0"/>
            <a:r>
              <a:rPr lang="it-IT" dirty="0" err="1" smtClean="0">
                <a:latin typeface="Century Gothic" pitchFamily="18"/>
              </a:rPr>
              <a:t>Why</a:t>
            </a:r>
            <a:r>
              <a:rPr lang="it-IT" dirty="0" smtClean="0">
                <a:latin typeface="Century Gothic" pitchFamily="18"/>
              </a:rPr>
              <a:t> do </a:t>
            </a:r>
            <a:r>
              <a:rPr lang="it-IT" dirty="0" err="1" smtClean="0">
                <a:latin typeface="Century Gothic" pitchFamily="18"/>
              </a:rPr>
              <a:t>people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like</a:t>
            </a:r>
            <a:r>
              <a:rPr lang="it-IT" dirty="0" smtClean="0">
                <a:latin typeface="Century Gothic" pitchFamily="18"/>
              </a:rPr>
              <a:t> Danny </a:t>
            </a:r>
            <a:r>
              <a:rPr lang="it-IT" dirty="0" err="1" smtClean="0">
                <a:latin typeface="Century Gothic" pitchFamily="18"/>
              </a:rPr>
              <a:t>Ram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see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only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what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sorrounds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them</a:t>
            </a:r>
            <a:r>
              <a:rPr lang="it-IT" dirty="0" smtClean="0">
                <a:latin typeface="Century Gothic" pitchFamily="18"/>
              </a:rPr>
              <a:t> («a </a:t>
            </a:r>
            <a:r>
              <a:rPr lang="it-IT" dirty="0" err="1" smtClean="0">
                <a:latin typeface="Century Gothic" pitchFamily="18"/>
              </a:rPr>
              <a:t>lever</a:t>
            </a:r>
            <a:r>
              <a:rPr lang="it-IT" dirty="0" smtClean="0">
                <a:latin typeface="Century Gothic" pitchFamily="18"/>
              </a:rPr>
              <a:t>, …») </a:t>
            </a:r>
            <a:r>
              <a:rPr lang="it-IT" dirty="0" err="1" smtClean="0">
                <a:latin typeface="Century Gothic" pitchFamily="18"/>
              </a:rPr>
              <a:t>but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not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its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meaning</a:t>
            </a:r>
            <a:r>
              <a:rPr lang="it-IT" dirty="0" smtClean="0">
                <a:latin typeface="Century Gothic" pitchFamily="18"/>
              </a:rPr>
              <a:t> («</a:t>
            </a:r>
            <a:r>
              <a:rPr lang="it-IT" dirty="0" err="1" smtClean="0">
                <a:latin typeface="Century Gothic" pitchFamily="18"/>
              </a:rPr>
              <a:t>metaphorical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vision</a:t>
            </a:r>
            <a:r>
              <a:rPr lang="it-IT" smtClean="0">
                <a:latin typeface="Century Gothic" pitchFamily="18"/>
              </a:rPr>
              <a:t>»), </a:t>
            </a:r>
            <a:r>
              <a:rPr lang="it-IT" dirty="0" err="1" smtClean="0">
                <a:latin typeface="Century Gothic" pitchFamily="18"/>
              </a:rPr>
              <a:t>according</a:t>
            </a:r>
            <a:r>
              <a:rPr lang="it-IT" dirty="0" smtClean="0">
                <a:latin typeface="Century Gothic" pitchFamily="18"/>
              </a:rPr>
              <a:t> to </a:t>
            </a:r>
            <a:r>
              <a:rPr lang="it-IT" dirty="0" err="1" smtClean="0">
                <a:latin typeface="Century Gothic" pitchFamily="18"/>
              </a:rPr>
              <a:t>Robyn’s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point</a:t>
            </a:r>
            <a:r>
              <a:rPr lang="it-IT" dirty="0" smtClean="0">
                <a:latin typeface="Century Gothic" pitchFamily="18"/>
              </a:rPr>
              <a:t> of </a:t>
            </a:r>
            <a:r>
              <a:rPr lang="it-IT" dirty="0" err="1" smtClean="0">
                <a:latin typeface="Century Gothic" pitchFamily="18"/>
              </a:rPr>
              <a:t>view</a:t>
            </a:r>
            <a:r>
              <a:rPr lang="it-IT" dirty="0" smtClean="0">
                <a:latin typeface="Century Gothic" pitchFamily="18"/>
              </a:rPr>
              <a:t>?</a:t>
            </a:r>
            <a:endParaRPr lang="it-IT" dirty="0">
              <a:latin typeface="Century Gothic" pitchFamily="18"/>
            </a:endParaRPr>
          </a:p>
        </p:txBody>
      </p:sp>
    </p:spTree>
    <p:extLst>
      <p:ext uri="{BB962C8B-B14F-4D97-AF65-F5344CB8AC3E}">
        <p14:creationId xmlns:p14="http://schemas.microsoft.com/office/powerpoint/2010/main" val="32463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89212" y="662747"/>
            <a:ext cx="8911687" cy="1280890"/>
          </a:xfrm>
        </p:spPr>
        <p:txBody>
          <a:bodyPr>
            <a:normAutofit/>
          </a:bodyPr>
          <a:lstStyle/>
          <a:p>
            <a:pPr algn="r"/>
            <a:r>
              <a:rPr lang="it-IT" sz="4400" b="1" dirty="0" smtClean="0"/>
              <a:t>THREE</a:t>
            </a:r>
            <a:endParaRPr lang="it-IT" sz="44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87217" y="2816180"/>
            <a:ext cx="8413682" cy="2464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i="1" dirty="0" smtClean="0"/>
              <a:t>«People </a:t>
            </a:r>
            <a:r>
              <a:rPr lang="it-IT" sz="2400" i="1" dirty="0" err="1" smtClean="0"/>
              <a:t>mutht</a:t>
            </a:r>
            <a:r>
              <a:rPr lang="it-IT" sz="2400" i="1" dirty="0" smtClean="0"/>
              <a:t> be </a:t>
            </a:r>
            <a:r>
              <a:rPr lang="it-IT" sz="2400" i="1" dirty="0" err="1" smtClean="0"/>
              <a:t>amuthed</a:t>
            </a:r>
            <a:r>
              <a:rPr lang="it-IT" sz="2400" i="1" dirty="0" smtClean="0"/>
              <a:t>. </a:t>
            </a:r>
            <a:r>
              <a:rPr lang="it-IT" sz="2400" i="1" dirty="0" err="1" smtClean="0"/>
              <a:t>They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can’t</a:t>
            </a:r>
            <a:r>
              <a:rPr lang="it-IT" sz="2400" i="1" dirty="0" smtClean="0"/>
              <a:t> be </a:t>
            </a:r>
            <a:r>
              <a:rPr lang="it-IT" sz="2400" i="1" dirty="0" err="1" smtClean="0"/>
              <a:t>alwayth</a:t>
            </a:r>
            <a:r>
              <a:rPr lang="it-IT" sz="2400" i="1" dirty="0" smtClean="0"/>
              <a:t> a </a:t>
            </a:r>
            <a:r>
              <a:rPr lang="it-IT" sz="2400" i="1" dirty="0" err="1" smtClean="0"/>
              <a:t>learning</a:t>
            </a:r>
            <a:r>
              <a:rPr lang="it-IT" sz="2400" i="1" dirty="0" smtClean="0"/>
              <a:t>, </a:t>
            </a:r>
            <a:r>
              <a:rPr lang="it-IT" sz="2400" i="1" dirty="0" err="1" smtClean="0"/>
              <a:t>nor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yet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they</a:t>
            </a:r>
            <a:r>
              <a:rPr lang="it-IT" sz="2400" i="1" dirty="0" smtClean="0"/>
              <a:t> can be </a:t>
            </a:r>
            <a:r>
              <a:rPr lang="it-IT" sz="2400" i="1" dirty="0" err="1" smtClean="0"/>
              <a:t>alwayth</a:t>
            </a:r>
            <a:r>
              <a:rPr lang="it-IT" sz="2400" i="1" dirty="0" smtClean="0"/>
              <a:t> a </a:t>
            </a:r>
            <a:r>
              <a:rPr lang="it-IT" sz="2400" i="1" dirty="0" err="1" smtClean="0"/>
              <a:t>working</a:t>
            </a:r>
            <a:r>
              <a:rPr lang="it-IT" sz="2400" i="1" dirty="0" smtClean="0"/>
              <a:t>. </a:t>
            </a:r>
            <a:r>
              <a:rPr lang="it-IT" sz="2400" i="1" dirty="0" err="1" smtClean="0"/>
              <a:t>They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an’t</a:t>
            </a:r>
            <a:r>
              <a:rPr lang="it-IT" sz="2400" i="1" dirty="0" smtClean="0"/>
              <a:t> made for </a:t>
            </a:r>
            <a:r>
              <a:rPr lang="it-IT" sz="2400" i="1" dirty="0" err="1" smtClean="0"/>
              <a:t>it</a:t>
            </a:r>
            <a:r>
              <a:rPr lang="it-IT" sz="2400" i="1" dirty="0" smtClean="0"/>
              <a:t>.»</a:t>
            </a:r>
          </a:p>
          <a:p>
            <a:pPr marL="0" indent="0" algn="r">
              <a:buNone/>
            </a:pPr>
            <a:r>
              <a:rPr lang="it-IT" dirty="0" smtClean="0"/>
              <a:t>Charles Dickens: </a:t>
            </a:r>
            <a:r>
              <a:rPr lang="it-IT" i="1" dirty="0" smtClean="0"/>
              <a:t>Hard Times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40959481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Structure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576137"/>
            <a:ext cx="8915400" cy="4944979"/>
          </a:xfrm>
        </p:spPr>
        <p:txBody>
          <a:bodyPr>
            <a:normAutofit/>
          </a:bodyPr>
          <a:lstStyle/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1</a:t>
            </a:r>
            <a:r>
              <a:rPr lang="it-IT" dirty="0">
                <a:latin typeface="Century Gothic" pitchFamily="18"/>
              </a:rPr>
              <a:t> (</a:t>
            </a:r>
            <a:r>
              <a:rPr lang="it-IT" dirty="0" err="1">
                <a:latin typeface="Century Gothic" pitchFamily="18"/>
              </a:rPr>
              <a:t>pages</a:t>
            </a:r>
            <a:r>
              <a:rPr lang="it-IT" dirty="0">
                <a:latin typeface="Century Gothic" pitchFamily="18"/>
              </a:rPr>
              <a:t> 105 – 109) :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and </a:t>
            </a:r>
            <a:r>
              <a:rPr lang="it-IT" dirty="0" err="1">
                <a:latin typeface="Century Gothic" pitchFamily="18"/>
              </a:rPr>
              <a:t>Charle's</a:t>
            </a:r>
            <a:r>
              <a:rPr lang="it-IT" dirty="0">
                <a:latin typeface="Century Gothic" pitchFamily="18"/>
              </a:rPr>
              <a:t> weekend </a:t>
            </a:r>
            <a:r>
              <a:rPr lang="it-IT" dirty="0" err="1">
                <a:latin typeface="Century Gothic" pitchFamily="18"/>
              </a:rPr>
              <a:t>at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Robyn's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house</a:t>
            </a:r>
            <a:r>
              <a:rPr lang="it-IT" dirty="0">
                <a:latin typeface="Century Gothic" pitchFamily="18"/>
              </a:rPr>
              <a:t> (</a:t>
            </a:r>
            <a:r>
              <a:rPr lang="it-IT" dirty="0" err="1">
                <a:latin typeface="Century Gothic" pitchFamily="18"/>
              </a:rPr>
              <a:t>Saturday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evening</a:t>
            </a:r>
            <a:r>
              <a:rPr lang="it-IT" dirty="0">
                <a:latin typeface="Century Gothic" pitchFamily="18"/>
              </a:rPr>
              <a:t>)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Direct </a:t>
            </a:r>
            <a:r>
              <a:rPr lang="it-IT" b="1" dirty="0" err="1">
                <a:latin typeface="Century Gothic" pitchFamily="18"/>
              </a:rPr>
              <a:t>consequence</a:t>
            </a:r>
            <a:r>
              <a:rPr lang="it-IT" b="1" dirty="0">
                <a:latin typeface="Century Gothic" pitchFamily="18"/>
              </a:rPr>
              <a:t> of the </a:t>
            </a:r>
            <a:r>
              <a:rPr lang="it-IT" b="1" dirty="0" err="1">
                <a:latin typeface="Century Gothic" pitchFamily="18"/>
              </a:rPr>
              <a:t>second</a:t>
            </a:r>
            <a:r>
              <a:rPr lang="it-IT" b="1" dirty="0">
                <a:latin typeface="Century Gothic" pitchFamily="18"/>
              </a:rPr>
              <a:t> </a:t>
            </a:r>
            <a:r>
              <a:rPr lang="it-IT" b="1" dirty="0" err="1">
                <a:latin typeface="Century Gothic" pitchFamily="18"/>
              </a:rPr>
              <a:t>chapter</a:t>
            </a:r>
            <a:r>
              <a:rPr lang="it-IT" b="1" dirty="0">
                <a:latin typeface="Century Gothic" pitchFamily="18"/>
              </a:rPr>
              <a:t> </a:t>
            </a:r>
            <a:r>
              <a:rPr lang="it-IT" dirty="0">
                <a:latin typeface="Century Gothic" pitchFamily="18"/>
              </a:rPr>
              <a:t>→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tells</a:t>
            </a:r>
            <a:r>
              <a:rPr lang="it-IT" dirty="0">
                <a:latin typeface="Century Gothic" pitchFamily="18"/>
              </a:rPr>
              <a:t> Charles </a:t>
            </a:r>
            <a:r>
              <a:rPr lang="it-IT" dirty="0" err="1">
                <a:latin typeface="Century Gothic" pitchFamily="18"/>
              </a:rPr>
              <a:t>about</a:t>
            </a:r>
            <a:r>
              <a:rPr lang="it-IT" dirty="0">
                <a:latin typeface="Century Gothic" pitchFamily="18"/>
              </a:rPr>
              <a:t> the </a:t>
            </a:r>
            <a:r>
              <a:rPr lang="it-IT" dirty="0" err="1">
                <a:latin typeface="Century Gothic" pitchFamily="18"/>
              </a:rPr>
              <a:t>workers</a:t>
            </a:r>
            <a:r>
              <a:rPr lang="it-IT" dirty="0">
                <a:latin typeface="Century Gothic" pitchFamily="18"/>
              </a:rPr>
              <a:t>' </a:t>
            </a:r>
            <a:r>
              <a:rPr lang="it-IT" dirty="0" err="1">
                <a:latin typeface="Century Gothic" pitchFamily="18"/>
              </a:rPr>
              <a:t>protest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against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Vic</a:t>
            </a:r>
            <a:r>
              <a:rPr lang="it-IT" dirty="0">
                <a:latin typeface="Century Gothic" pitchFamily="18"/>
              </a:rPr>
              <a:t> Wilcox  and </a:t>
            </a:r>
            <a:r>
              <a:rPr lang="it-IT" dirty="0" err="1">
                <a:latin typeface="Century Gothic" pitchFamily="18"/>
              </a:rPr>
              <a:t>about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his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visit</a:t>
            </a:r>
            <a:r>
              <a:rPr lang="it-IT" dirty="0">
                <a:latin typeface="Century Gothic" pitchFamily="18"/>
              </a:rPr>
              <a:t> to </a:t>
            </a:r>
            <a:r>
              <a:rPr lang="it-IT" dirty="0" err="1">
                <a:latin typeface="Century Gothic" pitchFamily="18"/>
              </a:rPr>
              <a:t>her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house</a:t>
            </a:r>
            <a:r>
              <a:rPr lang="it-IT" dirty="0">
                <a:latin typeface="Century Gothic" pitchFamily="18"/>
              </a:rPr>
              <a:t> (the </a:t>
            </a:r>
            <a:r>
              <a:rPr lang="it-IT" dirty="0" err="1">
                <a:latin typeface="Century Gothic" pitchFamily="18"/>
              </a:rPr>
              <a:t>reader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knows</a:t>
            </a:r>
            <a:r>
              <a:rPr lang="it-IT" dirty="0">
                <a:latin typeface="Century Gothic" pitchFamily="18"/>
              </a:rPr>
              <a:t> the </a:t>
            </a:r>
            <a:r>
              <a:rPr lang="it-IT" dirty="0" err="1">
                <a:latin typeface="Century Gothic" pitchFamily="18"/>
              </a:rPr>
              <a:t>developement</a:t>
            </a:r>
            <a:r>
              <a:rPr lang="it-IT" dirty="0">
                <a:latin typeface="Century Gothic" pitchFamily="18"/>
              </a:rPr>
              <a:t> of Danny </a:t>
            </a:r>
            <a:r>
              <a:rPr lang="it-IT" dirty="0" err="1">
                <a:latin typeface="Century Gothic" pitchFamily="18"/>
              </a:rPr>
              <a:t>Ram's</a:t>
            </a:r>
            <a:r>
              <a:rPr lang="it-IT" dirty="0">
                <a:latin typeface="Century Gothic" pitchFamily="18"/>
              </a:rPr>
              <a:t> case </a:t>
            </a:r>
            <a:r>
              <a:rPr lang="it-IT" dirty="0" err="1">
                <a:latin typeface="Century Gothic" pitchFamily="18"/>
              </a:rPr>
              <a:t>through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Robyn's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words</a:t>
            </a:r>
            <a:r>
              <a:rPr lang="it-IT" dirty="0">
                <a:latin typeface="Century Gothic" pitchFamily="18"/>
              </a:rPr>
              <a:t>)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2</a:t>
            </a:r>
            <a:r>
              <a:rPr lang="it-IT" dirty="0">
                <a:latin typeface="Century Gothic" pitchFamily="18"/>
              </a:rPr>
              <a:t> (</a:t>
            </a:r>
            <a:r>
              <a:rPr lang="it-IT" dirty="0" err="1">
                <a:latin typeface="Century Gothic" pitchFamily="18"/>
              </a:rPr>
              <a:t>pages</a:t>
            </a:r>
            <a:r>
              <a:rPr lang="it-IT" dirty="0">
                <a:latin typeface="Century Gothic" pitchFamily="18"/>
              </a:rPr>
              <a:t> 110 – 121): </a:t>
            </a:r>
            <a:r>
              <a:rPr lang="it-IT" dirty="0" err="1">
                <a:latin typeface="Century Gothic" pitchFamily="18"/>
              </a:rPr>
              <a:t>Vic</a:t>
            </a:r>
            <a:r>
              <a:rPr lang="it-IT" dirty="0">
                <a:latin typeface="Century Gothic" pitchFamily="18"/>
              </a:rPr>
              <a:t> Wilcox and </a:t>
            </a:r>
            <a:r>
              <a:rPr lang="it-IT" dirty="0" err="1">
                <a:latin typeface="Century Gothic" pitchFamily="18"/>
              </a:rPr>
              <a:t>his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family's</a:t>
            </a:r>
            <a:r>
              <a:rPr lang="it-IT" dirty="0">
                <a:latin typeface="Century Gothic" pitchFamily="18"/>
              </a:rPr>
              <a:t> weekend (</a:t>
            </a:r>
            <a:r>
              <a:rPr lang="it-IT" dirty="0" err="1">
                <a:latin typeface="Century Gothic" pitchFamily="18"/>
              </a:rPr>
              <a:t>Saturday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evening</a:t>
            </a:r>
            <a:r>
              <a:rPr lang="it-IT" dirty="0">
                <a:latin typeface="Century Gothic" pitchFamily="18"/>
              </a:rPr>
              <a:t> / a </a:t>
            </a:r>
            <a:r>
              <a:rPr lang="it-IT" dirty="0" err="1">
                <a:latin typeface="Century Gothic" pitchFamily="18"/>
              </a:rPr>
              <a:t>typical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Sunday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morning</a:t>
            </a:r>
            <a:r>
              <a:rPr lang="it-IT" dirty="0">
                <a:latin typeface="Century Gothic" pitchFamily="18"/>
              </a:rPr>
              <a:t>)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dirty="0" err="1">
                <a:latin typeface="Century Gothic" pitchFamily="18"/>
              </a:rPr>
              <a:t>Vic</a:t>
            </a:r>
            <a:r>
              <a:rPr lang="it-IT" dirty="0">
                <a:latin typeface="Century Gothic" pitchFamily="18"/>
              </a:rPr>
              <a:t> Wilcox </a:t>
            </a:r>
            <a:r>
              <a:rPr lang="it-IT" dirty="0" err="1">
                <a:latin typeface="Century Gothic" pitchFamily="18"/>
              </a:rPr>
              <a:t>remembers</a:t>
            </a:r>
            <a:r>
              <a:rPr lang="it-IT" dirty="0">
                <a:latin typeface="Century Gothic" pitchFamily="18"/>
              </a:rPr>
              <a:t> the </a:t>
            </a:r>
            <a:r>
              <a:rPr lang="it-IT" dirty="0" err="1">
                <a:latin typeface="Century Gothic" pitchFamily="18"/>
              </a:rPr>
              <a:t>same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episode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told</a:t>
            </a:r>
            <a:r>
              <a:rPr lang="it-IT" dirty="0">
                <a:latin typeface="Century Gothic" pitchFamily="18"/>
              </a:rPr>
              <a:t> by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in the first part of the </a:t>
            </a:r>
            <a:r>
              <a:rPr lang="it-IT" dirty="0" err="1">
                <a:latin typeface="Century Gothic" pitchFamily="18"/>
              </a:rPr>
              <a:t>chapter</a:t>
            </a:r>
            <a:r>
              <a:rPr lang="it-IT" dirty="0">
                <a:latin typeface="Century Gothic" pitchFamily="18"/>
              </a:rPr>
              <a:t> (he </a:t>
            </a:r>
            <a:r>
              <a:rPr lang="it-IT" dirty="0" err="1">
                <a:latin typeface="Century Gothic" pitchFamily="18"/>
              </a:rPr>
              <a:t>doesn't</a:t>
            </a:r>
            <a:r>
              <a:rPr lang="it-IT" dirty="0">
                <a:latin typeface="Century Gothic" pitchFamily="18"/>
              </a:rPr>
              <a:t> focus on the </a:t>
            </a:r>
            <a:r>
              <a:rPr lang="it-IT" dirty="0" err="1">
                <a:latin typeface="Century Gothic" pitchFamily="18"/>
              </a:rPr>
              <a:t>subject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smtClean="0">
                <a:latin typeface="Century Gothic" pitchFamily="18"/>
              </a:rPr>
              <a:t>of </a:t>
            </a:r>
            <a:r>
              <a:rPr lang="it-IT" dirty="0" err="1">
                <a:latin typeface="Century Gothic" pitchFamily="18"/>
              </a:rPr>
              <a:t>their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discussion</a:t>
            </a:r>
            <a:r>
              <a:rPr lang="it-IT" dirty="0">
                <a:latin typeface="Century Gothic" pitchFamily="18"/>
              </a:rPr>
              <a:t>, </a:t>
            </a:r>
            <a:r>
              <a:rPr lang="it-IT" dirty="0" err="1">
                <a:latin typeface="Century Gothic" pitchFamily="18"/>
              </a:rPr>
              <a:t>but</a:t>
            </a:r>
            <a:r>
              <a:rPr lang="it-IT" dirty="0">
                <a:latin typeface="Century Gothic" pitchFamily="18"/>
              </a:rPr>
              <a:t> on </a:t>
            </a:r>
            <a:r>
              <a:rPr lang="it-IT" dirty="0" err="1">
                <a:latin typeface="Century Gothic" pitchFamily="18"/>
              </a:rPr>
              <a:t>Robyn's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physical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appearance</a:t>
            </a:r>
            <a:r>
              <a:rPr lang="it-IT" dirty="0">
                <a:latin typeface="Century Gothic" pitchFamily="18"/>
              </a:rPr>
              <a:t>)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3</a:t>
            </a:r>
            <a:r>
              <a:rPr lang="it-IT" dirty="0">
                <a:latin typeface="Century Gothic" pitchFamily="18"/>
              </a:rPr>
              <a:t> (</a:t>
            </a:r>
            <a:r>
              <a:rPr lang="it-IT" dirty="0" err="1">
                <a:latin typeface="Century Gothic" pitchFamily="18"/>
              </a:rPr>
              <a:t>pages</a:t>
            </a:r>
            <a:r>
              <a:rPr lang="it-IT" dirty="0">
                <a:latin typeface="Century Gothic" pitchFamily="18"/>
              </a:rPr>
              <a:t> 122 – 130):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and </a:t>
            </a:r>
            <a:r>
              <a:rPr lang="it-IT" dirty="0" err="1">
                <a:latin typeface="Century Gothic" pitchFamily="18"/>
              </a:rPr>
              <a:t>Charle's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typical</a:t>
            </a:r>
            <a:r>
              <a:rPr lang="it-IT" dirty="0">
                <a:latin typeface="Century Gothic" pitchFamily="18"/>
              </a:rPr>
              <a:t> weekend and </a:t>
            </a:r>
            <a:r>
              <a:rPr lang="it-IT" dirty="0" err="1">
                <a:latin typeface="Century Gothic" pitchFamily="18"/>
              </a:rPr>
              <a:t>Basil's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visit</a:t>
            </a:r>
            <a:endParaRPr lang="it-IT" dirty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 err="1">
                <a:latin typeface="Century Gothic" pitchFamily="18"/>
              </a:rPr>
              <a:t>Contrast</a:t>
            </a:r>
            <a:r>
              <a:rPr lang="it-IT" b="1" dirty="0">
                <a:latin typeface="Century Gothic" pitchFamily="18"/>
              </a:rPr>
              <a:t> </a:t>
            </a:r>
            <a:r>
              <a:rPr lang="it-IT" b="1" dirty="0" err="1">
                <a:latin typeface="Century Gothic" pitchFamily="18"/>
              </a:rPr>
              <a:t>between</a:t>
            </a:r>
            <a:r>
              <a:rPr lang="it-IT" b="1" dirty="0">
                <a:latin typeface="Century Gothic" pitchFamily="18"/>
              </a:rPr>
              <a:t> the </a:t>
            </a:r>
            <a:r>
              <a:rPr lang="it-IT" b="1" dirty="0" err="1">
                <a:latin typeface="Century Gothic" pitchFamily="18"/>
              </a:rPr>
              <a:t>academic</a:t>
            </a:r>
            <a:r>
              <a:rPr lang="it-IT" b="1" dirty="0">
                <a:latin typeface="Century Gothic" pitchFamily="18"/>
              </a:rPr>
              <a:t> world </a:t>
            </a:r>
            <a:r>
              <a:rPr lang="it-IT" dirty="0">
                <a:latin typeface="Century Gothic" pitchFamily="18"/>
              </a:rPr>
              <a:t>(to </a:t>
            </a:r>
            <a:r>
              <a:rPr lang="it-IT" dirty="0" err="1">
                <a:latin typeface="Century Gothic" pitchFamily="18"/>
              </a:rPr>
              <a:t>which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and Charles </a:t>
            </a:r>
            <a:r>
              <a:rPr lang="it-IT" dirty="0" err="1">
                <a:latin typeface="Century Gothic" pitchFamily="18"/>
              </a:rPr>
              <a:t>belong</a:t>
            </a:r>
            <a:r>
              <a:rPr lang="it-IT" dirty="0">
                <a:latin typeface="Century Gothic" pitchFamily="18"/>
              </a:rPr>
              <a:t>)</a:t>
            </a:r>
            <a:r>
              <a:rPr lang="it-IT" b="1" dirty="0">
                <a:latin typeface="Century Gothic" pitchFamily="18"/>
              </a:rPr>
              <a:t> and the </a:t>
            </a:r>
            <a:r>
              <a:rPr lang="it-IT" b="1" dirty="0" err="1">
                <a:latin typeface="Century Gothic" pitchFamily="18"/>
              </a:rPr>
              <a:t>financial</a:t>
            </a:r>
            <a:r>
              <a:rPr lang="it-IT" b="1" dirty="0">
                <a:latin typeface="Century Gothic" pitchFamily="18"/>
              </a:rPr>
              <a:t> </a:t>
            </a:r>
            <a:r>
              <a:rPr lang="it-IT" b="1" dirty="0" err="1">
                <a:latin typeface="Century Gothic" pitchFamily="18"/>
              </a:rPr>
              <a:t>one</a:t>
            </a:r>
            <a:r>
              <a:rPr lang="it-IT" dirty="0">
                <a:latin typeface="Century Gothic" pitchFamily="18"/>
              </a:rPr>
              <a:t> →  Charles’ </a:t>
            </a:r>
            <a:r>
              <a:rPr lang="it-IT" dirty="0" err="1" smtClean="0">
                <a:latin typeface="Century Gothic" pitchFamily="18"/>
              </a:rPr>
              <a:t>interest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about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economic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matters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anticipates</a:t>
            </a:r>
            <a:r>
              <a:rPr lang="it-IT" dirty="0">
                <a:latin typeface="Century Gothic" pitchFamily="18"/>
              </a:rPr>
              <a:t> the </a:t>
            </a:r>
            <a:r>
              <a:rPr lang="it-IT" dirty="0" err="1">
                <a:latin typeface="Century Gothic" pitchFamily="18"/>
              </a:rPr>
              <a:t>man’s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decision</a:t>
            </a:r>
            <a:r>
              <a:rPr lang="it-IT" dirty="0">
                <a:latin typeface="Century Gothic" pitchFamily="18"/>
              </a:rPr>
              <a:t> to </a:t>
            </a:r>
            <a:r>
              <a:rPr lang="it-IT" dirty="0" err="1">
                <a:latin typeface="Century Gothic" pitchFamily="18"/>
              </a:rPr>
              <a:t>change</a:t>
            </a:r>
            <a:r>
              <a:rPr lang="it-IT" dirty="0">
                <a:latin typeface="Century Gothic" pitchFamily="18"/>
              </a:rPr>
              <a:t> job and to </a:t>
            </a:r>
            <a:r>
              <a:rPr lang="it-IT" dirty="0" err="1">
                <a:latin typeface="Century Gothic" pitchFamily="18"/>
              </a:rPr>
              <a:t>become</a:t>
            </a:r>
            <a:r>
              <a:rPr lang="it-IT" dirty="0">
                <a:latin typeface="Century Gothic" pitchFamily="18"/>
              </a:rPr>
              <a:t> a love story with </a:t>
            </a:r>
            <a:r>
              <a:rPr lang="it-IT" dirty="0" err="1">
                <a:latin typeface="Century Gothic" pitchFamily="18"/>
              </a:rPr>
              <a:t>Debbie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at</a:t>
            </a:r>
            <a:r>
              <a:rPr lang="it-IT" dirty="0">
                <a:latin typeface="Century Gothic" pitchFamily="18"/>
              </a:rPr>
              <a:t> the end of the </a:t>
            </a:r>
            <a:r>
              <a:rPr lang="it-IT" dirty="0" err="1">
                <a:latin typeface="Century Gothic" pitchFamily="18"/>
              </a:rPr>
              <a:t>novel</a:t>
            </a:r>
            <a:r>
              <a:rPr lang="it-IT" dirty="0">
                <a:latin typeface="Century Gothic" pitchFamily="18"/>
              </a:rPr>
              <a:t> (</a:t>
            </a:r>
            <a:r>
              <a:rPr lang="it-IT" dirty="0" err="1">
                <a:latin typeface="Century Gothic" pitchFamily="18"/>
              </a:rPr>
              <a:t>he's</a:t>
            </a:r>
            <a:r>
              <a:rPr lang="it-IT" dirty="0">
                <a:latin typeface="Century Gothic" pitchFamily="18"/>
              </a:rPr>
              <a:t> a round </a:t>
            </a:r>
            <a:r>
              <a:rPr lang="it-IT" dirty="0" err="1">
                <a:latin typeface="Century Gothic" pitchFamily="18"/>
              </a:rPr>
              <a:t>character</a:t>
            </a:r>
            <a:r>
              <a:rPr lang="it-IT" dirty="0">
                <a:latin typeface="Century Gothic" pitchFamily="18"/>
              </a:rPr>
              <a:t>).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841178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71234" y="624110"/>
            <a:ext cx="8233378" cy="1280890"/>
          </a:xfrm>
        </p:spPr>
        <p:txBody>
          <a:bodyPr/>
          <a:lstStyle/>
          <a:p>
            <a:r>
              <a:rPr lang="it-IT" dirty="0" err="1" smtClean="0"/>
              <a:t>Characters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73510" y="1609858"/>
            <a:ext cx="7731102" cy="4855335"/>
          </a:xfrm>
        </p:spPr>
        <p:txBody>
          <a:bodyPr>
            <a:normAutofit/>
          </a:bodyPr>
          <a:lstStyle/>
          <a:p>
            <a:r>
              <a:rPr lang="it-IT" dirty="0" smtClean="0"/>
              <a:t>Part 1:	</a:t>
            </a:r>
            <a:r>
              <a:rPr lang="it-IT" dirty="0" err="1" smtClean="0"/>
              <a:t>Robyn</a:t>
            </a:r>
            <a:r>
              <a:rPr lang="it-IT" dirty="0" smtClean="0"/>
              <a:t> </a:t>
            </a:r>
            <a:r>
              <a:rPr lang="it-IT" dirty="0" err="1" smtClean="0"/>
              <a:t>Penrose</a:t>
            </a:r>
            <a:endParaRPr lang="it-IT" dirty="0" smtClean="0"/>
          </a:p>
          <a:p>
            <a:pPr marL="1371600" lvl="3" indent="0">
              <a:buNone/>
            </a:pPr>
            <a:r>
              <a:rPr lang="it-IT" sz="1800" dirty="0" smtClean="0"/>
              <a:t>Charles</a:t>
            </a:r>
          </a:p>
          <a:p>
            <a:r>
              <a:rPr lang="it-IT" dirty="0" smtClean="0"/>
              <a:t>Part 2:	</a:t>
            </a:r>
            <a:r>
              <a:rPr lang="it-IT" dirty="0" err="1" smtClean="0"/>
              <a:t>Vic</a:t>
            </a:r>
            <a:r>
              <a:rPr lang="it-IT" dirty="0" smtClean="0"/>
              <a:t> Wilcox</a:t>
            </a:r>
          </a:p>
          <a:p>
            <a:pPr marL="1371600" lvl="3" indent="0">
              <a:buNone/>
            </a:pPr>
            <a:r>
              <a:rPr lang="it-IT" sz="1800" dirty="0" smtClean="0"/>
              <a:t>Gary Wilcox</a:t>
            </a:r>
          </a:p>
          <a:p>
            <a:pPr marL="1371600" lvl="3" indent="0">
              <a:buNone/>
            </a:pPr>
            <a:r>
              <a:rPr lang="it-IT" sz="1800" dirty="0" err="1" smtClean="0"/>
              <a:t>Marjorie</a:t>
            </a:r>
            <a:r>
              <a:rPr lang="it-IT" sz="1800" dirty="0" smtClean="0"/>
              <a:t> Wilcox</a:t>
            </a:r>
          </a:p>
          <a:p>
            <a:pPr marL="1371600" lvl="3" indent="0">
              <a:buNone/>
            </a:pPr>
            <a:r>
              <a:rPr lang="it-IT" sz="1800" dirty="0" smtClean="0"/>
              <a:t>Sandra Wilcox</a:t>
            </a:r>
          </a:p>
          <a:p>
            <a:pPr marL="1371600" lvl="3" indent="0">
              <a:buNone/>
            </a:pPr>
            <a:r>
              <a:rPr lang="it-IT" sz="1800" dirty="0"/>
              <a:t>Raymond Wilcox (and </a:t>
            </a:r>
            <a:r>
              <a:rPr lang="it-IT" sz="1800" dirty="0" err="1"/>
              <a:t>his</a:t>
            </a:r>
            <a:r>
              <a:rPr lang="it-IT" sz="1800" dirty="0"/>
              <a:t> friends</a:t>
            </a:r>
            <a:r>
              <a:rPr lang="it-IT" sz="1800" dirty="0" smtClean="0"/>
              <a:t>)</a:t>
            </a:r>
          </a:p>
          <a:p>
            <a:pPr marL="1371600" lvl="3" indent="0">
              <a:buNone/>
            </a:pPr>
            <a:r>
              <a:rPr lang="it-IT" sz="1800" dirty="0" err="1" smtClean="0"/>
              <a:t>Mr</a:t>
            </a:r>
            <a:r>
              <a:rPr lang="it-IT" sz="1800" dirty="0" smtClean="0"/>
              <a:t> Wilcox (</a:t>
            </a:r>
            <a:r>
              <a:rPr lang="it-IT" sz="1800" dirty="0" err="1" smtClean="0"/>
              <a:t>Vic’s</a:t>
            </a:r>
            <a:r>
              <a:rPr lang="it-IT" sz="1800" dirty="0" smtClean="0"/>
              <a:t> </a:t>
            </a:r>
            <a:r>
              <a:rPr lang="it-IT" sz="1800" dirty="0" err="1" smtClean="0"/>
              <a:t>father</a:t>
            </a:r>
            <a:r>
              <a:rPr lang="it-IT" sz="1800" dirty="0" smtClean="0"/>
              <a:t>)</a:t>
            </a:r>
            <a:endParaRPr lang="it-IT" sz="1800" dirty="0"/>
          </a:p>
          <a:p>
            <a:r>
              <a:rPr lang="it-IT" dirty="0" smtClean="0"/>
              <a:t>Part 3:	</a:t>
            </a:r>
            <a:r>
              <a:rPr lang="it-IT" dirty="0" err="1" smtClean="0"/>
              <a:t>Robyn</a:t>
            </a:r>
            <a:r>
              <a:rPr lang="it-IT" dirty="0" smtClean="0"/>
              <a:t> </a:t>
            </a:r>
            <a:r>
              <a:rPr lang="it-IT" dirty="0" err="1" smtClean="0"/>
              <a:t>Penrose</a:t>
            </a:r>
            <a:endParaRPr lang="it-IT" dirty="0" smtClean="0"/>
          </a:p>
          <a:p>
            <a:pPr marL="1371600" lvl="3" indent="0">
              <a:buNone/>
            </a:pPr>
            <a:r>
              <a:rPr lang="it-IT" sz="1900" dirty="0" smtClean="0"/>
              <a:t>Charles</a:t>
            </a:r>
          </a:p>
          <a:p>
            <a:pPr marL="1371600" lvl="3" indent="0">
              <a:buNone/>
            </a:pPr>
            <a:r>
              <a:rPr lang="it-IT" sz="1900" dirty="0" smtClean="0"/>
              <a:t>Basil </a:t>
            </a:r>
            <a:r>
              <a:rPr lang="it-IT" sz="1900" dirty="0" err="1" smtClean="0"/>
              <a:t>Penrose</a:t>
            </a:r>
            <a:endParaRPr lang="it-IT" sz="1900" dirty="0" smtClean="0"/>
          </a:p>
          <a:p>
            <a:pPr marL="1371600" lvl="3" indent="0">
              <a:buNone/>
            </a:pPr>
            <a:r>
              <a:rPr lang="it-IT" sz="1900" dirty="0" err="1" smtClean="0"/>
              <a:t>Debby</a:t>
            </a:r>
            <a:r>
              <a:rPr lang="it-IT" sz="1900" dirty="0" smtClean="0"/>
              <a:t> (</a:t>
            </a:r>
            <a:r>
              <a:rPr lang="it-IT" sz="1900" dirty="0" err="1" smtClean="0"/>
              <a:t>Basil’s</a:t>
            </a:r>
            <a:r>
              <a:rPr lang="it-IT" sz="1900" dirty="0" smtClean="0"/>
              <a:t> girlfriend)</a:t>
            </a:r>
          </a:p>
          <a:p>
            <a:pPr marL="1371600" lvl="3" indent="0">
              <a:buNone/>
            </a:pP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907339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9894" y="147592"/>
            <a:ext cx="8911687" cy="1280890"/>
          </a:xfrm>
        </p:spPr>
        <p:txBody>
          <a:bodyPr/>
          <a:lstStyle/>
          <a:p>
            <a:r>
              <a:rPr lang="it-IT" dirty="0" err="1" smtClean="0"/>
              <a:t>Settings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00175" y="1000125"/>
            <a:ext cx="10791825" cy="5857875"/>
          </a:xfrm>
        </p:spPr>
        <p:txBody>
          <a:bodyPr>
            <a:normAutofit/>
          </a:bodyPr>
          <a:lstStyle/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1</a:t>
            </a:r>
            <a:r>
              <a:rPr lang="it-IT" dirty="0">
                <a:latin typeface="Century Gothic" pitchFamily="18"/>
              </a:rPr>
              <a:t>	</a:t>
            </a:r>
            <a:r>
              <a:rPr lang="it-IT" b="1" dirty="0" err="1">
                <a:latin typeface="Century Gothic" pitchFamily="18"/>
              </a:rPr>
              <a:t>Place</a:t>
            </a:r>
            <a:r>
              <a:rPr lang="it-IT" dirty="0">
                <a:latin typeface="Century Gothic" pitchFamily="18"/>
              </a:rPr>
              <a:t> -&gt;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Penrose’s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house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b="1" dirty="0" smtClean="0">
                <a:latin typeface="Century Gothic" pitchFamily="18"/>
              </a:rPr>
              <a:t>		Time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>
                <a:latin typeface="Century Gothic" pitchFamily="18"/>
              </a:rPr>
              <a:t>-&gt; </a:t>
            </a:r>
            <a:r>
              <a:rPr lang="it-IT" dirty="0" err="1">
                <a:latin typeface="Century Gothic" pitchFamily="18"/>
              </a:rPr>
              <a:t>Saturday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evening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b="1" dirty="0">
                <a:latin typeface="Century Gothic" pitchFamily="18"/>
              </a:rPr>
              <a:t>	</a:t>
            </a:r>
            <a:r>
              <a:rPr lang="it-IT" b="1" dirty="0" smtClean="0">
                <a:latin typeface="Century Gothic" pitchFamily="18"/>
              </a:rPr>
              <a:t>	Environment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>
                <a:latin typeface="Century Gothic" pitchFamily="18"/>
              </a:rPr>
              <a:t>-&gt; </a:t>
            </a:r>
            <a:r>
              <a:rPr lang="it-IT" dirty="0" err="1">
                <a:latin typeface="Century Gothic" pitchFamily="18"/>
              </a:rPr>
              <a:t>Robyn</a:t>
            </a:r>
            <a:r>
              <a:rPr lang="it-IT" dirty="0">
                <a:latin typeface="Century Gothic" pitchFamily="18"/>
              </a:rPr>
              <a:t> and </a:t>
            </a:r>
            <a:r>
              <a:rPr lang="it-IT" dirty="0" err="1">
                <a:latin typeface="Century Gothic" pitchFamily="18"/>
              </a:rPr>
              <a:t>Charle</a:t>
            </a:r>
            <a:r>
              <a:rPr lang="it-IT" dirty="0">
                <a:latin typeface="Century Gothic" pitchFamily="18"/>
              </a:rPr>
              <a:t> are </a:t>
            </a:r>
            <a:r>
              <a:rPr lang="it-IT" dirty="0" err="1">
                <a:latin typeface="Century Gothic" pitchFamily="18"/>
              </a:rPr>
              <a:t>lying</a:t>
            </a:r>
            <a:r>
              <a:rPr lang="it-IT" dirty="0">
                <a:latin typeface="Century Gothic" pitchFamily="18"/>
              </a:rPr>
              <a:t> in </a:t>
            </a:r>
            <a:r>
              <a:rPr lang="it-IT" dirty="0" err="1">
                <a:latin typeface="Century Gothic" pitchFamily="18"/>
              </a:rPr>
              <a:t>Robyn’s</a:t>
            </a:r>
            <a:r>
              <a:rPr lang="it-IT" dirty="0">
                <a:latin typeface="Century Gothic" pitchFamily="18"/>
              </a:rPr>
              <a:t> bed, </a:t>
            </a:r>
            <a:r>
              <a:rPr lang="it-IT" dirty="0" err="1">
                <a:latin typeface="Century Gothic" pitchFamily="18"/>
              </a:rPr>
              <a:t>having</a:t>
            </a:r>
            <a:r>
              <a:rPr lang="it-IT" dirty="0">
                <a:latin typeface="Century Gothic" pitchFamily="18"/>
              </a:rPr>
              <a:t> a massage and </a:t>
            </a:r>
            <a:r>
              <a:rPr lang="it-IT" dirty="0" err="1">
                <a:latin typeface="Century Gothic" pitchFamily="18"/>
              </a:rPr>
              <a:t>talking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about</a:t>
            </a:r>
            <a:r>
              <a:rPr lang="it-IT" dirty="0">
                <a:latin typeface="Century Gothic" pitchFamily="18"/>
              </a:rPr>
              <a:t> Danny </a:t>
            </a:r>
            <a:r>
              <a:rPr lang="it-IT" dirty="0" err="1" smtClean="0">
                <a:latin typeface="Century Gothic" pitchFamily="18"/>
              </a:rPr>
              <a:t>Ram’s</a:t>
            </a:r>
            <a:r>
              <a:rPr lang="it-IT" dirty="0" smtClean="0">
                <a:latin typeface="Century Gothic" pitchFamily="18"/>
              </a:rPr>
              <a:t> case</a:t>
            </a:r>
          </a:p>
          <a:p>
            <a:pPr mar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dirty="0">
                <a:latin typeface="Century Gothic" pitchFamily="18"/>
              </a:rPr>
              <a:t>	</a:t>
            </a:r>
            <a:r>
              <a:rPr lang="it-IT" dirty="0" smtClean="0">
                <a:latin typeface="Century Gothic" pitchFamily="18"/>
              </a:rPr>
              <a:t>				- </a:t>
            </a:r>
            <a:r>
              <a:rPr lang="it-IT" dirty="0" err="1" smtClean="0">
                <a:latin typeface="" pitchFamily="18"/>
              </a:rPr>
              <a:t>Robyn’s</a:t>
            </a:r>
            <a:r>
              <a:rPr lang="it-IT" dirty="0" smtClean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ethical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values</a:t>
            </a:r>
            <a:r>
              <a:rPr lang="it-IT" dirty="0">
                <a:latin typeface="" pitchFamily="18"/>
              </a:rPr>
              <a:t> VS </a:t>
            </a:r>
            <a:r>
              <a:rPr lang="it-IT" dirty="0" err="1">
                <a:latin typeface="" pitchFamily="18"/>
              </a:rPr>
              <a:t>Racist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thoughts</a:t>
            </a:r>
            <a:r>
              <a:rPr lang="it-IT" dirty="0">
                <a:latin typeface="" pitchFamily="18"/>
              </a:rPr>
              <a:t> of the </a:t>
            </a:r>
            <a:r>
              <a:rPr lang="it-IT" dirty="0" err="1">
                <a:latin typeface="" pitchFamily="18"/>
              </a:rPr>
              <a:t>factory’s</a:t>
            </a:r>
            <a:r>
              <a:rPr lang="it-IT" dirty="0">
                <a:latin typeface="" pitchFamily="18"/>
              </a:rPr>
              <a:t> management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 smtClean="0">
                <a:latin typeface="Century Gothic" pitchFamily="18"/>
              </a:rPr>
              <a:t>Part </a:t>
            </a:r>
            <a:r>
              <a:rPr lang="it-IT" b="1" dirty="0">
                <a:latin typeface="Century Gothic" pitchFamily="18"/>
              </a:rPr>
              <a:t>2</a:t>
            </a:r>
            <a:r>
              <a:rPr lang="it-IT" dirty="0">
                <a:latin typeface="Century Gothic" pitchFamily="18"/>
              </a:rPr>
              <a:t>	</a:t>
            </a:r>
            <a:r>
              <a:rPr lang="it-IT" b="1" dirty="0" err="1">
                <a:latin typeface="Century Gothic" pitchFamily="18"/>
              </a:rPr>
              <a:t>Place</a:t>
            </a:r>
            <a:r>
              <a:rPr lang="it-IT" dirty="0">
                <a:latin typeface="Century Gothic" pitchFamily="18"/>
              </a:rPr>
              <a:t> -&gt; </a:t>
            </a:r>
            <a:r>
              <a:rPr lang="it-IT" dirty="0" err="1">
                <a:latin typeface="Century Gothic" pitchFamily="18"/>
              </a:rPr>
              <a:t>Vic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Wilcox’s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house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dirty="0" smtClean="0">
                <a:latin typeface="Century Gothic" pitchFamily="18"/>
              </a:rPr>
              <a:t>				</a:t>
            </a:r>
            <a:r>
              <a:rPr lang="it-IT" dirty="0" err="1" smtClean="0">
                <a:latin typeface="Century Gothic" pitchFamily="18"/>
              </a:rPr>
              <a:t>Mr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Wilcox’s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house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b="1" dirty="0">
                <a:latin typeface="Century Gothic" pitchFamily="18"/>
              </a:rPr>
              <a:t>	</a:t>
            </a:r>
            <a:r>
              <a:rPr lang="it-IT" b="1" dirty="0" smtClean="0">
                <a:latin typeface="Century Gothic" pitchFamily="18"/>
              </a:rPr>
              <a:t>	Time </a:t>
            </a:r>
            <a:r>
              <a:rPr lang="it-IT" dirty="0">
                <a:latin typeface="Century Gothic" pitchFamily="18"/>
              </a:rPr>
              <a:t>-&gt;  </a:t>
            </a:r>
            <a:r>
              <a:rPr lang="it-IT" dirty="0" err="1">
                <a:latin typeface="Century Gothic" pitchFamily="18"/>
              </a:rPr>
              <a:t>Saturday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evening</a:t>
            </a:r>
            <a:endParaRPr lang="it-IT" dirty="0">
              <a:latin typeface="Century Gothic" pitchFamily="18"/>
            </a:endParaRPr>
          </a:p>
          <a:p>
            <a:pPr marL="1371599" lvl="0" indent="0">
              <a:buNone/>
            </a:pPr>
            <a:r>
              <a:rPr lang="it-IT" dirty="0" err="1" smtClean="0">
                <a:latin typeface="Century Gothic" pitchFamily="18"/>
              </a:rPr>
              <a:t>Sunday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morning</a:t>
            </a:r>
            <a:endParaRPr lang="it-IT" dirty="0" smtClean="0">
              <a:latin typeface="Century Gothic" pitchFamily="18"/>
            </a:endParaRPr>
          </a:p>
          <a:p>
            <a:pPr marL="1370013" lvl="0" indent="-474663">
              <a:buNone/>
            </a:pPr>
            <a:r>
              <a:rPr lang="it-IT" b="1" dirty="0" smtClean="0">
                <a:latin typeface="Century Gothic" pitchFamily="18"/>
              </a:rPr>
              <a:t>Environment</a:t>
            </a:r>
            <a:r>
              <a:rPr lang="it-IT" dirty="0" smtClean="0">
                <a:latin typeface="Century Gothic" pitchFamily="18"/>
              </a:rPr>
              <a:t> -&gt; </a:t>
            </a:r>
            <a:r>
              <a:rPr lang="it-IT" dirty="0" err="1">
                <a:latin typeface="" pitchFamily="18"/>
              </a:rPr>
              <a:t>Vic’s</a:t>
            </a:r>
            <a:r>
              <a:rPr lang="it-IT" dirty="0">
                <a:latin typeface="" pitchFamily="18"/>
              </a:rPr>
              <a:t> position </a:t>
            </a:r>
            <a:r>
              <a:rPr lang="it-IT" dirty="0" err="1">
                <a:latin typeface="" pitchFamily="18"/>
              </a:rPr>
              <a:t>as</a:t>
            </a:r>
            <a:r>
              <a:rPr lang="it-IT" dirty="0">
                <a:latin typeface="" pitchFamily="18"/>
              </a:rPr>
              <a:t> a </a:t>
            </a:r>
            <a:r>
              <a:rPr lang="it-IT" dirty="0" err="1">
                <a:latin typeface="" pitchFamily="18"/>
              </a:rPr>
              <a:t>Managing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Directos</a:t>
            </a:r>
            <a:r>
              <a:rPr lang="it-IT" dirty="0">
                <a:latin typeface="" pitchFamily="18"/>
              </a:rPr>
              <a:t> VS </a:t>
            </a:r>
            <a:r>
              <a:rPr lang="it-IT" dirty="0" err="1">
                <a:latin typeface="" pitchFamily="18"/>
              </a:rPr>
              <a:t>his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weakness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as</a:t>
            </a:r>
            <a:r>
              <a:rPr lang="it-IT" dirty="0">
                <a:latin typeface="" pitchFamily="18"/>
              </a:rPr>
              <a:t> a </a:t>
            </a:r>
            <a:r>
              <a:rPr lang="it-IT" dirty="0" err="1">
                <a:latin typeface="" pitchFamily="18"/>
              </a:rPr>
              <a:t>parent</a:t>
            </a:r>
            <a:r>
              <a:rPr lang="it-IT" dirty="0">
                <a:latin typeface="" pitchFamily="18"/>
              </a:rPr>
              <a:t> and a </a:t>
            </a:r>
            <a:r>
              <a:rPr lang="it-IT" dirty="0" err="1">
                <a:latin typeface="" pitchFamily="18"/>
              </a:rPr>
              <a:t>husband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 smtClean="0">
                <a:latin typeface="Century Gothic" pitchFamily="18"/>
              </a:rPr>
              <a:t>Part 3	</a:t>
            </a:r>
            <a:r>
              <a:rPr lang="it-IT" b="1" dirty="0" err="1" smtClean="0">
                <a:latin typeface="Century Gothic" pitchFamily="18"/>
              </a:rPr>
              <a:t>Place</a:t>
            </a:r>
            <a:r>
              <a:rPr lang="it-IT" b="1" dirty="0" smtClean="0">
                <a:latin typeface="Century Gothic" pitchFamily="18"/>
              </a:rPr>
              <a:t> </a:t>
            </a:r>
            <a:r>
              <a:rPr lang="it-IT" dirty="0" smtClean="0">
                <a:latin typeface="Century Gothic" pitchFamily="18"/>
              </a:rPr>
              <a:t>-&gt; </a:t>
            </a:r>
            <a:r>
              <a:rPr lang="it-IT" dirty="0" err="1" smtClean="0">
                <a:latin typeface="Century Gothic" pitchFamily="18"/>
              </a:rPr>
              <a:t>Robyn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Penrose’s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house</a:t>
            </a:r>
            <a:endParaRPr lang="it-IT" dirty="0" smtClean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b="1" dirty="0">
                <a:latin typeface="Century Gothic" pitchFamily="18"/>
              </a:rPr>
              <a:t>	</a:t>
            </a:r>
            <a:r>
              <a:rPr lang="it-IT" b="1" dirty="0" smtClean="0">
                <a:latin typeface="Century Gothic" pitchFamily="18"/>
              </a:rPr>
              <a:t>	Time</a:t>
            </a:r>
            <a:r>
              <a:rPr lang="it-IT" dirty="0" smtClean="0">
                <a:latin typeface="Century Gothic" pitchFamily="18"/>
              </a:rPr>
              <a:t> </a:t>
            </a:r>
            <a:r>
              <a:rPr lang="it-IT" dirty="0">
                <a:latin typeface="Century Gothic" pitchFamily="18"/>
              </a:rPr>
              <a:t>-&gt; </a:t>
            </a:r>
            <a:r>
              <a:rPr lang="it-IT" dirty="0" err="1" smtClean="0">
                <a:latin typeface="Century Gothic" pitchFamily="18"/>
              </a:rPr>
              <a:t>Sunday</a:t>
            </a:r>
            <a:endParaRPr lang="it-IT" dirty="0" smtClean="0">
              <a:latin typeface="Century Gothic" pitchFamily="18"/>
            </a:endParaRPr>
          </a:p>
          <a:p>
            <a:pPr mar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b="1" dirty="0">
                <a:latin typeface="Century Gothic" pitchFamily="18"/>
              </a:rPr>
              <a:t>	</a:t>
            </a:r>
            <a:r>
              <a:rPr lang="it-IT" b="1" dirty="0" smtClean="0">
                <a:latin typeface="Century Gothic" pitchFamily="18"/>
              </a:rPr>
              <a:t>	Environment </a:t>
            </a:r>
            <a:r>
              <a:rPr lang="it-IT" dirty="0">
                <a:latin typeface="Century Gothic" pitchFamily="18"/>
              </a:rPr>
              <a:t>-&gt; </a:t>
            </a:r>
            <a:r>
              <a:rPr lang="it-IT" dirty="0" err="1">
                <a:latin typeface="" pitchFamily="18"/>
              </a:rPr>
              <a:t>academic</a:t>
            </a:r>
            <a:r>
              <a:rPr lang="it-IT" dirty="0">
                <a:latin typeface="" pitchFamily="18"/>
              </a:rPr>
              <a:t> world VS </a:t>
            </a:r>
            <a:r>
              <a:rPr lang="it-IT" dirty="0" err="1">
                <a:latin typeface="" pitchFamily="18"/>
              </a:rPr>
              <a:t>financial</a:t>
            </a:r>
            <a:r>
              <a:rPr lang="it-IT" dirty="0">
                <a:latin typeface="" pitchFamily="18"/>
              </a:rPr>
              <a:t> world</a:t>
            </a:r>
          </a:p>
          <a:p>
            <a:pPr marL="1371599" lvl="0" indent="0">
              <a:buNone/>
            </a:pPr>
            <a:endParaRPr lang="it-IT" sz="1500" dirty="0">
              <a:latin typeface="Century Gothic" pitchFamily="18"/>
            </a:endParaRPr>
          </a:p>
          <a:p>
            <a:pPr marL="1371600" lvl="3" indent="0">
              <a:buNone/>
            </a:pPr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val="639171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Narrative </a:t>
            </a:r>
            <a:r>
              <a:rPr lang="it-IT" dirty="0" err="1" smtClean="0"/>
              <a:t>techniques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04875" y="1562100"/>
            <a:ext cx="10599737" cy="49149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it-IT" dirty="0" err="1" smtClean="0">
                <a:solidFill>
                  <a:srgbClr val="FF0000"/>
                </a:solidFill>
                <a:latin typeface="" pitchFamily="18"/>
              </a:rPr>
              <a:t>Verb</a:t>
            </a:r>
            <a:r>
              <a:rPr lang="it-IT" dirty="0" smtClean="0">
                <a:solidFill>
                  <a:srgbClr val="FF0000"/>
                </a:solidFill>
                <a:latin typeface="" pitchFamily="18"/>
              </a:rPr>
              <a:t> tense </a:t>
            </a:r>
            <a:r>
              <a:rPr lang="it-IT" dirty="0" err="1" smtClean="0">
                <a:latin typeface="" pitchFamily="18"/>
              </a:rPr>
              <a:t>used</a:t>
            </a:r>
            <a:r>
              <a:rPr lang="it-IT" dirty="0" smtClean="0">
                <a:latin typeface="" pitchFamily="18"/>
              </a:rPr>
              <a:t> by the narrator: </a:t>
            </a:r>
            <a:r>
              <a:rPr lang="it-IT" b="1" dirty="0" err="1" smtClean="0">
                <a:latin typeface="" pitchFamily="18"/>
              </a:rPr>
              <a:t>Past</a:t>
            </a:r>
            <a:r>
              <a:rPr lang="it-IT" b="1" dirty="0" smtClean="0">
                <a:latin typeface="" pitchFamily="18"/>
              </a:rPr>
              <a:t> Simple</a:t>
            </a:r>
          </a:p>
          <a:p>
            <a:pPr lvl="0">
              <a:buNone/>
            </a:pPr>
            <a:r>
              <a:rPr lang="it-IT" b="1" dirty="0" smtClean="0">
                <a:latin typeface="" pitchFamily="18"/>
              </a:rPr>
              <a:t>Part </a:t>
            </a:r>
            <a:r>
              <a:rPr lang="it-IT" b="1" dirty="0">
                <a:latin typeface="" pitchFamily="18"/>
              </a:rPr>
              <a:t>1:</a:t>
            </a:r>
            <a:r>
              <a:rPr lang="it-IT" dirty="0">
                <a:latin typeface="" pitchFamily="18"/>
              </a:rPr>
              <a:t>	The </a:t>
            </a:r>
            <a:r>
              <a:rPr lang="it-IT" dirty="0" err="1">
                <a:latin typeface="" pitchFamily="18"/>
              </a:rPr>
              <a:t>writer</a:t>
            </a:r>
            <a:r>
              <a:rPr lang="it-IT" dirty="0">
                <a:latin typeface="" pitchFamily="18"/>
              </a:rPr>
              <a:t> exploits the </a:t>
            </a:r>
            <a:r>
              <a:rPr lang="it-IT" dirty="0" err="1">
                <a:solidFill>
                  <a:srgbClr val="FF0000"/>
                </a:solidFill>
                <a:latin typeface="" pitchFamily="18"/>
              </a:rPr>
              <a:t>dialogue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between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Robyn</a:t>
            </a:r>
            <a:r>
              <a:rPr lang="it-IT" dirty="0">
                <a:latin typeface="" pitchFamily="18"/>
              </a:rPr>
              <a:t> and Charles to </a:t>
            </a:r>
            <a:r>
              <a:rPr lang="it-IT" dirty="0" err="1">
                <a:latin typeface="" pitchFamily="18"/>
              </a:rPr>
              <a:t>make</a:t>
            </a:r>
            <a:r>
              <a:rPr lang="it-IT" dirty="0">
                <a:latin typeface="" pitchFamily="18"/>
              </a:rPr>
              <a:t> the </a:t>
            </a:r>
            <a:r>
              <a:rPr lang="it-IT" dirty="0" err="1">
                <a:latin typeface="" pitchFamily="18"/>
              </a:rPr>
              <a:t>reader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 smtClean="0">
                <a:latin typeface="" pitchFamily="18"/>
              </a:rPr>
              <a:t>aware</a:t>
            </a:r>
            <a:r>
              <a:rPr lang="it-IT" dirty="0" smtClean="0">
                <a:latin typeface="" pitchFamily="18"/>
              </a:rPr>
              <a:t> of </a:t>
            </a:r>
            <a:r>
              <a:rPr lang="it-IT" dirty="0" err="1" smtClean="0">
                <a:latin typeface="" pitchFamily="18"/>
              </a:rPr>
              <a:t>how</a:t>
            </a:r>
            <a:r>
              <a:rPr lang="it-IT" dirty="0" smtClean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things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developed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at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Vic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Wilcox's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factory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after</a:t>
            </a:r>
            <a:r>
              <a:rPr lang="it-IT" dirty="0">
                <a:latin typeface="" pitchFamily="18"/>
              </a:rPr>
              <a:t> Danny </a:t>
            </a:r>
            <a:r>
              <a:rPr lang="it-IT" dirty="0" err="1">
                <a:latin typeface="" pitchFamily="18"/>
              </a:rPr>
              <a:t>Ram's</a:t>
            </a:r>
            <a:r>
              <a:rPr lang="it-IT" dirty="0">
                <a:latin typeface="" pitchFamily="18"/>
              </a:rPr>
              <a:t> case and the </a:t>
            </a:r>
            <a:r>
              <a:rPr lang="it-IT" dirty="0" err="1">
                <a:latin typeface="" pitchFamily="18"/>
              </a:rPr>
              <a:t>workers</a:t>
            </a:r>
            <a:r>
              <a:rPr lang="it-IT" dirty="0">
                <a:latin typeface="" pitchFamily="18"/>
              </a:rPr>
              <a:t>' </a:t>
            </a:r>
            <a:r>
              <a:rPr lang="it-IT" dirty="0" err="1">
                <a:latin typeface="" pitchFamily="18"/>
              </a:rPr>
              <a:t>protest</a:t>
            </a:r>
            <a:r>
              <a:rPr lang="it-IT" dirty="0">
                <a:latin typeface="" pitchFamily="18"/>
              </a:rPr>
              <a:t>.</a:t>
            </a:r>
          </a:p>
          <a:p>
            <a:pPr lvl="0">
              <a:buNone/>
            </a:pPr>
            <a:r>
              <a:rPr lang="it-IT" dirty="0">
                <a:latin typeface="" pitchFamily="18"/>
              </a:rPr>
              <a:t>The narrator </a:t>
            </a:r>
            <a:r>
              <a:rPr lang="it-IT" dirty="0" err="1">
                <a:latin typeface="" pitchFamily="18"/>
              </a:rPr>
              <a:t>is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less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present</a:t>
            </a:r>
            <a:r>
              <a:rPr lang="it-IT" dirty="0">
                <a:latin typeface="" pitchFamily="18"/>
              </a:rPr>
              <a:t> (he or </a:t>
            </a:r>
            <a:r>
              <a:rPr lang="it-IT" dirty="0" err="1">
                <a:latin typeface="" pitchFamily="18"/>
              </a:rPr>
              <a:t>she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only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describes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Robyn</a:t>
            </a:r>
            <a:r>
              <a:rPr lang="it-IT" dirty="0">
                <a:latin typeface="" pitchFamily="18"/>
              </a:rPr>
              <a:t> and Charles' massage </a:t>
            </a:r>
            <a:r>
              <a:rPr lang="it-IT" dirty="0" err="1">
                <a:latin typeface="" pitchFamily="18"/>
              </a:rPr>
              <a:t>techniques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while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they</a:t>
            </a:r>
            <a:r>
              <a:rPr lang="it-IT" dirty="0">
                <a:latin typeface="" pitchFamily="18"/>
              </a:rPr>
              <a:t> are </a:t>
            </a:r>
            <a:r>
              <a:rPr lang="it-IT" dirty="0" err="1">
                <a:latin typeface="" pitchFamily="18"/>
              </a:rPr>
              <a:t>talking</a:t>
            </a:r>
            <a:r>
              <a:rPr lang="it-IT" dirty="0">
                <a:latin typeface="" pitchFamily="18"/>
              </a:rPr>
              <a:t> to </a:t>
            </a:r>
            <a:r>
              <a:rPr lang="it-IT" dirty="0" err="1">
                <a:latin typeface="" pitchFamily="18"/>
              </a:rPr>
              <a:t>each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other</a:t>
            </a:r>
            <a:r>
              <a:rPr lang="it-IT" dirty="0" smtClean="0">
                <a:latin typeface="" pitchFamily="18"/>
              </a:rPr>
              <a:t>)</a:t>
            </a:r>
          </a:p>
          <a:p>
            <a:pPr lvl="0">
              <a:buNone/>
            </a:pPr>
            <a:r>
              <a:rPr lang="it-IT" dirty="0" smtClean="0">
                <a:latin typeface="" pitchFamily="18"/>
              </a:rPr>
              <a:t>-&gt; </a:t>
            </a:r>
            <a:r>
              <a:rPr lang="it-IT" dirty="0" err="1" smtClean="0">
                <a:latin typeface="" pitchFamily="18"/>
              </a:rPr>
              <a:t>Technique</a:t>
            </a:r>
            <a:r>
              <a:rPr lang="it-IT" dirty="0" smtClean="0">
                <a:latin typeface="" pitchFamily="18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" pitchFamily="18"/>
              </a:rPr>
              <a:t>telling</a:t>
            </a:r>
            <a:endParaRPr lang="it-IT" dirty="0">
              <a:solidFill>
                <a:srgbClr val="FF0000"/>
              </a:solidFill>
              <a:latin typeface="" pitchFamily="18"/>
            </a:endParaRPr>
          </a:p>
          <a:p>
            <a:pPr lvl="0">
              <a:buNone/>
            </a:pPr>
            <a:r>
              <a:rPr lang="it-IT" b="1" dirty="0">
                <a:latin typeface="" pitchFamily="18"/>
              </a:rPr>
              <a:t>Part 2: </a:t>
            </a:r>
            <a:r>
              <a:rPr lang="it-IT" dirty="0">
                <a:latin typeface="" pitchFamily="18"/>
              </a:rPr>
              <a:t>The </a:t>
            </a:r>
            <a:r>
              <a:rPr lang="it-IT" dirty="0">
                <a:solidFill>
                  <a:srgbClr val="FF0000"/>
                </a:solidFill>
                <a:latin typeface="" pitchFamily="18"/>
              </a:rPr>
              <a:t>3</a:t>
            </a:r>
            <a:r>
              <a:rPr lang="it-IT" baseline="30000" dirty="0">
                <a:solidFill>
                  <a:srgbClr val="FF0000"/>
                </a:solidFill>
                <a:latin typeface="" pitchFamily="18"/>
              </a:rPr>
              <a:t>rd</a:t>
            </a:r>
            <a:r>
              <a:rPr lang="it-IT" dirty="0">
                <a:solidFill>
                  <a:srgbClr val="FF0000"/>
                </a:solidFill>
                <a:latin typeface="" pitchFamily="18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" pitchFamily="18"/>
              </a:rPr>
              <a:t>person</a:t>
            </a:r>
            <a:r>
              <a:rPr lang="it-IT" dirty="0">
                <a:solidFill>
                  <a:srgbClr val="FF0000"/>
                </a:solidFill>
                <a:latin typeface="" pitchFamily="18"/>
              </a:rPr>
              <a:t> </a:t>
            </a:r>
            <a:r>
              <a:rPr lang="it-IT" dirty="0" err="1">
                <a:solidFill>
                  <a:srgbClr val="FF0000"/>
                </a:solidFill>
                <a:latin typeface="" pitchFamily="18"/>
              </a:rPr>
              <a:t>omniscient</a:t>
            </a:r>
            <a:r>
              <a:rPr lang="it-IT" dirty="0">
                <a:solidFill>
                  <a:srgbClr val="FF0000"/>
                </a:solidFill>
                <a:latin typeface="" pitchFamily="18"/>
              </a:rPr>
              <a:t> intrusive narrator </a:t>
            </a:r>
            <a:r>
              <a:rPr lang="it-IT" dirty="0" err="1">
                <a:latin typeface="" pitchFamily="18"/>
              </a:rPr>
              <a:t>is</a:t>
            </a:r>
            <a:r>
              <a:rPr lang="it-IT" dirty="0">
                <a:latin typeface="" pitchFamily="18"/>
              </a:rPr>
              <a:t> more </a:t>
            </a:r>
            <a:r>
              <a:rPr lang="it-IT" dirty="0" err="1">
                <a:latin typeface="" pitchFamily="18"/>
              </a:rPr>
              <a:t>present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than</a:t>
            </a:r>
            <a:r>
              <a:rPr lang="it-IT" dirty="0">
                <a:latin typeface="" pitchFamily="18"/>
              </a:rPr>
              <a:t> in the first part of the </a:t>
            </a:r>
            <a:r>
              <a:rPr lang="it-IT" dirty="0" err="1">
                <a:latin typeface="" pitchFamily="18"/>
              </a:rPr>
              <a:t>chapter</a:t>
            </a:r>
            <a:r>
              <a:rPr lang="it-IT" dirty="0">
                <a:latin typeface="" pitchFamily="18"/>
              </a:rPr>
              <a:t>: he </a:t>
            </a:r>
            <a:r>
              <a:rPr lang="it-IT" dirty="0" err="1">
                <a:latin typeface="" pitchFamily="18"/>
              </a:rPr>
              <a:t>describes</a:t>
            </a:r>
            <a:r>
              <a:rPr lang="it-IT" dirty="0">
                <a:latin typeface="" pitchFamily="18"/>
              </a:rPr>
              <a:t> the </a:t>
            </a:r>
            <a:r>
              <a:rPr lang="it-IT" dirty="0" err="1">
                <a:latin typeface="" pitchFamily="18"/>
              </a:rPr>
              <a:t>environment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at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Wiclox's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house</a:t>
            </a:r>
            <a:r>
              <a:rPr lang="it-IT" dirty="0">
                <a:latin typeface="" pitchFamily="18"/>
              </a:rPr>
              <a:t> on a </a:t>
            </a:r>
            <a:r>
              <a:rPr lang="it-IT" dirty="0" err="1">
                <a:latin typeface="" pitchFamily="18"/>
              </a:rPr>
              <a:t>Saturday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 smtClean="0">
                <a:latin typeface="" pitchFamily="18"/>
              </a:rPr>
              <a:t>evening</a:t>
            </a:r>
            <a:r>
              <a:rPr lang="it-IT" dirty="0" smtClean="0">
                <a:latin typeface="" pitchFamily="18"/>
              </a:rPr>
              <a:t> and on a </a:t>
            </a:r>
            <a:r>
              <a:rPr lang="it-IT" dirty="0" err="1" smtClean="0">
                <a:latin typeface="" pitchFamily="18"/>
              </a:rPr>
              <a:t>typical</a:t>
            </a:r>
            <a:r>
              <a:rPr lang="it-IT" dirty="0" smtClean="0">
                <a:latin typeface="" pitchFamily="18"/>
              </a:rPr>
              <a:t> </a:t>
            </a:r>
            <a:r>
              <a:rPr lang="it-IT" dirty="0" err="1" smtClean="0">
                <a:latin typeface="" pitchFamily="18"/>
              </a:rPr>
              <a:t>Sunday</a:t>
            </a:r>
            <a:r>
              <a:rPr lang="it-IT" dirty="0" smtClean="0">
                <a:latin typeface="" pitchFamily="18"/>
              </a:rPr>
              <a:t> </a:t>
            </a:r>
            <a:r>
              <a:rPr lang="it-IT" dirty="0" err="1" smtClean="0">
                <a:latin typeface="" pitchFamily="18"/>
              </a:rPr>
              <a:t>morning</a:t>
            </a:r>
            <a:r>
              <a:rPr lang="it-IT" dirty="0" smtClean="0">
                <a:latin typeface="" pitchFamily="18"/>
              </a:rPr>
              <a:t>. </a:t>
            </a:r>
          </a:p>
          <a:p>
            <a:pPr lvl="0">
              <a:buNone/>
            </a:pPr>
            <a:r>
              <a:rPr lang="it-IT" dirty="0" smtClean="0">
                <a:latin typeface="" pitchFamily="18"/>
              </a:rPr>
              <a:t>-&gt; </a:t>
            </a:r>
            <a:r>
              <a:rPr lang="it-IT" dirty="0" err="1" smtClean="0">
                <a:latin typeface="" pitchFamily="18"/>
              </a:rPr>
              <a:t>Technique</a:t>
            </a:r>
            <a:r>
              <a:rPr lang="it-IT" dirty="0" smtClean="0">
                <a:latin typeface="" pitchFamily="18"/>
              </a:rPr>
              <a:t> of </a:t>
            </a:r>
            <a:r>
              <a:rPr lang="it-IT" dirty="0" err="1" smtClean="0">
                <a:solidFill>
                  <a:srgbClr val="FF0000"/>
                </a:solidFill>
                <a:latin typeface="" pitchFamily="18"/>
              </a:rPr>
              <a:t>showing</a:t>
            </a:r>
            <a:endParaRPr lang="it-IT" dirty="0">
              <a:solidFill>
                <a:srgbClr val="FF0000"/>
              </a:solidFill>
              <a:latin typeface="" pitchFamily="18"/>
            </a:endParaRPr>
          </a:p>
          <a:p>
            <a:pPr lvl="0">
              <a:buNone/>
            </a:pPr>
            <a:r>
              <a:rPr lang="it-IT" b="1" dirty="0">
                <a:latin typeface="" pitchFamily="18"/>
              </a:rPr>
              <a:t>Part 3</a:t>
            </a:r>
            <a:r>
              <a:rPr lang="it-IT" dirty="0">
                <a:latin typeface="" pitchFamily="18"/>
              </a:rPr>
              <a:t>: The narrator </a:t>
            </a:r>
            <a:r>
              <a:rPr lang="it-IT" dirty="0" err="1">
                <a:latin typeface="" pitchFamily="18"/>
              </a:rPr>
              <a:t>introduces</a:t>
            </a:r>
            <a:r>
              <a:rPr lang="it-IT" dirty="0">
                <a:latin typeface="" pitchFamily="18"/>
              </a:rPr>
              <a:t> the situation: he or </a:t>
            </a:r>
            <a:r>
              <a:rPr lang="it-IT" dirty="0" err="1">
                <a:latin typeface="" pitchFamily="18"/>
              </a:rPr>
              <a:t>she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begins</a:t>
            </a:r>
            <a:r>
              <a:rPr lang="it-IT" dirty="0">
                <a:latin typeface="" pitchFamily="18"/>
              </a:rPr>
              <a:t> by </a:t>
            </a:r>
            <a:r>
              <a:rPr lang="it-IT" dirty="0" err="1">
                <a:latin typeface="" pitchFamily="18"/>
              </a:rPr>
              <a:t>telling</a:t>
            </a:r>
            <a:r>
              <a:rPr lang="it-IT" dirty="0">
                <a:latin typeface="" pitchFamily="18"/>
              </a:rPr>
              <a:t> the </a:t>
            </a:r>
            <a:r>
              <a:rPr lang="it-IT" dirty="0" err="1">
                <a:latin typeface="" pitchFamily="18"/>
              </a:rPr>
              <a:t>reader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how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Robyn</a:t>
            </a:r>
            <a:r>
              <a:rPr lang="it-IT" dirty="0">
                <a:latin typeface="" pitchFamily="18"/>
              </a:rPr>
              <a:t> and Charles </a:t>
            </a:r>
            <a:r>
              <a:rPr lang="it-IT" dirty="0" err="1">
                <a:latin typeface="" pitchFamily="18"/>
              </a:rPr>
              <a:t>usually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spend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their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weekends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together</a:t>
            </a:r>
            <a:r>
              <a:rPr lang="it-IT" dirty="0">
                <a:latin typeface="" pitchFamily="18"/>
              </a:rPr>
              <a:t> and </a:t>
            </a:r>
            <a:r>
              <a:rPr lang="it-IT" dirty="0" err="1">
                <a:latin typeface="" pitchFamily="18"/>
              </a:rPr>
              <a:t>ends</a:t>
            </a:r>
            <a:r>
              <a:rPr lang="it-IT" dirty="0">
                <a:latin typeface="" pitchFamily="18"/>
              </a:rPr>
              <a:t> up by </a:t>
            </a:r>
            <a:r>
              <a:rPr lang="it-IT" dirty="0" err="1">
                <a:latin typeface="" pitchFamily="18"/>
              </a:rPr>
              <a:t>describing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what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they're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doing</a:t>
            </a:r>
            <a:r>
              <a:rPr lang="it-IT" dirty="0">
                <a:latin typeface="" pitchFamily="18"/>
              </a:rPr>
              <a:t> on </a:t>
            </a:r>
            <a:r>
              <a:rPr lang="it-IT" dirty="0" err="1">
                <a:latin typeface="" pitchFamily="18"/>
              </a:rPr>
              <a:t>that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>
                <a:latin typeface="" pitchFamily="18"/>
              </a:rPr>
              <a:t>specific</a:t>
            </a:r>
            <a:r>
              <a:rPr lang="it-IT" dirty="0">
                <a:latin typeface="" pitchFamily="18"/>
              </a:rPr>
              <a:t> weekend → from a general </a:t>
            </a:r>
            <a:r>
              <a:rPr lang="it-IT" dirty="0" err="1">
                <a:latin typeface="" pitchFamily="18"/>
              </a:rPr>
              <a:t>point</a:t>
            </a:r>
            <a:r>
              <a:rPr lang="it-IT" dirty="0">
                <a:latin typeface="" pitchFamily="18"/>
              </a:rPr>
              <a:t> of </a:t>
            </a:r>
            <a:r>
              <a:rPr lang="it-IT" dirty="0" err="1">
                <a:latin typeface="" pitchFamily="18"/>
              </a:rPr>
              <a:t>view</a:t>
            </a:r>
            <a:r>
              <a:rPr lang="it-IT" dirty="0">
                <a:latin typeface="" pitchFamily="18"/>
              </a:rPr>
              <a:t> to a </a:t>
            </a:r>
            <a:r>
              <a:rPr lang="it-IT" dirty="0" err="1">
                <a:latin typeface="" pitchFamily="18"/>
              </a:rPr>
              <a:t>particular</a:t>
            </a:r>
            <a:r>
              <a:rPr lang="it-IT" dirty="0">
                <a:latin typeface="" pitchFamily="18"/>
              </a:rPr>
              <a:t> </a:t>
            </a:r>
            <a:r>
              <a:rPr lang="it-IT" dirty="0" err="1" smtClean="0">
                <a:latin typeface="" pitchFamily="18"/>
              </a:rPr>
              <a:t>one</a:t>
            </a:r>
            <a:r>
              <a:rPr lang="it-IT" dirty="0" smtClean="0">
                <a:latin typeface="" pitchFamily="18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19335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Use of </a:t>
            </a:r>
            <a:r>
              <a:rPr lang="it-IT" dirty="0" err="1" smtClean="0"/>
              <a:t>language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2514600"/>
            <a:ext cx="8915400" cy="3396622"/>
          </a:xfrm>
        </p:spPr>
        <p:txBody>
          <a:bodyPr/>
          <a:lstStyle/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dirty="0" err="1">
                <a:latin typeface="Century Gothic" pitchFamily="18"/>
              </a:rPr>
              <a:t>Frequent</a:t>
            </a:r>
            <a:r>
              <a:rPr lang="it-IT" dirty="0">
                <a:latin typeface="Century Gothic" pitchFamily="18"/>
              </a:rPr>
              <a:t> use of </a:t>
            </a:r>
            <a:r>
              <a:rPr lang="it-IT" dirty="0" err="1">
                <a:latin typeface="Century Gothic" pitchFamily="18"/>
              </a:rPr>
              <a:t>direct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 smtClean="0">
                <a:latin typeface="Century Gothic" pitchFamily="18"/>
              </a:rPr>
              <a:t>speech</a:t>
            </a:r>
            <a:r>
              <a:rPr lang="it-IT" dirty="0" smtClean="0">
                <a:latin typeface="Century Gothic" pitchFamily="18"/>
              </a:rPr>
              <a:t> </a:t>
            </a:r>
            <a:endParaRPr lang="it-IT" dirty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dirty="0">
                <a:latin typeface="Century Gothic" pitchFamily="18"/>
              </a:rPr>
              <a:t>Raymond Wilcox and </a:t>
            </a:r>
            <a:r>
              <a:rPr lang="it-IT" dirty="0" err="1">
                <a:latin typeface="Century Gothic" pitchFamily="18"/>
              </a:rPr>
              <a:t>his</a:t>
            </a:r>
            <a:r>
              <a:rPr lang="it-IT" dirty="0">
                <a:latin typeface="Century Gothic" pitchFamily="18"/>
              </a:rPr>
              <a:t> friends → slang </a:t>
            </a:r>
            <a:r>
              <a:rPr lang="it-IT" dirty="0" err="1">
                <a:latin typeface="Century Gothic" pitchFamily="18"/>
              </a:rPr>
              <a:t>language</a:t>
            </a:r>
            <a:r>
              <a:rPr lang="it-IT" dirty="0">
                <a:latin typeface="Century Gothic" pitchFamily="18"/>
              </a:rPr>
              <a:t> (“</a:t>
            </a:r>
            <a:r>
              <a:rPr lang="it-IT" i="1" dirty="0">
                <a:latin typeface="Century Gothic" pitchFamily="18"/>
              </a:rPr>
              <a:t>Ullo, </a:t>
            </a:r>
            <a:r>
              <a:rPr lang="it-IT" i="1" dirty="0" err="1">
                <a:latin typeface="Century Gothic" pitchFamily="18"/>
              </a:rPr>
              <a:t>Dad</a:t>
            </a:r>
            <a:r>
              <a:rPr lang="it-IT" i="1" dirty="0">
                <a:latin typeface="Century Gothic" pitchFamily="18"/>
              </a:rPr>
              <a:t>,...”</a:t>
            </a:r>
            <a:r>
              <a:rPr lang="it-IT" dirty="0">
                <a:latin typeface="Century Gothic" pitchFamily="18"/>
              </a:rPr>
              <a:t>)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None/>
            </a:pPr>
            <a:r>
              <a:rPr lang="it-IT" dirty="0" smtClean="0">
                <a:latin typeface="Century Gothic" pitchFamily="18"/>
              </a:rPr>
              <a:t>	→ </a:t>
            </a:r>
            <a:r>
              <a:rPr lang="it-IT" i="1" dirty="0">
                <a:latin typeface="Century Gothic" pitchFamily="18"/>
              </a:rPr>
              <a:t>“Like Raymond, </a:t>
            </a:r>
            <a:r>
              <a:rPr lang="it-IT" i="1" dirty="0" err="1">
                <a:latin typeface="Century Gothic" pitchFamily="18"/>
              </a:rPr>
              <a:t>they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were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all</a:t>
            </a:r>
            <a:r>
              <a:rPr lang="it-IT" i="1" dirty="0">
                <a:latin typeface="Century Gothic" pitchFamily="18"/>
              </a:rPr>
              <a:t> college </a:t>
            </a:r>
            <a:r>
              <a:rPr lang="it-IT" i="1" dirty="0" err="1">
                <a:latin typeface="Century Gothic" pitchFamily="18"/>
              </a:rPr>
              <a:t>dropouts</a:t>
            </a:r>
            <a:r>
              <a:rPr lang="it-IT" i="1" dirty="0">
                <a:latin typeface="Century Gothic" pitchFamily="18"/>
              </a:rPr>
              <a:t>, or </a:t>
            </a:r>
            <a:r>
              <a:rPr lang="it-IT" i="1" dirty="0" err="1">
                <a:latin typeface="Century Gothic" pitchFamily="18"/>
              </a:rPr>
              <a:t>youths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who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hadn't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been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able</a:t>
            </a:r>
            <a:r>
              <a:rPr lang="it-IT" i="1" dirty="0">
                <a:latin typeface="Century Gothic" pitchFamily="18"/>
              </a:rPr>
              <a:t> to </a:t>
            </a:r>
            <a:r>
              <a:rPr lang="it-IT" i="1" dirty="0" err="1">
                <a:latin typeface="Century Gothic" pitchFamily="18"/>
              </a:rPr>
              <a:t>summon</a:t>
            </a:r>
            <a:r>
              <a:rPr lang="it-IT" i="1" dirty="0">
                <a:latin typeface="Century Gothic" pitchFamily="18"/>
              </a:rPr>
              <a:t> up the </a:t>
            </a:r>
            <a:r>
              <a:rPr lang="it-IT" i="1" dirty="0" err="1">
                <a:latin typeface="Century Gothic" pitchFamily="18"/>
              </a:rPr>
              <a:t>energy</a:t>
            </a:r>
            <a:r>
              <a:rPr lang="it-IT" i="1" dirty="0">
                <a:latin typeface="Century Gothic" pitchFamily="18"/>
              </a:rPr>
              <a:t> </a:t>
            </a:r>
            <a:r>
              <a:rPr lang="it-IT" i="1" dirty="0" err="1">
                <a:latin typeface="Century Gothic" pitchFamily="18"/>
              </a:rPr>
              <a:t>even</a:t>
            </a:r>
            <a:r>
              <a:rPr lang="it-IT" i="1" dirty="0">
                <a:latin typeface="Century Gothic" pitchFamily="18"/>
              </a:rPr>
              <a:t> to start college”.</a:t>
            </a: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dirty="0" err="1">
                <a:latin typeface="Century Gothic" pitchFamily="18"/>
              </a:rPr>
              <a:t>Debbie’s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characterization</a:t>
            </a:r>
            <a:r>
              <a:rPr lang="it-IT" dirty="0">
                <a:latin typeface="Century Gothic" pitchFamily="18"/>
              </a:rPr>
              <a:t> →  </a:t>
            </a:r>
            <a:r>
              <a:rPr lang="it-IT" dirty="0" err="1">
                <a:latin typeface="Century Gothic" pitchFamily="18"/>
              </a:rPr>
              <a:t>lower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class</a:t>
            </a:r>
            <a:r>
              <a:rPr lang="it-IT" dirty="0">
                <a:latin typeface="Century Gothic" pitchFamily="18"/>
              </a:rPr>
              <a:t> </a:t>
            </a:r>
            <a:r>
              <a:rPr lang="it-IT" dirty="0" err="1">
                <a:latin typeface="Century Gothic" pitchFamily="18"/>
              </a:rPr>
              <a:t>accent</a:t>
            </a:r>
            <a:r>
              <a:rPr lang="it-IT" dirty="0">
                <a:latin typeface="Century Gothic" pitchFamily="18"/>
              </a:rPr>
              <a:t> (cockney)</a:t>
            </a:r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170778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Themes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381125"/>
            <a:ext cx="8915400" cy="4530097"/>
          </a:xfrm>
        </p:spPr>
        <p:txBody>
          <a:bodyPr>
            <a:normAutofit fontScale="92500" lnSpcReduction="10000"/>
          </a:bodyPr>
          <a:lstStyle/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1:</a:t>
            </a:r>
          </a:p>
          <a:p>
            <a:pPr marL="0" lvl="2" indent="0"/>
            <a:r>
              <a:rPr lang="it-IT" sz="1800" dirty="0" err="1">
                <a:latin typeface="Century Gothic" pitchFamily="18"/>
              </a:rPr>
              <a:t>Robyn’s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ethical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principles</a:t>
            </a:r>
            <a:r>
              <a:rPr lang="it-IT" sz="1800" dirty="0">
                <a:latin typeface="Century Gothic" pitchFamily="18"/>
              </a:rPr>
              <a:t> (Danny </a:t>
            </a:r>
            <a:r>
              <a:rPr lang="it-IT" sz="1800" dirty="0" err="1">
                <a:latin typeface="Century Gothic" pitchFamily="18"/>
              </a:rPr>
              <a:t>Ram</a:t>
            </a:r>
            <a:r>
              <a:rPr lang="it-IT" sz="1800" dirty="0">
                <a:latin typeface="Century Gothic" pitchFamily="18"/>
              </a:rPr>
              <a:t>)</a:t>
            </a:r>
          </a:p>
          <a:p>
            <a:pPr marL="0" lvl="2" indent="0"/>
            <a:r>
              <a:rPr lang="it-IT" sz="1800" dirty="0" err="1">
                <a:latin typeface="Century Gothic" pitchFamily="18"/>
              </a:rPr>
              <a:t>Racism</a:t>
            </a:r>
            <a:r>
              <a:rPr lang="it-IT" sz="1800" dirty="0">
                <a:latin typeface="Century Gothic" pitchFamily="18"/>
              </a:rPr>
              <a:t> (“</a:t>
            </a:r>
            <a:r>
              <a:rPr lang="it-IT" sz="1800" i="1" dirty="0">
                <a:latin typeface="Century Gothic" pitchFamily="18"/>
              </a:rPr>
              <a:t>The Asian </a:t>
            </a:r>
            <a:r>
              <a:rPr lang="it-IT" sz="1800" i="1" dirty="0" err="1">
                <a:latin typeface="Century Gothic" pitchFamily="18"/>
              </a:rPr>
              <a:t>workers</a:t>
            </a:r>
            <a:r>
              <a:rPr lang="it-IT" sz="1800" i="1" dirty="0">
                <a:latin typeface="Century Gothic" pitchFamily="18"/>
              </a:rPr>
              <a:t> are </a:t>
            </a:r>
            <a:r>
              <a:rPr lang="it-IT" sz="1800" i="1" dirty="0" err="1">
                <a:latin typeface="Century Gothic" pitchFamily="18"/>
              </a:rPr>
              <a:t>very</a:t>
            </a:r>
            <a:r>
              <a:rPr lang="it-IT" sz="1800" i="1" dirty="0">
                <a:latin typeface="Century Gothic" pitchFamily="18"/>
              </a:rPr>
              <a:t> </a:t>
            </a:r>
            <a:r>
              <a:rPr lang="it-IT" sz="1800" i="1" dirty="0" err="1">
                <a:latin typeface="Century Gothic" pitchFamily="18"/>
              </a:rPr>
              <a:t>clannish</a:t>
            </a:r>
            <a:r>
              <a:rPr lang="it-IT" sz="1800" i="1" dirty="0">
                <a:latin typeface="Century Gothic" pitchFamily="18"/>
              </a:rPr>
              <a:t> and </a:t>
            </a:r>
            <a:r>
              <a:rPr lang="it-IT" sz="1800" i="1" dirty="0" err="1">
                <a:latin typeface="Century Gothic" pitchFamily="18"/>
              </a:rPr>
              <a:t>very</a:t>
            </a:r>
            <a:r>
              <a:rPr lang="it-IT" sz="1800" i="1" dirty="0">
                <a:latin typeface="Century Gothic" pitchFamily="18"/>
              </a:rPr>
              <a:t> </a:t>
            </a:r>
            <a:r>
              <a:rPr lang="it-IT" sz="1800" i="1" dirty="0" err="1">
                <a:latin typeface="Century Gothic" pitchFamily="18"/>
              </a:rPr>
              <a:t>stubborn</a:t>
            </a:r>
            <a:r>
              <a:rPr lang="it-IT" sz="1800" dirty="0">
                <a:latin typeface="Century Gothic" pitchFamily="18"/>
              </a:rPr>
              <a:t>”)</a:t>
            </a:r>
          </a:p>
          <a:p>
            <a:pPr marL="0" lvl="0" indent="0">
              <a:buNone/>
            </a:pPr>
            <a:r>
              <a:rPr lang="it-IT" b="1" dirty="0" smtClean="0">
                <a:latin typeface="Century Gothic" pitchFamily="18"/>
              </a:rPr>
              <a:t>Part </a:t>
            </a:r>
            <a:r>
              <a:rPr lang="it-IT" b="1" dirty="0" smtClean="0">
                <a:latin typeface="Century Gothic" pitchFamily="18"/>
              </a:rPr>
              <a:t>2:</a:t>
            </a:r>
          </a:p>
          <a:p>
            <a:pPr marL="0" lvl="2" indent="0"/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Contrast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between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Vic's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position/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financial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possibilities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and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his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weakness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as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a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parent</a:t>
            </a:r>
            <a:r>
              <a:rPr lang="it-IT" sz="1800" dirty="0">
                <a:solidFill>
                  <a:srgbClr val="000000"/>
                </a:solidFill>
                <a:latin typeface="" pitchFamily="18"/>
              </a:rPr>
              <a:t> and a </a:t>
            </a:r>
            <a:r>
              <a:rPr lang="it-IT" sz="1800" dirty="0" err="1">
                <a:solidFill>
                  <a:srgbClr val="000000"/>
                </a:solidFill>
                <a:latin typeface="" pitchFamily="18"/>
              </a:rPr>
              <a:t>husband</a:t>
            </a:r>
            <a:r>
              <a:rPr lang="it-IT" sz="1800" dirty="0">
                <a:latin typeface="" pitchFamily="18"/>
              </a:rPr>
              <a:t>→</a:t>
            </a:r>
            <a:r>
              <a:rPr lang="it-IT" sz="1800" i="1" dirty="0">
                <a:latin typeface="" pitchFamily="18"/>
              </a:rPr>
              <a:t> “Football on </a:t>
            </a:r>
            <a:r>
              <a:rPr lang="it-IT" sz="1800" i="1" dirty="0" err="1">
                <a:latin typeface="" pitchFamily="18"/>
              </a:rPr>
              <a:t>television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was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about</a:t>
            </a:r>
            <a:r>
              <a:rPr lang="it-IT" sz="1800" i="1" dirty="0">
                <a:latin typeface="" pitchFamily="18"/>
              </a:rPr>
              <a:t> the </a:t>
            </a:r>
            <a:r>
              <a:rPr lang="it-IT" sz="1800" i="1" dirty="0" err="1">
                <a:latin typeface="" pitchFamily="18"/>
              </a:rPr>
              <a:t>only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form</a:t>
            </a:r>
            <a:r>
              <a:rPr lang="it-IT" sz="1800" i="1" dirty="0">
                <a:latin typeface="" pitchFamily="18"/>
              </a:rPr>
              <a:t> of </a:t>
            </a:r>
            <a:r>
              <a:rPr lang="it-IT" sz="1800" i="1" dirty="0" err="1">
                <a:latin typeface="" pitchFamily="18"/>
              </a:rPr>
              <a:t>escape</a:t>
            </a:r>
            <a:r>
              <a:rPr lang="it-IT" sz="1800" i="1" dirty="0">
                <a:latin typeface="" pitchFamily="18"/>
              </a:rPr>
              <a:t> he </a:t>
            </a:r>
            <a:r>
              <a:rPr lang="it-IT" sz="1800" i="1" dirty="0" err="1">
                <a:latin typeface="" pitchFamily="18"/>
              </a:rPr>
              <a:t>had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left</a:t>
            </a:r>
            <a:r>
              <a:rPr lang="it-IT" sz="1800" i="1" dirty="0">
                <a:latin typeface="" pitchFamily="18"/>
              </a:rPr>
              <a:t>, and </a:t>
            </a:r>
            <a:r>
              <a:rPr lang="it-IT" sz="1800" i="1" dirty="0" err="1">
                <a:latin typeface="" pitchFamily="18"/>
              </a:rPr>
              <a:t>it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was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also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one</a:t>
            </a:r>
            <a:r>
              <a:rPr lang="it-IT" sz="1800" i="1" dirty="0">
                <a:latin typeface="" pitchFamily="18"/>
              </a:rPr>
              <a:t> of the </a:t>
            </a:r>
            <a:r>
              <a:rPr lang="it-IT" sz="1800" i="1" dirty="0" err="1">
                <a:latin typeface="" pitchFamily="18"/>
              </a:rPr>
              <a:t>few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topics</a:t>
            </a:r>
            <a:r>
              <a:rPr lang="it-IT" sz="1800" i="1" dirty="0">
                <a:latin typeface="" pitchFamily="18"/>
              </a:rPr>
              <a:t> on </a:t>
            </a:r>
            <a:r>
              <a:rPr lang="it-IT" sz="1800" i="1" dirty="0" err="1">
                <a:latin typeface="" pitchFamily="18"/>
              </a:rPr>
              <a:t>which</a:t>
            </a:r>
            <a:r>
              <a:rPr lang="it-IT" sz="1800" i="1" dirty="0">
                <a:latin typeface="" pitchFamily="18"/>
              </a:rPr>
              <a:t> he </a:t>
            </a:r>
            <a:r>
              <a:rPr lang="it-IT" sz="1800" i="1" dirty="0" err="1">
                <a:latin typeface="" pitchFamily="18"/>
              </a:rPr>
              <a:t>could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hold</a:t>
            </a:r>
            <a:r>
              <a:rPr lang="it-IT" sz="1800" i="1" dirty="0">
                <a:latin typeface="" pitchFamily="18"/>
              </a:rPr>
              <a:t> a </a:t>
            </a:r>
            <a:r>
              <a:rPr lang="it-IT" sz="1800" i="1" dirty="0" err="1">
                <a:latin typeface="" pitchFamily="18"/>
              </a:rPr>
              <a:t>reasonably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amicable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conversation</a:t>
            </a:r>
            <a:r>
              <a:rPr lang="it-IT" sz="1800" i="1" dirty="0">
                <a:latin typeface="" pitchFamily="18"/>
              </a:rPr>
              <a:t> with </a:t>
            </a:r>
            <a:r>
              <a:rPr lang="it-IT" sz="1800" i="1" dirty="0" err="1">
                <a:latin typeface="" pitchFamily="18"/>
              </a:rPr>
              <a:t>his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sons</a:t>
            </a:r>
            <a:r>
              <a:rPr lang="it-IT" sz="1800" i="1" dirty="0">
                <a:latin typeface="" pitchFamily="18"/>
              </a:rPr>
              <a:t>”.</a:t>
            </a:r>
          </a:p>
          <a:p>
            <a:pPr marL="0" lvl="2" indent="0"/>
            <a:r>
              <a:rPr lang="it-IT" sz="1800" dirty="0" err="1" smtClean="0">
                <a:latin typeface="" pitchFamily="18"/>
              </a:rPr>
              <a:t>Vic's</a:t>
            </a:r>
            <a:r>
              <a:rPr lang="it-IT" sz="1800" dirty="0" smtClean="0">
                <a:latin typeface="" pitchFamily="18"/>
              </a:rPr>
              <a:t> </a:t>
            </a:r>
            <a:r>
              <a:rPr lang="it-IT" sz="1800" dirty="0" err="1">
                <a:latin typeface="" pitchFamily="18"/>
              </a:rPr>
              <a:t>traditionalist</a:t>
            </a:r>
            <a:r>
              <a:rPr lang="it-IT" sz="1800" dirty="0">
                <a:latin typeface="" pitchFamily="18"/>
              </a:rPr>
              <a:t> </a:t>
            </a:r>
            <a:r>
              <a:rPr lang="it-IT" sz="1800" dirty="0" err="1">
                <a:latin typeface="" pitchFamily="18"/>
              </a:rPr>
              <a:t>ideas</a:t>
            </a:r>
            <a:r>
              <a:rPr lang="it-IT" sz="1800" dirty="0">
                <a:latin typeface="" pitchFamily="18"/>
              </a:rPr>
              <a:t> </a:t>
            </a:r>
            <a:r>
              <a:rPr lang="it-IT" sz="1800" dirty="0" err="1">
                <a:latin typeface="" pitchFamily="18"/>
              </a:rPr>
              <a:t>about</a:t>
            </a:r>
            <a:r>
              <a:rPr lang="it-IT" sz="1800" dirty="0">
                <a:latin typeface="" pitchFamily="18"/>
              </a:rPr>
              <a:t> </a:t>
            </a:r>
            <a:r>
              <a:rPr lang="it-IT" sz="1800" dirty="0" err="1">
                <a:latin typeface="" pitchFamily="18"/>
              </a:rPr>
              <a:t>marriage</a:t>
            </a:r>
            <a:r>
              <a:rPr lang="it-IT" sz="1800" dirty="0">
                <a:latin typeface="" pitchFamily="18"/>
              </a:rPr>
              <a:t> </a:t>
            </a:r>
            <a:r>
              <a:rPr lang="it-IT" sz="1800" i="1" dirty="0">
                <a:latin typeface="" pitchFamily="18"/>
              </a:rPr>
              <a:t>(“A </a:t>
            </a:r>
            <a:r>
              <a:rPr lang="it-IT" sz="1800" i="1" dirty="0" err="1">
                <a:latin typeface="" pitchFamily="18"/>
              </a:rPr>
              <a:t>wife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was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not</a:t>
            </a:r>
            <a:r>
              <a:rPr lang="it-IT" sz="1800" i="1" dirty="0">
                <a:latin typeface="" pitchFamily="18"/>
              </a:rPr>
              <a:t> </a:t>
            </a:r>
            <a:r>
              <a:rPr lang="it-IT" sz="1800" i="1" dirty="0" err="1">
                <a:latin typeface="" pitchFamily="18"/>
              </a:rPr>
              <a:t>like</a:t>
            </a:r>
            <a:r>
              <a:rPr lang="it-IT" sz="1800" i="1" dirty="0">
                <a:latin typeface="" pitchFamily="18"/>
              </a:rPr>
              <a:t> a car”</a:t>
            </a:r>
            <a:r>
              <a:rPr lang="it-IT" sz="1800" dirty="0">
                <a:latin typeface="" pitchFamily="18"/>
              </a:rPr>
              <a:t>)</a:t>
            </a:r>
          </a:p>
          <a:p>
            <a:pPr marL="0" lvl="2" indent="0"/>
            <a:r>
              <a:rPr lang="it-IT" sz="1800" dirty="0">
                <a:latin typeface="" pitchFamily="18"/>
              </a:rPr>
              <a:t>Mr. </a:t>
            </a:r>
            <a:r>
              <a:rPr lang="it-IT" sz="1800" dirty="0" err="1">
                <a:latin typeface="" pitchFamily="18"/>
              </a:rPr>
              <a:t>Wilcox's</a:t>
            </a:r>
            <a:r>
              <a:rPr lang="it-IT" sz="1800" dirty="0">
                <a:latin typeface="" pitchFamily="18"/>
              </a:rPr>
              <a:t> strong </a:t>
            </a:r>
            <a:r>
              <a:rPr lang="it-IT" sz="1800" dirty="0" err="1">
                <a:latin typeface="" pitchFamily="18"/>
              </a:rPr>
              <a:t>traditionalism</a:t>
            </a:r>
            <a:endParaRPr lang="it-IT" sz="1800" dirty="0">
              <a:latin typeface="" pitchFamily="18"/>
            </a:endParaRPr>
          </a:p>
          <a:p>
            <a:pPr marL="0" lvl="0" indent="0">
              <a:spcBef>
                <a:spcPts val="1001"/>
              </a:spcBef>
              <a:buClr>
                <a:srgbClr val="A53010"/>
              </a:buClr>
              <a:buFont typeface="Wingdings 3"/>
              <a:buChar char=""/>
            </a:pPr>
            <a:r>
              <a:rPr lang="it-IT" b="1" dirty="0">
                <a:latin typeface="Century Gothic" pitchFamily="18"/>
              </a:rPr>
              <a:t>Part 3:</a:t>
            </a:r>
          </a:p>
          <a:p>
            <a:pPr marL="0" lvl="2" indent="0"/>
            <a:r>
              <a:rPr lang="it-IT" sz="1800" dirty="0" err="1">
                <a:latin typeface="Century Gothic" pitchFamily="18"/>
              </a:rPr>
              <a:t>Metaphorical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vision</a:t>
            </a:r>
            <a:r>
              <a:rPr lang="it-IT" sz="1800" dirty="0">
                <a:latin typeface="Century Gothic" pitchFamily="18"/>
              </a:rPr>
              <a:t> (</a:t>
            </a:r>
            <a:r>
              <a:rPr lang="it-IT" sz="1800" dirty="0" err="1">
                <a:latin typeface="Century Gothic" pitchFamily="18"/>
              </a:rPr>
              <a:t>meaning</a:t>
            </a:r>
            <a:r>
              <a:rPr lang="it-IT" sz="1800" dirty="0">
                <a:latin typeface="Century Gothic" pitchFamily="18"/>
              </a:rPr>
              <a:t>) VS </a:t>
            </a:r>
            <a:r>
              <a:rPr lang="it-IT" sz="1800" dirty="0" err="1">
                <a:latin typeface="Century Gothic" pitchFamily="18"/>
              </a:rPr>
              <a:t>metonymic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vision</a:t>
            </a:r>
            <a:r>
              <a:rPr lang="it-IT" sz="1800" dirty="0">
                <a:latin typeface="Century Gothic" pitchFamily="18"/>
              </a:rPr>
              <a:t> (</a:t>
            </a:r>
            <a:r>
              <a:rPr lang="it-IT" sz="1800" dirty="0" err="1">
                <a:latin typeface="Century Gothic" pitchFamily="18"/>
              </a:rPr>
              <a:t>truth</a:t>
            </a:r>
            <a:r>
              <a:rPr lang="it-IT" sz="1800" dirty="0">
                <a:latin typeface="Century Gothic" pitchFamily="18"/>
              </a:rPr>
              <a:t>)</a:t>
            </a:r>
          </a:p>
          <a:p>
            <a:pPr marL="0" lvl="2" indent="0"/>
            <a:r>
              <a:rPr lang="it-IT" sz="1800" dirty="0" err="1">
                <a:latin typeface="Century Gothic" pitchFamily="18"/>
              </a:rPr>
              <a:t>Contrast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between</a:t>
            </a:r>
            <a:r>
              <a:rPr lang="it-IT" sz="1800" dirty="0">
                <a:latin typeface="Century Gothic" pitchFamily="18"/>
              </a:rPr>
              <a:t> the </a:t>
            </a:r>
            <a:r>
              <a:rPr lang="it-IT" sz="1800" dirty="0" err="1">
                <a:latin typeface="Century Gothic" pitchFamily="18"/>
              </a:rPr>
              <a:t>financial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sphere</a:t>
            </a:r>
            <a:r>
              <a:rPr lang="it-IT" sz="1800" dirty="0">
                <a:latin typeface="Century Gothic" pitchFamily="18"/>
              </a:rPr>
              <a:t> and the </a:t>
            </a:r>
            <a:r>
              <a:rPr lang="it-IT" sz="1800" dirty="0" err="1">
                <a:latin typeface="Century Gothic" pitchFamily="18"/>
              </a:rPr>
              <a:t>academic</a:t>
            </a:r>
            <a:r>
              <a:rPr lang="it-IT" sz="1800" dirty="0">
                <a:latin typeface="Century Gothic" pitchFamily="18"/>
              </a:rPr>
              <a:t> </a:t>
            </a:r>
            <a:r>
              <a:rPr lang="it-IT" sz="1800" dirty="0" err="1">
                <a:latin typeface="Century Gothic" pitchFamily="18"/>
              </a:rPr>
              <a:t>one</a:t>
            </a:r>
            <a:endParaRPr lang="it-IT" sz="1800" dirty="0">
              <a:latin typeface="Century Gothic" pitchFamily="18"/>
            </a:endParaRPr>
          </a:p>
          <a:p>
            <a:pPr marL="0" lvl="0" indent="0">
              <a:spcBef>
                <a:spcPts val="1001"/>
              </a:spcBef>
              <a:buNone/>
            </a:pPr>
            <a:endParaRPr lang="it-IT" dirty="0">
              <a:latin typeface="Century Gothic" pitchFamily="18"/>
            </a:endParaRP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13208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Peculiarities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89212" y="1485900"/>
            <a:ext cx="8915400" cy="442532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i="1" dirty="0"/>
              <a:t>«People </a:t>
            </a:r>
            <a:r>
              <a:rPr lang="it-IT" i="1" dirty="0" err="1"/>
              <a:t>mutht</a:t>
            </a:r>
            <a:r>
              <a:rPr lang="it-IT" i="1" dirty="0"/>
              <a:t> be </a:t>
            </a:r>
            <a:r>
              <a:rPr lang="it-IT" i="1" dirty="0" err="1"/>
              <a:t>amuthed</a:t>
            </a:r>
            <a:r>
              <a:rPr lang="it-IT" i="1" dirty="0"/>
              <a:t>. </a:t>
            </a:r>
            <a:r>
              <a:rPr lang="it-IT" i="1" dirty="0" err="1"/>
              <a:t>They</a:t>
            </a:r>
            <a:r>
              <a:rPr lang="it-IT" i="1" dirty="0"/>
              <a:t> </a:t>
            </a:r>
            <a:r>
              <a:rPr lang="it-IT" i="1" dirty="0" err="1"/>
              <a:t>can’t</a:t>
            </a:r>
            <a:r>
              <a:rPr lang="it-IT" i="1" dirty="0"/>
              <a:t> be </a:t>
            </a:r>
            <a:r>
              <a:rPr lang="it-IT" i="1" dirty="0" err="1"/>
              <a:t>alwayth</a:t>
            </a:r>
            <a:r>
              <a:rPr lang="it-IT" i="1" dirty="0"/>
              <a:t> a </a:t>
            </a:r>
            <a:r>
              <a:rPr lang="it-IT" i="1" dirty="0" err="1"/>
              <a:t>learning</a:t>
            </a:r>
            <a:r>
              <a:rPr lang="it-IT" i="1" dirty="0"/>
              <a:t>, </a:t>
            </a:r>
            <a:r>
              <a:rPr lang="it-IT" i="1" dirty="0" err="1"/>
              <a:t>nor</a:t>
            </a:r>
            <a:r>
              <a:rPr lang="it-IT" i="1" dirty="0"/>
              <a:t> </a:t>
            </a:r>
            <a:r>
              <a:rPr lang="it-IT" i="1" dirty="0" err="1"/>
              <a:t>yet</a:t>
            </a:r>
            <a:r>
              <a:rPr lang="it-IT" i="1" dirty="0"/>
              <a:t> </a:t>
            </a:r>
            <a:r>
              <a:rPr lang="it-IT" i="1" dirty="0" err="1"/>
              <a:t>they</a:t>
            </a:r>
            <a:r>
              <a:rPr lang="it-IT" i="1" dirty="0"/>
              <a:t> can be </a:t>
            </a:r>
            <a:r>
              <a:rPr lang="it-IT" i="1" dirty="0" err="1"/>
              <a:t>alwayth</a:t>
            </a:r>
            <a:r>
              <a:rPr lang="it-IT" i="1" dirty="0"/>
              <a:t> a </a:t>
            </a:r>
            <a:r>
              <a:rPr lang="it-IT" i="1" dirty="0" err="1"/>
              <a:t>working</a:t>
            </a:r>
            <a:r>
              <a:rPr lang="it-IT" i="1" dirty="0"/>
              <a:t>. </a:t>
            </a:r>
            <a:r>
              <a:rPr lang="it-IT" i="1" dirty="0" err="1"/>
              <a:t>They</a:t>
            </a:r>
            <a:r>
              <a:rPr lang="it-IT" i="1" dirty="0"/>
              <a:t> </a:t>
            </a:r>
            <a:r>
              <a:rPr lang="it-IT" i="1" dirty="0" err="1"/>
              <a:t>an’t</a:t>
            </a:r>
            <a:r>
              <a:rPr lang="it-IT" i="1" dirty="0"/>
              <a:t> made for </a:t>
            </a:r>
            <a:r>
              <a:rPr lang="it-IT" i="1" dirty="0" err="1"/>
              <a:t>it</a:t>
            </a:r>
            <a:r>
              <a:rPr lang="it-IT" i="1" dirty="0"/>
              <a:t>.»</a:t>
            </a:r>
          </a:p>
          <a:p>
            <a:pPr marL="0" indent="0" algn="r">
              <a:buNone/>
            </a:pPr>
            <a:r>
              <a:rPr lang="it-IT" dirty="0"/>
              <a:t>Charles Dickens: </a:t>
            </a:r>
            <a:r>
              <a:rPr lang="it-IT" i="1" dirty="0"/>
              <a:t>Hard Times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Function</a:t>
            </a:r>
            <a:r>
              <a:rPr lang="it-IT" dirty="0" smtClean="0">
                <a:solidFill>
                  <a:srgbClr val="FF0000"/>
                </a:solidFill>
              </a:rPr>
              <a:t>: </a:t>
            </a:r>
            <a:r>
              <a:rPr lang="it-IT" dirty="0" smtClean="0"/>
              <a:t>to introduce some </a:t>
            </a:r>
            <a:r>
              <a:rPr lang="it-IT" dirty="0" err="1" smtClean="0"/>
              <a:t>peculiar</a:t>
            </a:r>
            <a:r>
              <a:rPr lang="it-IT" dirty="0" smtClean="0"/>
              <a:t> </a:t>
            </a:r>
            <a:r>
              <a:rPr lang="it-IT" dirty="0" err="1" smtClean="0"/>
              <a:t>aspects</a:t>
            </a:r>
            <a:r>
              <a:rPr lang="it-IT" dirty="0" smtClean="0"/>
              <a:t> of the </a:t>
            </a:r>
            <a:r>
              <a:rPr lang="it-IT" dirty="0" err="1" smtClean="0"/>
              <a:t>chapter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According</a:t>
            </a:r>
            <a:r>
              <a:rPr lang="it-IT" dirty="0" smtClean="0"/>
              <a:t> to Charles Dickens’ </a:t>
            </a:r>
            <a:r>
              <a:rPr lang="it-IT" dirty="0" err="1" smtClean="0"/>
              <a:t>quotation</a:t>
            </a:r>
            <a:r>
              <a:rPr lang="it-IT" dirty="0" smtClean="0"/>
              <a:t>, human </a:t>
            </a:r>
            <a:r>
              <a:rPr lang="it-IT" dirty="0" err="1" smtClean="0"/>
              <a:t>beings</a:t>
            </a:r>
            <a:r>
              <a:rPr lang="it-IT" dirty="0" smtClean="0"/>
              <a:t> </a:t>
            </a:r>
            <a:r>
              <a:rPr lang="it-IT" dirty="0" err="1" smtClean="0"/>
              <a:t>aren’t</a:t>
            </a:r>
            <a:r>
              <a:rPr lang="it-IT" dirty="0" smtClean="0"/>
              <a:t> made to work or </a:t>
            </a:r>
            <a:r>
              <a:rPr lang="it-IT" dirty="0" err="1" smtClean="0"/>
              <a:t>study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time;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need</a:t>
            </a:r>
            <a:r>
              <a:rPr lang="it-IT" dirty="0" smtClean="0"/>
              <a:t> to </a:t>
            </a:r>
            <a:r>
              <a:rPr lang="it-IT" dirty="0" err="1" smtClean="0"/>
              <a:t>have</a:t>
            </a:r>
            <a:r>
              <a:rPr lang="it-IT" dirty="0" smtClean="0"/>
              <a:t> </a:t>
            </a:r>
            <a:r>
              <a:rPr lang="it-IT" dirty="0" err="1" smtClean="0"/>
              <a:t>fun</a:t>
            </a:r>
            <a:r>
              <a:rPr lang="it-IT" dirty="0" smtClean="0"/>
              <a:t> and to relax a bit </a:t>
            </a:r>
            <a:r>
              <a:rPr lang="it-IT" dirty="0" err="1" smtClean="0"/>
              <a:t>after</a:t>
            </a:r>
            <a:r>
              <a:rPr lang="it-IT" dirty="0" smtClean="0"/>
              <a:t> a </a:t>
            </a:r>
            <a:r>
              <a:rPr lang="it-IT" dirty="0" err="1" smtClean="0"/>
              <a:t>period</a:t>
            </a:r>
            <a:r>
              <a:rPr lang="it-IT" dirty="0" smtClean="0"/>
              <a:t> of work. </a:t>
            </a:r>
          </a:p>
          <a:p>
            <a:r>
              <a:rPr lang="it-IT" dirty="0" err="1" smtClean="0"/>
              <a:t>Robyn</a:t>
            </a:r>
            <a:r>
              <a:rPr lang="it-IT" dirty="0" smtClean="0"/>
              <a:t> and Charles </a:t>
            </a:r>
            <a:r>
              <a:rPr lang="it-IT" dirty="0" err="1" smtClean="0"/>
              <a:t>spend</a:t>
            </a:r>
            <a:r>
              <a:rPr lang="it-IT" dirty="0" smtClean="0"/>
              <a:t> </a:t>
            </a:r>
            <a:r>
              <a:rPr lang="it-IT" dirty="0" err="1" smtClean="0"/>
              <a:t>their</a:t>
            </a:r>
            <a:r>
              <a:rPr lang="it-IT" dirty="0" smtClean="0"/>
              <a:t> weekend </a:t>
            </a:r>
            <a:r>
              <a:rPr lang="it-IT" dirty="0" err="1" smtClean="0"/>
              <a:t>together</a:t>
            </a:r>
            <a:r>
              <a:rPr lang="it-IT" dirty="0" smtClean="0"/>
              <a:t>, </a:t>
            </a:r>
            <a:r>
              <a:rPr lang="it-IT" dirty="0" err="1" smtClean="0"/>
              <a:t>both</a:t>
            </a:r>
            <a:r>
              <a:rPr lang="it-IT" dirty="0" smtClean="0"/>
              <a:t> </a:t>
            </a:r>
            <a:r>
              <a:rPr lang="it-IT" dirty="0" err="1" smtClean="0"/>
              <a:t>working</a:t>
            </a:r>
            <a:r>
              <a:rPr lang="it-IT" dirty="0" smtClean="0"/>
              <a:t> and </a:t>
            </a:r>
            <a:r>
              <a:rPr lang="it-IT" dirty="0" err="1" smtClean="0"/>
              <a:t>having</a:t>
            </a:r>
            <a:r>
              <a:rPr lang="it-IT" dirty="0" smtClean="0"/>
              <a:t> </a:t>
            </a:r>
            <a:r>
              <a:rPr lang="it-IT" dirty="0" err="1" smtClean="0"/>
              <a:t>fun</a:t>
            </a:r>
            <a:r>
              <a:rPr lang="it-IT" dirty="0" smtClean="0"/>
              <a:t> (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mark</a:t>
            </a:r>
            <a:r>
              <a:rPr lang="it-IT" dirty="0" smtClean="0"/>
              <a:t> </a:t>
            </a:r>
            <a:r>
              <a:rPr lang="it-IT" dirty="0" err="1" smtClean="0"/>
              <a:t>essays</a:t>
            </a:r>
            <a:r>
              <a:rPr lang="it-IT" dirty="0" smtClean="0"/>
              <a:t> and </a:t>
            </a:r>
            <a:r>
              <a:rPr lang="it-IT" dirty="0" err="1" smtClean="0"/>
              <a:t>read</a:t>
            </a:r>
            <a:r>
              <a:rPr lang="it-IT" dirty="0" smtClean="0"/>
              <a:t> books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Deconstruction</a:t>
            </a:r>
            <a:r>
              <a:rPr lang="it-IT" dirty="0" smtClean="0"/>
              <a:t>, </a:t>
            </a:r>
            <a:r>
              <a:rPr lang="it-IT" dirty="0" err="1" smtClean="0"/>
              <a:t>but</a:t>
            </a:r>
            <a:r>
              <a:rPr lang="it-IT" dirty="0" smtClean="0"/>
              <a:t> </a:t>
            </a:r>
            <a:r>
              <a:rPr lang="it-IT" dirty="0" err="1" smtClean="0"/>
              <a:t>they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 smtClean="0"/>
              <a:t> </a:t>
            </a:r>
            <a:r>
              <a:rPr lang="it-IT" dirty="0" err="1" smtClean="0"/>
              <a:t>feed</a:t>
            </a:r>
            <a:r>
              <a:rPr lang="it-IT" dirty="0" smtClean="0"/>
              <a:t> the </a:t>
            </a:r>
            <a:r>
              <a:rPr lang="it-IT" dirty="0" err="1" smtClean="0"/>
              <a:t>ducks</a:t>
            </a:r>
            <a:r>
              <a:rPr lang="it-IT" dirty="0" smtClean="0"/>
              <a:t> </a:t>
            </a:r>
            <a:r>
              <a:rPr lang="it-IT" dirty="0" err="1" smtClean="0"/>
              <a:t>at</a:t>
            </a:r>
            <a:r>
              <a:rPr lang="it-IT" dirty="0" smtClean="0"/>
              <a:t> the </a:t>
            </a:r>
            <a:r>
              <a:rPr lang="it-IT" dirty="0" err="1" smtClean="0"/>
              <a:t>local</a:t>
            </a:r>
            <a:r>
              <a:rPr lang="it-IT" dirty="0" smtClean="0"/>
              <a:t> park), </a:t>
            </a:r>
            <a:r>
              <a:rPr lang="it-IT" dirty="0" err="1" smtClean="0"/>
              <a:t>while</a:t>
            </a:r>
            <a:r>
              <a:rPr lang="it-IT" dirty="0" smtClean="0"/>
              <a:t> </a:t>
            </a:r>
            <a:r>
              <a:rPr lang="it-IT" dirty="0" err="1" smtClean="0"/>
              <a:t>Vic</a:t>
            </a:r>
            <a:r>
              <a:rPr lang="it-IT" dirty="0" smtClean="0"/>
              <a:t> </a:t>
            </a:r>
            <a:r>
              <a:rPr lang="it-IT" dirty="0" err="1" smtClean="0"/>
              <a:t>remains</a:t>
            </a:r>
            <a:r>
              <a:rPr lang="it-IT" dirty="0" smtClean="0"/>
              <a:t> with </a:t>
            </a:r>
            <a:r>
              <a:rPr lang="it-IT" dirty="0" err="1" smtClean="0"/>
              <a:t>his</a:t>
            </a:r>
            <a:r>
              <a:rPr lang="it-IT" dirty="0" smtClean="0"/>
              <a:t> family and </a:t>
            </a:r>
            <a:r>
              <a:rPr lang="it-IT" dirty="0" err="1" smtClean="0"/>
              <a:t>visits</a:t>
            </a:r>
            <a:r>
              <a:rPr lang="it-IT" dirty="0" smtClean="0"/>
              <a:t> </a:t>
            </a:r>
            <a:r>
              <a:rPr lang="it-IT" dirty="0" err="1" smtClean="0"/>
              <a:t>his</a:t>
            </a:r>
            <a:r>
              <a:rPr lang="it-IT" dirty="0" smtClean="0"/>
              <a:t> </a:t>
            </a:r>
            <a:r>
              <a:rPr lang="it-IT" dirty="0" err="1" smtClean="0"/>
              <a:t>father</a:t>
            </a:r>
            <a:r>
              <a:rPr lang="it-IT" dirty="0" smtClean="0"/>
              <a:t> </a:t>
            </a:r>
            <a:r>
              <a:rPr lang="it-IT" dirty="0" err="1" smtClean="0"/>
              <a:t>as</a:t>
            </a:r>
            <a:r>
              <a:rPr lang="it-IT" dirty="0" smtClean="0"/>
              <a:t> </a:t>
            </a:r>
            <a:r>
              <a:rPr lang="it-IT" dirty="0" err="1" smtClean="0"/>
              <a:t>every</a:t>
            </a:r>
            <a:r>
              <a:rPr lang="it-IT" dirty="0" smtClean="0"/>
              <a:t> </a:t>
            </a:r>
            <a:r>
              <a:rPr lang="it-IT" dirty="0" err="1" smtClean="0"/>
              <a:t>Sunday</a:t>
            </a:r>
            <a:r>
              <a:rPr lang="it-IT" dirty="0" smtClean="0"/>
              <a:t> </a:t>
            </a:r>
            <a:r>
              <a:rPr lang="it-IT" dirty="0" err="1" smtClean="0"/>
              <a:t>morning</a:t>
            </a:r>
            <a:r>
              <a:rPr lang="it-IT" dirty="0" smtClean="0"/>
              <a:t>.</a:t>
            </a:r>
          </a:p>
          <a:p>
            <a:endParaRPr lang="it-IT" dirty="0"/>
          </a:p>
          <a:p>
            <a:r>
              <a:rPr lang="it-IT" dirty="0" smtClean="0"/>
              <a:t>Development in </a:t>
            </a:r>
            <a:r>
              <a:rPr lang="it-IT" dirty="0" err="1" smtClean="0"/>
              <a:t>several</a:t>
            </a:r>
            <a:r>
              <a:rPr lang="it-IT" dirty="0" smtClean="0"/>
              <a:t> round </a:t>
            </a:r>
            <a:r>
              <a:rPr lang="it-IT" dirty="0" err="1" smtClean="0"/>
              <a:t>characters</a:t>
            </a:r>
            <a:r>
              <a:rPr lang="it-IT" dirty="0" smtClean="0"/>
              <a:t>’ </a:t>
            </a:r>
            <a:r>
              <a:rPr lang="it-IT" dirty="0" err="1" smtClean="0"/>
              <a:t>personality</a:t>
            </a:r>
            <a:r>
              <a:rPr lang="it-IT" dirty="0" smtClean="0"/>
              <a:t> (Charles, </a:t>
            </a:r>
            <a:r>
              <a:rPr lang="it-IT" dirty="0" err="1" smtClean="0"/>
              <a:t>Robyn</a:t>
            </a:r>
            <a:r>
              <a:rPr lang="it-IT" dirty="0" smtClean="0"/>
              <a:t>, </a:t>
            </a:r>
            <a:r>
              <a:rPr lang="it-IT" dirty="0" err="1" smtClean="0"/>
              <a:t>Vic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Reflection</a:t>
            </a:r>
            <a:r>
              <a:rPr lang="it-IT" dirty="0" smtClean="0"/>
              <a:t> </a:t>
            </a:r>
            <a:r>
              <a:rPr lang="it-IT" dirty="0" err="1" smtClean="0"/>
              <a:t>about</a:t>
            </a:r>
            <a:r>
              <a:rPr lang="it-IT" dirty="0" smtClean="0"/>
              <a:t> </a:t>
            </a:r>
            <a:r>
              <a:rPr lang="it-IT" dirty="0" err="1" smtClean="0"/>
              <a:t>truth</a:t>
            </a:r>
            <a:r>
              <a:rPr lang="it-IT" dirty="0" smtClean="0"/>
              <a:t>, </a:t>
            </a:r>
            <a:r>
              <a:rPr lang="it-IT" dirty="0" err="1" smtClean="0"/>
              <a:t>meaning</a:t>
            </a:r>
            <a:r>
              <a:rPr lang="it-IT" dirty="0" smtClean="0"/>
              <a:t>, </a:t>
            </a:r>
            <a:r>
              <a:rPr lang="it-IT" dirty="0" err="1" smtClean="0"/>
              <a:t>methonymy</a:t>
            </a:r>
            <a:r>
              <a:rPr lang="it-IT" dirty="0" smtClean="0"/>
              <a:t> and </a:t>
            </a:r>
            <a:r>
              <a:rPr lang="it-IT" dirty="0" err="1" smtClean="0"/>
              <a:t>metaphor</a:t>
            </a:r>
            <a:r>
              <a:rPr lang="it-IT" dirty="0"/>
              <a:t> </a:t>
            </a:r>
            <a:r>
              <a:rPr lang="it-IT" dirty="0" smtClean="0"/>
              <a:t>(</a:t>
            </a:r>
            <a:r>
              <a:rPr lang="it-IT" i="1" dirty="0" smtClean="0"/>
              <a:t>«</a:t>
            </a:r>
            <a:r>
              <a:rPr lang="it-IT" i="1" dirty="0" err="1" smtClean="0">
                <a:solidFill>
                  <a:srgbClr val="FF0000"/>
                </a:solidFill>
              </a:rPr>
              <a:t>There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is</a:t>
            </a:r>
            <a:r>
              <a:rPr lang="it-IT" i="1" dirty="0" smtClean="0">
                <a:solidFill>
                  <a:srgbClr val="FF0000"/>
                </a:solidFill>
              </a:rPr>
              <a:t> no «</a:t>
            </a:r>
            <a:r>
              <a:rPr lang="it-IT" i="1" dirty="0" err="1" smtClean="0">
                <a:solidFill>
                  <a:srgbClr val="FF0000"/>
                </a:solidFill>
              </a:rPr>
              <a:t>truth</a:t>
            </a:r>
            <a:r>
              <a:rPr lang="it-IT" i="1" dirty="0" smtClean="0">
                <a:solidFill>
                  <a:srgbClr val="FF0000"/>
                </a:solidFill>
              </a:rPr>
              <a:t>», in the </a:t>
            </a:r>
            <a:r>
              <a:rPr lang="it-IT" i="1" dirty="0" err="1" smtClean="0">
                <a:solidFill>
                  <a:srgbClr val="FF0000"/>
                </a:solidFill>
              </a:rPr>
              <a:t>absolute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sense</a:t>
            </a:r>
            <a:r>
              <a:rPr lang="it-IT" i="1" dirty="0" smtClean="0"/>
              <a:t>, no </a:t>
            </a:r>
            <a:r>
              <a:rPr lang="it-IT" i="1" dirty="0" err="1" smtClean="0"/>
              <a:t>trascendental</a:t>
            </a:r>
            <a:r>
              <a:rPr lang="it-IT" i="1" dirty="0" smtClean="0"/>
              <a:t> </a:t>
            </a:r>
            <a:r>
              <a:rPr lang="it-IT" i="1" dirty="0" err="1" smtClean="0"/>
              <a:t>signified</a:t>
            </a:r>
            <a:r>
              <a:rPr lang="it-IT" i="1" dirty="0" smtClean="0"/>
              <a:t>. </a:t>
            </a:r>
            <a:r>
              <a:rPr lang="it-IT" i="1" dirty="0" err="1" smtClean="0"/>
              <a:t>Truth</a:t>
            </a:r>
            <a:r>
              <a:rPr lang="it-IT" i="1" dirty="0" smtClean="0"/>
              <a:t> </a:t>
            </a:r>
            <a:r>
              <a:rPr lang="it-IT" i="1" dirty="0" err="1" smtClean="0"/>
              <a:t>is</a:t>
            </a:r>
            <a:r>
              <a:rPr lang="it-IT" i="1" dirty="0" smtClean="0"/>
              <a:t> just a </a:t>
            </a:r>
            <a:r>
              <a:rPr lang="it-IT" i="1" dirty="0" err="1" smtClean="0"/>
              <a:t>rhetorical</a:t>
            </a:r>
            <a:r>
              <a:rPr lang="it-IT" i="1" dirty="0" smtClean="0"/>
              <a:t> </a:t>
            </a:r>
            <a:r>
              <a:rPr lang="it-IT" i="1" dirty="0" err="1" smtClean="0"/>
              <a:t>illusion</a:t>
            </a:r>
            <a:r>
              <a:rPr lang="it-IT" i="1" dirty="0" smtClean="0"/>
              <a:t>, a </a:t>
            </a:r>
            <a:r>
              <a:rPr lang="it-IT" i="1" dirty="0" err="1" smtClean="0"/>
              <a:t>tissue</a:t>
            </a:r>
            <a:r>
              <a:rPr lang="it-IT" i="1" dirty="0" smtClean="0"/>
              <a:t> of </a:t>
            </a:r>
            <a:r>
              <a:rPr lang="it-IT" i="1" dirty="0" err="1" smtClean="0"/>
              <a:t>metonymies</a:t>
            </a:r>
            <a:r>
              <a:rPr lang="it-IT" i="1" dirty="0" smtClean="0"/>
              <a:t> and </a:t>
            </a:r>
            <a:r>
              <a:rPr lang="it-IT" i="1" dirty="0" err="1" smtClean="0"/>
              <a:t>metaphors</a:t>
            </a:r>
            <a:r>
              <a:rPr lang="it-IT" i="1" dirty="0" smtClean="0"/>
              <a:t>, </a:t>
            </a:r>
            <a:r>
              <a:rPr lang="it-IT" i="1" dirty="0" err="1" smtClean="0"/>
              <a:t>as</a:t>
            </a:r>
            <a:r>
              <a:rPr lang="it-IT" i="1" dirty="0" smtClean="0"/>
              <a:t> Nietzsche </a:t>
            </a:r>
            <a:r>
              <a:rPr lang="it-IT" i="1" dirty="0" err="1" smtClean="0"/>
              <a:t>said</a:t>
            </a:r>
            <a:r>
              <a:rPr lang="it-IT" i="1" dirty="0" smtClean="0"/>
              <a:t>.»)-&gt; connection with the </a:t>
            </a:r>
            <a:r>
              <a:rPr lang="it-IT" i="1" dirty="0" err="1" smtClean="0"/>
              <a:t>second</a:t>
            </a:r>
            <a:r>
              <a:rPr lang="it-IT" i="1" dirty="0" smtClean="0"/>
              <a:t> part of the first </a:t>
            </a:r>
            <a:r>
              <a:rPr lang="it-IT" i="1" dirty="0" err="1" smtClean="0"/>
              <a:t>chapter</a:t>
            </a:r>
            <a:r>
              <a:rPr lang="it-IT" i="1" dirty="0" smtClean="0"/>
              <a:t> (</a:t>
            </a:r>
            <a:r>
              <a:rPr lang="it-IT" i="1" dirty="0" err="1" smtClean="0">
                <a:solidFill>
                  <a:srgbClr val="FF0000"/>
                </a:solidFill>
              </a:rPr>
              <a:t>Robyn’s</a:t>
            </a:r>
            <a:r>
              <a:rPr lang="it-IT" i="1" dirty="0" smtClean="0">
                <a:solidFill>
                  <a:srgbClr val="FF0000"/>
                </a:solidFill>
              </a:rPr>
              <a:t> </a:t>
            </a:r>
            <a:r>
              <a:rPr lang="it-IT" i="1" dirty="0" err="1" smtClean="0">
                <a:solidFill>
                  <a:srgbClr val="FF0000"/>
                </a:solidFill>
              </a:rPr>
              <a:t>characterisation</a:t>
            </a:r>
            <a:r>
              <a:rPr lang="it-IT" i="1" dirty="0" smtClean="0"/>
              <a:t>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2137650399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317</TotalTime>
  <Words>678</Words>
  <Application>Microsoft Office PowerPoint</Application>
  <PresentationFormat>Widescreen</PresentationFormat>
  <Paragraphs>80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Filo</vt:lpstr>
      <vt:lpstr>Nice Work by David Lodge</vt:lpstr>
      <vt:lpstr>THREE</vt:lpstr>
      <vt:lpstr>Structure</vt:lpstr>
      <vt:lpstr>Characters</vt:lpstr>
      <vt:lpstr>Settings</vt:lpstr>
      <vt:lpstr>Narrative techniques</vt:lpstr>
      <vt:lpstr>Use of language</vt:lpstr>
      <vt:lpstr>Themes</vt:lpstr>
      <vt:lpstr>Peculiarities</vt:lpstr>
      <vt:lpstr>Open 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 Work by David Lodge</dc:title>
  <dc:creator>Luca Vianello</dc:creator>
  <cp:lastModifiedBy>Valentina</cp:lastModifiedBy>
  <cp:revision>39</cp:revision>
  <dcterms:created xsi:type="dcterms:W3CDTF">2016-09-16T11:17:50Z</dcterms:created>
  <dcterms:modified xsi:type="dcterms:W3CDTF">2016-10-19T15:23:41Z</dcterms:modified>
</cp:coreProperties>
</file>