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6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9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8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Domenica, settembre 25,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Domenica, settembre 25,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Domenica, settembre 25,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Domenica, settembre 25,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Domenica, settembre 25,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Domenica, settembre 25,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Domenica, settembre 25, 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Domenica, settembre 25, 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Domenica, settembre 25, 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Domenica, settembre 25,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Domenica, settembre 25,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Domenica, settembre 25, 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7" r:id="rId1"/>
    <p:sldLayoutId id="2147484188" r:id="rId2"/>
    <p:sldLayoutId id="2147484189" r:id="rId3"/>
    <p:sldLayoutId id="2147484190" r:id="rId4"/>
    <p:sldLayoutId id="2147484191" r:id="rId5"/>
    <p:sldLayoutId id="2147484192" r:id="rId6"/>
    <p:sldLayoutId id="2147484193" r:id="rId7"/>
    <p:sldLayoutId id="2147484194" r:id="rId8"/>
    <p:sldLayoutId id="2147484195" r:id="rId9"/>
    <p:sldLayoutId id="2147484196" r:id="rId10"/>
    <p:sldLayoutId id="214748419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83394" y="589612"/>
            <a:ext cx="3971252" cy="3053878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/>
              <a:t/>
            </a:r>
            <a:br>
              <a:rPr lang="it-IT" i="1" dirty="0"/>
            </a:br>
            <a:r>
              <a:rPr lang="it-IT" i="1" dirty="0" smtClean="0">
                <a:latin typeface="Verdana"/>
                <a:cs typeface="Verdana"/>
              </a:rPr>
              <a:t>Brooklyn</a:t>
            </a:r>
            <a:r>
              <a:rPr lang="it-IT" dirty="0" smtClean="0">
                <a:latin typeface="Verdana"/>
                <a:cs typeface="Verdana"/>
              </a:rPr>
              <a:t> </a:t>
            </a:r>
            <a:r>
              <a:rPr lang="it-IT" sz="4400" cap="none" dirty="0" smtClean="0">
                <a:latin typeface="Verdana"/>
                <a:cs typeface="Verdana"/>
              </a:rPr>
              <a:t>by </a:t>
            </a:r>
            <a:r>
              <a:rPr lang="it-IT" sz="4400" cap="none" dirty="0" err="1" smtClean="0">
                <a:latin typeface="Verdana"/>
                <a:cs typeface="Verdana"/>
              </a:rPr>
              <a:t>Colm</a:t>
            </a:r>
            <a:r>
              <a:rPr lang="it-IT" sz="4400" cap="none" dirty="0" smtClean="0">
                <a:latin typeface="Verdana"/>
                <a:cs typeface="Verdana"/>
              </a:rPr>
              <a:t> </a:t>
            </a:r>
            <a:r>
              <a:rPr lang="it-IT" sz="4400" cap="none" dirty="0" err="1" smtClean="0">
                <a:latin typeface="Verdana"/>
                <a:cs typeface="Verdana"/>
              </a:rPr>
              <a:t>Tóibín</a:t>
            </a:r>
            <a:r>
              <a:rPr lang="it-IT" sz="4400" cap="none" dirty="0" smtClean="0">
                <a:latin typeface="Verdana"/>
                <a:cs typeface="Verdana"/>
              </a:rPr>
              <a:t/>
            </a:r>
            <a:br>
              <a:rPr lang="it-IT" sz="4400" cap="none" dirty="0" smtClean="0">
                <a:latin typeface="Verdana"/>
                <a:cs typeface="Verdana"/>
              </a:rPr>
            </a:br>
            <a:endParaRPr lang="it-IT" sz="4400" cap="none" dirty="0">
              <a:latin typeface="Verdana"/>
              <a:cs typeface="Verdana"/>
            </a:endParaRPr>
          </a:p>
        </p:txBody>
      </p:sp>
      <p:pic>
        <p:nvPicPr>
          <p:cNvPr id="4" name="Immagine 3" descr="brookly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406" y="425746"/>
            <a:ext cx="40640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756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5679"/>
            <a:ext cx="8229600" cy="990600"/>
          </a:xfrm>
        </p:spPr>
        <p:txBody>
          <a:bodyPr/>
          <a:lstStyle/>
          <a:p>
            <a:r>
              <a:rPr lang="it-IT" b="1" dirty="0" smtClean="0">
                <a:solidFill>
                  <a:srgbClr val="292934"/>
                </a:solidFill>
              </a:rPr>
              <a:t>NARRATIVE:</a:t>
            </a:r>
            <a:endParaRPr lang="it-IT" b="1" dirty="0">
              <a:solidFill>
                <a:srgbClr val="29293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088513"/>
            <a:ext cx="8229600" cy="2615450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 smtClean="0">
                <a:latin typeface="Verdana"/>
                <a:cs typeface="Verdana"/>
              </a:rPr>
              <a:t>The narrator is in third person and omniscient.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The narrator shows us the story from </a:t>
            </a:r>
            <a:r>
              <a:rPr lang="en-GB" dirty="0" err="1" smtClean="0">
                <a:latin typeface="Verdana"/>
                <a:cs typeface="Verdana"/>
              </a:rPr>
              <a:t>Eilis’s</a:t>
            </a:r>
            <a:r>
              <a:rPr lang="en-GB" dirty="0" smtClean="0">
                <a:latin typeface="Verdana"/>
                <a:cs typeface="Verdana"/>
              </a:rPr>
              <a:t> point of view and, sometimes other characters.</a:t>
            </a:r>
            <a:r>
              <a:rPr lang="en-GB" dirty="0" smtClean="0">
                <a:solidFill>
                  <a:srgbClr val="6B7D72"/>
                </a:solidFill>
                <a:latin typeface="Verdana"/>
                <a:cs typeface="Verdana"/>
              </a:rPr>
              <a:t> The novel is shown from different prospective</a:t>
            </a:r>
            <a:endParaRPr lang="en-GB" dirty="0" smtClean="0">
              <a:solidFill>
                <a:srgbClr val="6B7D72"/>
              </a:solidFill>
              <a:latin typeface="Verdana"/>
              <a:cs typeface="Verdana"/>
            </a:endParaRPr>
          </a:p>
          <a:p>
            <a:pPr algn="just"/>
            <a:r>
              <a:rPr lang="en-GB" dirty="0" smtClean="0">
                <a:latin typeface="Verdana"/>
                <a:cs typeface="Verdana"/>
              </a:rPr>
              <a:t>There are a lot of dialogues. They give a better idea of what the characters are like. The reader can personally  judge the actions of the figures.</a:t>
            </a:r>
          </a:p>
          <a:p>
            <a:endParaRPr lang="en-GB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7199" y="3672820"/>
            <a:ext cx="81160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+mj-lt"/>
              </a:rPr>
              <a:t>USE OF LANGUAGE:</a:t>
            </a:r>
            <a:endParaRPr lang="en-GB" sz="4000" b="1" dirty="0"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57199" y="4395788"/>
            <a:ext cx="8342813" cy="2462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latin typeface="Verdana"/>
                <a:cs typeface="Verdana"/>
              </a:rPr>
              <a:t>the vocabulary is </a:t>
            </a:r>
            <a:r>
              <a:rPr lang="en-GB" sz="2200" dirty="0" smtClean="0">
                <a:latin typeface="Verdana"/>
                <a:cs typeface="Verdana"/>
              </a:rPr>
              <a:t>easy and full of details. </a:t>
            </a:r>
            <a:r>
              <a:rPr lang="en-GB" sz="2200" dirty="0" smtClean="0">
                <a:latin typeface="Verdana"/>
                <a:cs typeface="Verdana"/>
              </a:rPr>
              <a:t>It is a mixture of formal and informal style. It is catchy and involving.</a:t>
            </a: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latin typeface="Verdana"/>
                <a:cs typeface="Verdana"/>
              </a:rPr>
              <a:t>There are some references to the Irish language </a:t>
            </a:r>
            <a:r>
              <a:rPr lang="en-GB" sz="2200" dirty="0" smtClean="0">
                <a:latin typeface="Verdana"/>
                <a:ea typeface="Wingdings"/>
                <a:cs typeface="Verdana"/>
                <a:sym typeface="Wingdings"/>
              </a:rPr>
              <a:t></a:t>
            </a:r>
            <a:r>
              <a:rPr lang="en-GB" sz="2200" dirty="0" smtClean="0">
                <a:latin typeface="Verdana"/>
                <a:cs typeface="Verdana"/>
              </a:rPr>
              <a:t> </a:t>
            </a:r>
            <a:r>
              <a:rPr lang="en-GB" sz="2200" dirty="0" err="1" smtClean="0">
                <a:latin typeface="Verdana"/>
                <a:cs typeface="Verdana"/>
              </a:rPr>
              <a:t>Eilis’s</a:t>
            </a:r>
            <a:r>
              <a:rPr lang="en-GB" sz="2200" dirty="0" smtClean="0">
                <a:latin typeface="Verdana"/>
                <a:cs typeface="Verdana"/>
              </a:rPr>
              <a:t> </a:t>
            </a:r>
            <a:r>
              <a:rPr lang="en-GB" sz="2200" dirty="0" smtClean="0">
                <a:latin typeface="Verdana"/>
                <a:cs typeface="Verdana"/>
              </a:rPr>
              <a:t>name, the name of the town </a:t>
            </a:r>
            <a:r>
              <a:rPr lang="en-GB" sz="2200" dirty="0" smtClean="0">
                <a:latin typeface="Verdana"/>
                <a:cs typeface="Verdana"/>
              </a:rPr>
              <a:t>etc..</a:t>
            </a:r>
            <a:endParaRPr lang="en-GB" sz="2200" dirty="0" smtClean="0">
              <a:latin typeface="Verdana"/>
              <a:cs typeface="Verdana"/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latin typeface="Verdana"/>
                <a:cs typeface="Verdana"/>
              </a:rPr>
              <a:t>The writing is emotional because it involves the reader</a:t>
            </a:r>
            <a:r>
              <a:rPr lang="en-GB" sz="2200" dirty="0" smtClean="0">
                <a:latin typeface="Verdana"/>
                <a:cs typeface="Verdana"/>
              </a:rPr>
              <a:t>.</a:t>
            </a:r>
          </a:p>
          <a:p>
            <a:pPr marL="342900" indent="-342900" algn="just">
              <a:buFont typeface="Arial"/>
              <a:buChar char="•"/>
            </a:pPr>
            <a:r>
              <a:rPr lang="en-GB" sz="2200" dirty="0" smtClean="0">
                <a:latin typeface="Verdana"/>
                <a:cs typeface="Verdana"/>
              </a:rPr>
              <a:t>There is a fluent reading.</a:t>
            </a:r>
            <a:endParaRPr lang="en-GB" sz="22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53626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292934"/>
                </a:solidFill>
              </a:rPr>
              <a:t>THEME &amp; MESSAGE</a:t>
            </a:r>
            <a:endParaRPr lang="it-IT" b="1" dirty="0">
              <a:solidFill>
                <a:srgbClr val="29293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smtClean="0">
                <a:latin typeface="Verdana"/>
                <a:cs typeface="Verdana"/>
              </a:rPr>
              <a:t>The theme and messages presented in this chapter are:</a:t>
            </a:r>
          </a:p>
          <a:p>
            <a:pPr marL="0" indent="0" algn="just">
              <a:buNone/>
            </a:pPr>
            <a:endParaRPr lang="en-GB" dirty="0" smtClean="0">
              <a:latin typeface="Verdana"/>
              <a:cs typeface="Verdana"/>
            </a:endParaRPr>
          </a:p>
          <a:p>
            <a:pPr algn="just"/>
            <a:r>
              <a:rPr lang="en-GB" dirty="0" smtClean="0">
                <a:latin typeface="Verdana"/>
                <a:cs typeface="Verdana"/>
              </a:rPr>
              <a:t>Unemployment </a:t>
            </a:r>
            <a:r>
              <a:rPr lang="en-GB" dirty="0" smtClean="0">
                <a:latin typeface="Verdana"/>
                <a:ea typeface="Wingdings"/>
                <a:cs typeface="Verdana"/>
                <a:sym typeface="Wingdings"/>
              </a:rPr>
              <a:t></a:t>
            </a:r>
            <a:r>
              <a:rPr lang="en-GB" dirty="0">
                <a:latin typeface="Verdana"/>
                <a:cs typeface="Verdana"/>
                <a:sym typeface="Wingdings"/>
              </a:rPr>
              <a:t> </a:t>
            </a:r>
            <a:r>
              <a:rPr lang="en-GB" dirty="0" err="1" smtClean="0">
                <a:latin typeface="Verdana"/>
                <a:cs typeface="Verdana"/>
                <a:sym typeface="Wingdings"/>
              </a:rPr>
              <a:t>Eilis</a:t>
            </a:r>
            <a:r>
              <a:rPr lang="en-GB" dirty="0" smtClean="0">
                <a:latin typeface="Verdana"/>
                <a:cs typeface="Verdana"/>
                <a:sym typeface="Wingdings"/>
              </a:rPr>
              <a:t> and her family</a:t>
            </a:r>
            <a:r>
              <a:rPr lang="en-GB" dirty="0" smtClean="0">
                <a:latin typeface="Verdana"/>
                <a:cs typeface="Verdana"/>
              </a:rPr>
              <a:t> </a:t>
            </a:r>
            <a:endParaRPr lang="en-GB" dirty="0" smtClean="0">
              <a:latin typeface="Verdana"/>
              <a:cs typeface="Verdana"/>
            </a:endParaRPr>
          </a:p>
          <a:p>
            <a:pPr algn="just"/>
            <a:r>
              <a:rPr lang="en-GB" dirty="0" smtClean="0">
                <a:latin typeface="Verdana"/>
                <a:cs typeface="Verdana"/>
              </a:rPr>
              <a:t>Poverty </a:t>
            </a:r>
            <a:r>
              <a:rPr lang="en-GB" dirty="0" smtClean="0">
                <a:latin typeface="Verdana"/>
                <a:ea typeface="Wingdings"/>
                <a:cs typeface="Verdana"/>
                <a:sym typeface="Wingdings"/>
              </a:rPr>
              <a:t></a:t>
            </a:r>
            <a:r>
              <a:rPr lang="en-GB" dirty="0" smtClean="0">
                <a:latin typeface="Verdana"/>
                <a:cs typeface="Verdana"/>
                <a:sym typeface="Wingdings"/>
              </a:rPr>
              <a:t>” ‘She thought of going to England,’ her mother said, ‘but the boys said to wait, that </a:t>
            </a:r>
            <a:r>
              <a:rPr lang="en-GB" dirty="0" smtClean="0">
                <a:solidFill>
                  <a:srgbClr val="6B7D72"/>
                </a:solidFill>
                <a:latin typeface="Verdana"/>
                <a:cs typeface="Verdana"/>
                <a:sym typeface="Wingdings"/>
              </a:rPr>
              <a:t>it wasn’t the best time there, </a:t>
            </a:r>
            <a:r>
              <a:rPr lang="en-GB" dirty="0" smtClean="0">
                <a:latin typeface="Verdana"/>
                <a:cs typeface="Verdana"/>
                <a:sym typeface="Wingdings"/>
              </a:rPr>
              <a:t>and she might get only factory work’ […]2 </a:t>
            </a:r>
            <a:r>
              <a:rPr lang="en-GB" dirty="0" smtClean="0">
                <a:latin typeface="Verdana"/>
                <a:cs typeface="Verdana"/>
              </a:rPr>
              <a:t> </a:t>
            </a:r>
            <a:endParaRPr lang="en-GB" dirty="0" smtClean="0">
              <a:latin typeface="Verdana"/>
              <a:cs typeface="Verdana"/>
            </a:endParaRPr>
          </a:p>
          <a:p>
            <a:pPr algn="just"/>
            <a:r>
              <a:rPr lang="en-GB" dirty="0" smtClean="0">
                <a:latin typeface="Verdana"/>
                <a:cs typeface="Verdana"/>
              </a:rPr>
              <a:t>Immigration viewed as the only opportunity to live a better life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The will to escape form a community in which rule a close mentality and provincialism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504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292934"/>
                </a:solidFill>
              </a:rPr>
              <a:t>POSITION OF THE READER:</a:t>
            </a:r>
            <a:endParaRPr lang="it-IT" b="1" dirty="0">
              <a:solidFill>
                <a:srgbClr val="29293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88678"/>
            <a:ext cx="8229600" cy="4088322"/>
          </a:xfrm>
        </p:spPr>
        <p:txBody>
          <a:bodyPr/>
          <a:lstStyle/>
          <a:p>
            <a:pPr algn="just"/>
            <a:r>
              <a:rPr lang="en-GB" dirty="0" smtClean="0">
                <a:latin typeface="Verdana"/>
                <a:cs typeface="Verdana"/>
              </a:rPr>
              <a:t>The reader feels involved in the story 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He/she uses imagination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He/she lives together with </a:t>
            </a:r>
            <a:r>
              <a:rPr lang="en-GB" dirty="0" err="1" smtClean="0">
                <a:latin typeface="Verdana"/>
                <a:cs typeface="Verdana"/>
              </a:rPr>
              <a:t>Eilis</a:t>
            </a:r>
            <a:r>
              <a:rPr lang="en-GB" dirty="0" smtClean="0">
                <a:latin typeface="Verdana"/>
                <a:cs typeface="Verdana"/>
              </a:rPr>
              <a:t> her fears and emotions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He/she is able to understand, after having read the first chapter, the decision of the protagonist to leave Ireland  </a:t>
            </a:r>
            <a:endParaRPr lang="en-GB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2392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1205195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292934"/>
                </a:solidFill>
              </a:rPr>
              <a:t>CONNECTION TO THE FOLLOWING CHAPTERS:</a:t>
            </a:r>
            <a:endParaRPr lang="it-IT" b="1" dirty="0">
              <a:solidFill>
                <a:srgbClr val="29293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43323"/>
            <a:ext cx="8229600" cy="4133676"/>
          </a:xfrm>
        </p:spPr>
        <p:txBody>
          <a:bodyPr/>
          <a:lstStyle/>
          <a:p>
            <a:pPr algn="just"/>
            <a:r>
              <a:rPr lang="en-GB" dirty="0" smtClean="0">
                <a:latin typeface="Verdana"/>
                <a:cs typeface="Verdana"/>
              </a:rPr>
              <a:t>This chapters create a circular relation to the ending one.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It introduces characters that is important to know when </a:t>
            </a:r>
            <a:r>
              <a:rPr lang="en-GB" dirty="0" err="1" smtClean="0">
                <a:latin typeface="Verdana"/>
                <a:cs typeface="Verdana"/>
              </a:rPr>
              <a:t>Eilis</a:t>
            </a:r>
            <a:r>
              <a:rPr lang="en-GB" dirty="0" smtClean="0">
                <a:latin typeface="Verdana"/>
                <a:cs typeface="Verdana"/>
              </a:rPr>
              <a:t> goes back to Ireland.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It introduces the Irish community that is going to be present in all the novel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It is relevant to show the differences between the poorly lifestyle of Ireland the better future and possibilities in America </a:t>
            </a:r>
            <a:endParaRPr lang="en-GB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976534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1991343"/>
          </a:xfrm>
        </p:spPr>
        <p:txBody>
          <a:bodyPr/>
          <a:lstStyle/>
          <a:p>
            <a:r>
              <a:rPr lang="it-IT" b="1" dirty="0" smtClean="0">
                <a:solidFill>
                  <a:srgbClr val="292934"/>
                </a:solidFill>
                <a:latin typeface="Verdana"/>
                <a:cs typeface="Verdana"/>
              </a:rPr>
              <a:t>CREDITS:</a:t>
            </a:r>
            <a:endParaRPr lang="it-IT" b="1" dirty="0">
              <a:solidFill>
                <a:srgbClr val="292934"/>
              </a:solidFill>
              <a:latin typeface="Verdana"/>
              <a:cs typeface="Verdana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66632"/>
            <a:ext cx="8229600" cy="3710367"/>
          </a:xfrm>
        </p:spPr>
        <p:txBody>
          <a:bodyPr/>
          <a:lstStyle/>
          <a:p>
            <a:r>
              <a:rPr lang="it-IT" dirty="0" smtClean="0">
                <a:latin typeface="Verdana"/>
                <a:cs typeface="Verdana"/>
              </a:rPr>
              <a:t>Bertoldi Sofia</a:t>
            </a:r>
          </a:p>
          <a:p>
            <a:r>
              <a:rPr lang="it-IT" dirty="0" smtClean="0">
                <a:latin typeface="Verdana"/>
                <a:cs typeface="Verdana"/>
              </a:rPr>
              <a:t>Soranzo Annalisa</a:t>
            </a:r>
          </a:p>
          <a:p>
            <a:r>
              <a:rPr lang="it-IT" dirty="0" err="1" smtClean="0">
                <a:latin typeface="Verdana"/>
                <a:cs typeface="Verdana"/>
              </a:rPr>
              <a:t>Tavian</a:t>
            </a:r>
            <a:r>
              <a:rPr lang="it-IT" dirty="0" smtClean="0">
                <a:latin typeface="Verdana"/>
                <a:cs typeface="Verdana"/>
              </a:rPr>
              <a:t> Anastasia</a:t>
            </a:r>
          </a:p>
          <a:p>
            <a:r>
              <a:rPr lang="it-IT" dirty="0" smtClean="0">
                <a:latin typeface="Verdana"/>
                <a:cs typeface="Verdana"/>
              </a:rPr>
              <a:t>Vicenzino Gessica</a:t>
            </a:r>
            <a:endParaRPr lang="it-IT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152091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704096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CHAPTER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99068"/>
            <a:ext cx="8229600" cy="46779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dirty="0" smtClean="0">
              <a:latin typeface="Verdana"/>
              <a:cs typeface="Verdana"/>
            </a:endParaRPr>
          </a:p>
          <a:p>
            <a:pPr marL="0" indent="0" algn="just">
              <a:buNone/>
            </a:pPr>
            <a:r>
              <a:rPr lang="it-IT" b="1" dirty="0" smtClean="0">
                <a:latin typeface="Verdana"/>
                <a:cs typeface="Verdana"/>
              </a:rPr>
              <a:t>PART </a:t>
            </a:r>
            <a:r>
              <a:rPr lang="en-GB" b="1" dirty="0" smtClean="0">
                <a:latin typeface="Verdana"/>
                <a:cs typeface="Verdana"/>
              </a:rPr>
              <a:t>ONE</a:t>
            </a:r>
            <a:r>
              <a:rPr lang="en-GB" dirty="0" smtClean="0">
                <a:latin typeface="Verdana"/>
                <a:cs typeface="Verdana"/>
              </a:rPr>
              <a:t>: it is not a specific title but it is just a reference of the component of the novel.</a:t>
            </a:r>
          </a:p>
          <a:p>
            <a:pPr marL="0" indent="0" algn="just">
              <a:buNone/>
            </a:pPr>
            <a:endParaRPr lang="en-GB" dirty="0" smtClean="0">
              <a:latin typeface="Verdana"/>
              <a:cs typeface="Verdana"/>
            </a:endParaRPr>
          </a:p>
          <a:p>
            <a:pPr marL="0" indent="0" algn="just">
              <a:buNone/>
            </a:pPr>
            <a:endParaRPr lang="en-GB" dirty="0" smtClean="0">
              <a:latin typeface="Verdana"/>
              <a:cs typeface="Verdana"/>
            </a:endParaRPr>
          </a:p>
          <a:p>
            <a:pPr marL="0" indent="0" algn="just">
              <a:buNone/>
            </a:pPr>
            <a:r>
              <a:rPr lang="en-GB" b="1" dirty="0" smtClean="0">
                <a:latin typeface="Verdana"/>
                <a:cs typeface="Verdana"/>
              </a:rPr>
              <a:t>STUCTURE</a:t>
            </a:r>
            <a:r>
              <a:rPr lang="en-GB" dirty="0" smtClean="0">
                <a:latin typeface="Verdana"/>
                <a:cs typeface="Verdana"/>
              </a:rPr>
              <a:t>:</a:t>
            </a:r>
            <a:endParaRPr lang="en-GB" dirty="0">
              <a:latin typeface="Verdana"/>
              <a:cs typeface="Verdana"/>
            </a:endParaRPr>
          </a:p>
          <a:p>
            <a:pPr algn="just"/>
            <a:r>
              <a:rPr lang="en-GB" dirty="0" smtClean="0">
                <a:latin typeface="Verdana"/>
                <a:cs typeface="Verdana"/>
              </a:rPr>
              <a:t>This part covers from page 3 to page 50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This chapter is not very long compared to the rest of the novel. Part 3 is the most relevant part. </a:t>
            </a:r>
            <a:r>
              <a:rPr lang="en-GB" dirty="0" smtClean="0">
                <a:latin typeface="Verdana"/>
                <a:cs typeface="Verdana"/>
              </a:rPr>
              <a:t>It has 104 pages.</a:t>
            </a:r>
          </a:p>
          <a:p>
            <a:pPr marL="0" indent="0" algn="just">
              <a:buNone/>
            </a:pPr>
            <a:r>
              <a:rPr lang="en-GB" dirty="0" smtClean="0"/>
              <a:t> </a:t>
            </a:r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586484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1507559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292934"/>
                </a:solidFill>
              </a:rPr>
              <a:t>FUNCTION:</a:t>
            </a:r>
            <a:endParaRPr lang="it-IT" b="1" dirty="0">
              <a:solidFill>
                <a:srgbClr val="29293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pPr algn="just"/>
            <a:r>
              <a:rPr lang="en-GB" dirty="0" smtClean="0">
                <a:latin typeface="Verdana"/>
                <a:cs typeface="Verdana"/>
              </a:rPr>
              <a:t>It introduce the plot of the novel, making clear the sense and the meaning of the whole story 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 It gives the reader the reason why </a:t>
            </a:r>
            <a:r>
              <a:rPr lang="en-GB" dirty="0" err="1" smtClean="0">
                <a:latin typeface="Verdana"/>
                <a:cs typeface="Verdana"/>
              </a:rPr>
              <a:t>Eilis</a:t>
            </a:r>
            <a:r>
              <a:rPr lang="en-GB" dirty="0" smtClean="0">
                <a:latin typeface="Verdana"/>
                <a:cs typeface="Verdana"/>
              </a:rPr>
              <a:t> has to go to Brooklyn 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It </a:t>
            </a:r>
            <a:r>
              <a:rPr lang="en-GB" dirty="0" smtClean="0">
                <a:latin typeface="Verdana"/>
                <a:cs typeface="Verdana"/>
              </a:rPr>
              <a:t>have the function to present some of the main chapter of the novel </a:t>
            </a:r>
            <a:endParaRPr lang="en-GB" dirty="0" smtClean="0">
              <a:latin typeface="Verdana"/>
              <a:cs typeface="Verdana"/>
            </a:endParaRPr>
          </a:p>
          <a:p>
            <a:pPr algn="just"/>
            <a:r>
              <a:rPr lang="en-GB" dirty="0">
                <a:latin typeface="Verdana"/>
                <a:cs typeface="Verdana"/>
              </a:rPr>
              <a:t>This chapter end with the departure of the main character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131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292934"/>
                </a:solidFill>
              </a:rPr>
              <a:t>CHARACTERS: </a:t>
            </a:r>
            <a:r>
              <a:rPr lang="it-IT" dirty="0" smtClean="0">
                <a:solidFill>
                  <a:srgbClr val="292934"/>
                </a:solidFill>
              </a:rPr>
              <a:t>	</a:t>
            </a:r>
            <a:endParaRPr lang="it-IT" dirty="0">
              <a:solidFill>
                <a:srgbClr val="29293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92500"/>
          </a:bodyPr>
          <a:lstStyle/>
          <a:p>
            <a:pPr algn="just"/>
            <a:r>
              <a:rPr lang="en-GB" dirty="0" smtClean="0">
                <a:latin typeface="Verdana"/>
                <a:cs typeface="Verdana"/>
              </a:rPr>
              <a:t>The first word of the first chapter is the name of the main </a:t>
            </a:r>
            <a:r>
              <a:rPr lang="en-GB" dirty="0" smtClean="0">
                <a:latin typeface="Verdana"/>
                <a:cs typeface="Verdana"/>
              </a:rPr>
              <a:t>character </a:t>
            </a:r>
            <a:r>
              <a:rPr lang="en-GB" dirty="0" smtClean="0">
                <a:latin typeface="Verdana"/>
                <a:ea typeface="Wingdings"/>
                <a:cs typeface="Verdana"/>
                <a:sym typeface="Wingdings"/>
              </a:rPr>
              <a:t>”</a:t>
            </a:r>
            <a:r>
              <a:rPr lang="en-GB" dirty="0" err="1" smtClean="0">
                <a:latin typeface="Verdana"/>
                <a:ea typeface="Wingdings"/>
                <a:cs typeface="Verdana"/>
                <a:sym typeface="Wingdings"/>
              </a:rPr>
              <a:t>Eilis</a:t>
            </a:r>
            <a:r>
              <a:rPr lang="en-GB" dirty="0" smtClean="0">
                <a:latin typeface="Verdana"/>
                <a:ea typeface="Wingdings"/>
                <a:cs typeface="Verdana"/>
                <a:sym typeface="Wingdings"/>
              </a:rPr>
              <a:t> </a:t>
            </a:r>
            <a:r>
              <a:rPr lang="en-GB" dirty="0" err="1" smtClean="0">
                <a:latin typeface="Verdana"/>
                <a:ea typeface="Wingdings"/>
                <a:cs typeface="Verdana"/>
                <a:sym typeface="Wingdings"/>
              </a:rPr>
              <a:t>Lacey,sitting</a:t>
            </a:r>
            <a:r>
              <a:rPr lang="en-GB" dirty="0" smtClean="0">
                <a:latin typeface="Verdana"/>
                <a:ea typeface="Wingdings"/>
                <a:cs typeface="Verdana"/>
                <a:sym typeface="Wingdings"/>
              </a:rPr>
              <a:t> at window […]”</a:t>
            </a:r>
            <a:endParaRPr lang="en-GB" dirty="0" smtClean="0">
              <a:latin typeface="Verdana"/>
              <a:cs typeface="Verdana"/>
            </a:endParaRPr>
          </a:p>
          <a:p>
            <a:pPr algn="just"/>
            <a:r>
              <a:rPr lang="en-GB" dirty="0" smtClean="0">
                <a:latin typeface="Verdana"/>
                <a:cs typeface="Verdana"/>
              </a:rPr>
              <a:t>In the first page </a:t>
            </a:r>
            <a:r>
              <a:rPr lang="en-GB" dirty="0" smtClean="0">
                <a:latin typeface="Verdana"/>
                <a:cs typeface="Verdana"/>
              </a:rPr>
              <a:t>are introduced three </a:t>
            </a:r>
            <a:r>
              <a:rPr lang="en-GB" dirty="0" smtClean="0">
                <a:latin typeface="Verdana"/>
                <a:cs typeface="Verdana"/>
              </a:rPr>
              <a:t>important characters: </a:t>
            </a:r>
            <a:r>
              <a:rPr lang="en-GB" dirty="0" err="1" smtClean="0">
                <a:latin typeface="Verdana"/>
                <a:cs typeface="Verdana"/>
              </a:rPr>
              <a:t>Eilis</a:t>
            </a:r>
            <a:r>
              <a:rPr lang="en-GB" dirty="0" smtClean="0">
                <a:latin typeface="Verdana"/>
                <a:cs typeface="Verdana"/>
              </a:rPr>
              <a:t>, her mother </a:t>
            </a:r>
            <a:r>
              <a:rPr lang="en-GB" dirty="0" smtClean="0">
                <a:latin typeface="Verdana"/>
                <a:cs typeface="Verdana"/>
              </a:rPr>
              <a:t>and </a:t>
            </a:r>
            <a:r>
              <a:rPr lang="en-GB" dirty="0" smtClean="0">
                <a:latin typeface="Verdana"/>
                <a:cs typeface="Verdana"/>
              </a:rPr>
              <a:t>her </a:t>
            </a:r>
            <a:r>
              <a:rPr lang="en-GB" dirty="0" smtClean="0">
                <a:latin typeface="Verdana"/>
                <a:cs typeface="Verdana"/>
              </a:rPr>
              <a:t>sister, Rose.</a:t>
            </a:r>
            <a:endParaRPr lang="en-GB" dirty="0" smtClean="0">
              <a:latin typeface="Verdana"/>
              <a:cs typeface="Verdana"/>
            </a:endParaRPr>
          </a:p>
          <a:p>
            <a:pPr algn="just"/>
            <a:r>
              <a:rPr lang="en-GB" dirty="0" smtClean="0">
                <a:latin typeface="Verdana"/>
                <a:cs typeface="Verdana"/>
              </a:rPr>
              <a:t>In this part of the story the novelist uses more the techniques of </a:t>
            </a:r>
            <a:r>
              <a:rPr lang="en-GB" b="1" dirty="0" smtClean="0">
                <a:latin typeface="Verdana"/>
                <a:cs typeface="Verdana"/>
              </a:rPr>
              <a:t>telling</a:t>
            </a:r>
            <a:endParaRPr lang="en-GB" b="1" dirty="0" smtClean="0">
              <a:latin typeface="Verdana"/>
              <a:cs typeface="Verdana"/>
            </a:endParaRPr>
          </a:p>
          <a:p>
            <a:pPr algn="just"/>
            <a:r>
              <a:rPr lang="en-GB" dirty="0" smtClean="0">
                <a:latin typeface="Verdana"/>
                <a:cs typeface="Verdana"/>
              </a:rPr>
              <a:t>In this technique the narrator filter the characteristics of the characters, meanwhile the technique </a:t>
            </a:r>
            <a:r>
              <a:rPr lang="en-GB" dirty="0" smtClean="0">
                <a:latin typeface="Verdana"/>
                <a:cs typeface="Verdana"/>
              </a:rPr>
              <a:t>of</a:t>
            </a:r>
            <a:r>
              <a:rPr lang="en-GB" b="1" dirty="0">
                <a:latin typeface="Verdana"/>
                <a:cs typeface="Verdana"/>
              </a:rPr>
              <a:t> </a:t>
            </a:r>
            <a:r>
              <a:rPr lang="en-GB" b="1" dirty="0" smtClean="0">
                <a:latin typeface="Verdana"/>
                <a:cs typeface="Verdana"/>
              </a:rPr>
              <a:t>showing </a:t>
            </a:r>
            <a:r>
              <a:rPr lang="en-GB" dirty="0" smtClean="0">
                <a:latin typeface="Verdana"/>
                <a:cs typeface="Verdana"/>
              </a:rPr>
              <a:t>strengthen the ideas of the telling technique using dialogues and descriptions of their actions.</a:t>
            </a:r>
          </a:p>
          <a:p>
            <a:pPr algn="just"/>
            <a:r>
              <a:rPr lang="en-GB" dirty="0" err="1" smtClean="0">
                <a:latin typeface="Verdana"/>
                <a:cs typeface="Verdana"/>
              </a:rPr>
              <a:t>Tóibín</a:t>
            </a:r>
            <a:r>
              <a:rPr lang="en-GB" dirty="0" smtClean="0">
                <a:latin typeface="Verdana"/>
                <a:cs typeface="Verdana"/>
              </a:rPr>
              <a:t> </a:t>
            </a:r>
            <a:r>
              <a:rPr lang="en-GB" dirty="0" smtClean="0">
                <a:latin typeface="Verdana"/>
                <a:cs typeface="Verdana"/>
              </a:rPr>
              <a:t>announce also</a:t>
            </a:r>
            <a:r>
              <a:rPr lang="en-GB" dirty="0" smtClean="0">
                <a:latin typeface="Verdana"/>
                <a:cs typeface="Verdana"/>
              </a:rPr>
              <a:t>: Miss Kelly, Father Floods and Georgina.</a:t>
            </a:r>
            <a:endParaRPr lang="en-GB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56813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75758"/>
            <a:ext cx="8229600" cy="5246020"/>
          </a:xfrm>
        </p:spPr>
        <p:txBody>
          <a:bodyPr>
            <a:normAutofit/>
          </a:bodyPr>
          <a:lstStyle/>
          <a:p>
            <a:pPr algn="just"/>
            <a:r>
              <a:rPr lang="en-GB" b="1" dirty="0" smtClean="0">
                <a:latin typeface="Verdana"/>
                <a:cs typeface="Verdana"/>
              </a:rPr>
              <a:t>EILIS: </a:t>
            </a:r>
            <a:r>
              <a:rPr lang="en-GB" dirty="0" smtClean="0">
                <a:latin typeface="Verdana"/>
                <a:cs typeface="Verdana"/>
              </a:rPr>
              <a:t>is the main character</a:t>
            </a:r>
            <a:r>
              <a:rPr lang="en-GB" dirty="0" smtClean="0">
                <a:latin typeface="Verdana"/>
                <a:cs typeface="Verdana"/>
              </a:rPr>
              <a:t>. She has an Irish name. </a:t>
            </a:r>
            <a:r>
              <a:rPr lang="en-GB" dirty="0" smtClean="0">
                <a:solidFill>
                  <a:srgbClr val="6B7D72"/>
                </a:solidFill>
                <a:latin typeface="Verdana"/>
                <a:cs typeface="Verdana"/>
              </a:rPr>
              <a:t>She is a static character</a:t>
            </a:r>
            <a:r>
              <a:rPr lang="en-GB" dirty="0" smtClean="0">
                <a:latin typeface="Verdana"/>
                <a:cs typeface="Verdana"/>
              </a:rPr>
              <a:t>. She is a character we feel pity for. She is poor and unemployed and for this reason she accept to work for </a:t>
            </a:r>
            <a:r>
              <a:rPr lang="en-GB" i="1" dirty="0" smtClean="0">
                <a:latin typeface="Verdana"/>
                <a:cs typeface="Verdana"/>
              </a:rPr>
              <a:t>Miss Kelly</a:t>
            </a:r>
            <a:r>
              <a:rPr lang="en-GB" dirty="0" smtClean="0">
                <a:latin typeface="Verdana"/>
                <a:cs typeface="Verdana"/>
              </a:rPr>
              <a:t>. She is psychologically dependent on someone or something. She is resigned to her Irish life. She does not have anything: freedom, money </a:t>
            </a:r>
            <a:r>
              <a:rPr lang="en-GB" dirty="0" smtClean="0">
                <a:latin typeface="Verdana"/>
                <a:cs typeface="Verdana"/>
              </a:rPr>
              <a:t>or a</a:t>
            </a:r>
            <a:r>
              <a:rPr lang="en-GB" dirty="0" smtClean="0">
                <a:latin typeface="Verdana"/>
                <a:cs typeface="Verdana"/>
              </a:rPr>
              <a:t> </a:t>
            </a:r>
            <a:r>
              <a:rPr lang="en-GB" dirty="0" smtClean="0">
                <a:latin typeface="Verdana"/>
                <a:cs typeface="Verdana"/>
              </a:rPr>
              <a:t>status quo. She feels inferior compared to her sister. </a:t>
            </a:r>
            <a:r>
              <a:rPr lang="en-GB" dirty="0" smtClean="0">
                <a:solidFill>
                  <a:srgbClr val="6B7D72"/>
                </a:solidFill>
                <a:latin typeface="Verdana"/>
                <a:cs typeface="Verdana"/>
              </a:rPr>
              <a:t>She does what other people </a:t>
            </a:r>
            <a:r>
              <a:rPr lang="en-GB" dirty="0" smtClean="0">
                <a:solidFill>
                  <a:srgbClr val="6B7D72"/>
                </a:solidFill>
                <a:latin typeface="Verdana"/>
                <a:cs typeface="Verdana"/>
              </a:rPr>
              <a:t>expect her to do.</a:t>
            </a:r>
            <a:r>
              <a:rPr lang="en-GB" dirty="0" smtClean="0">
                <a:latin typeface="Verdana"/>
                <a:cs typeface="Verdana"/>
              </a:rPr>
              <a:t> </a:t>
            </a:r>
            <a:r>
              <a:rPr lang="en-GB" dirty="0" smtClean="0">
                <a:latin typeface="Verdana"/>
                <a:cs typeface="Verdana"/>
              </a:rPr>
              <a:t>She also feels distant from the place where she lives </a:t>
            </a:r>
            <a:r>
              <a:rPr lang="en-GB" dirty="0" smtClean="0">
                <a:latin typeface="Verdana"/>
                <a:cs typeface="Verdana"/>
              </a:rPr>
              <a:t>in, </a:t>
            </a:r>
            <a:r>
              <a:rPr lang="en-GB" dirty="0" smtClean="0">
                <a:latin typeface="Verdana"/>
                <a:cs typeface="Verdana"/>
              </a:rPr>
              <a:t>either in her house and outside.</a:t>
            </a:r>
            <a:r>
              <a:rPr lang="en-GB" dirty="0" smtClean="0">
                <a:latin typeface="Verdana"/>
                <a:cs typeface="Verdana"/>
              </a:rPr>
              <a:t> </a:t>
            </a:r>
            <a:endParaRPr lang="en-GB" dirty="0" smtClean="0">
              <a:latin typeface="Verdana"/>
              <a:cs typeface="Verdana"/>
            </a:endParaRP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75934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37330"/>
            <a:ext cx="8229600" cy="5669330"/>
          </a:xfrm>
        </p:spPr>
        <p:txBody>
          <a:bodyPr/>
          <a:lstStyle/>
          <a:p>
            <a:pPr algn="just"/>
            <a:r>
              <a:rPr lang="en-GB" b="1" dirty="0">
                <a:latin typeface="Verdana"/>
                <a:cs typeface="Verdana"/>
              </a:rPr>
              <a:t>EILIS’S MOTHER</a:t>
            </a:r>
            <a:r>
              <a:rPr lang="en-GB" dirty="0">
                <a:latin typeface="Verdana"/>
                <a:cs typeface="Verdana"/>
              </a:rPr>
              <a:t>: she influence </a:t>
            </a:r>
            <a:r>
              <a:rPr lang="en-GB" dirty="0" err="1" smtClean="0">
                <a:latin typeface="Verdana"/>
                <a:cs typeface="Verdana"/>
              </a:rPr>
              <a:t>Eilis’s</a:t>
            </a:r>
            <a:r>
              <a:rPr lang="en-GB" dirty="0" smtClean="0">
                <a:latin typeface="Verdana"/>
                <a:cs typeface="Verdana"/>
              </a:rPr>
              <a:t> </a:t>
            </a:r>
            <a:r>
              <a:rPr lang="en-GB" dirty="0">
                <a:latin typeface="Verdana"/>
                <a:cs typeface="Verdana"/>
              </a:rPr>
              <a:t>life</a:t>
            </a:r>
            <a:r>
              <a:rPr lang="en-GB" dirty="0" smtClean="0">
                <a:latin typeface="Verdana"/>
                <a:cs typeface="Verdana"/>
              </a:rPr>
              <a:t>. She </a:t>
            </a:r>
            <a:r>
              <a:rPr lang="en-GB" dirty="0" err="1" smtClean="0">
                <a:latin typeface="Verdana"/>
                <a:cs typeface="Verdana"/>
              </a:rPr>
              <a:t>belive</a:t>
            </a:r>
            <a:r>
              <a:rPr lang="en-GB" dirty="0" smtClean="0">
                <a:latin typeface="Verdana"/>
                <a:cs typeface="Verdana"/>
              </a:rPr>
              <a:t>, as </a:t>
            </a:r>
            <a:r>
              <a:rPr lang="en-GB" dirty="0" err="1" smtClean="0">
                <a:latin typeface="Verdana"/>
                <a:cs typeface="Verdana"/>
              </a:rPr>
              <a:t>Eilis</a:t>
            </a:r>
            <a:r>
              <a:rPr lang="en-GB" dirty="0" smtClean="0">
                <a:latin typeface="Verdana"/>
                <a:cs typeface="Verdana"/>
              </a:rPr>
              <a:t>, that Rose is perfect. </a:t>
            </a:r>
            <a:r>
              <a:rPr lang="en-GB" dirty="0" err="1">
                <a:latin typeface="Verdana"/>
                <a:cs typeface="Verdana"/>
              </a:rPr>
              <a:t>Eilis</a:t>
            </a:r>
            <a:r>
              <a:rPr lang="en-GB" dirty="0">
                <a:latin typeface="Verdana"/>
                <a:cs typeface="Verdana"/>
              </a:rPr>
              <a:t> and her mother do not have a spontaneous relationship. She does not put as much attentions on her as she doer with </a:t>
            </a:r>
            <a:r>
              <a:rPr lang="en-GB" dirty="0" smtClean="0">
                <a:latin typeface="Verdana"/>
                <a:cs typeface="Verdana"/>
              </a:rPr>
              <a:t>Rose </a:t>
            </a:r>
            <a:r>
              <a:rPr lang="en-GB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dirty="0" smtClean="0">
                <a:latin typeface="Verdana"/>
                <a:cs typeface="Verdana"/>
                <a:sym typeface="Wingdings"/>
              </a:rPr>
              <a:t>” ‘I’m starving,’ Rose said, ‘but I’ve no time to eat.’</a:t>
            </a:r>
            <a:r>
              <a:rPr lang="en-GB" dirty="0" smtClean="0">
                <a:latin typeface="Verdana"/>
                <a:cs typeface="Verdana"/>
              </a:rPr>
              <a:t> ‘</a:t>
            </a:r>
            <a:r>
              <a:rPr lang="en-GB" dirty="0" smtClean="0">
                <a:solidFill>
                  <a:srgbClr val="6B7D72"/>
                </a:solidFill>
                <a:latin typeface="Verdana"/>
                <a:cs typeface="Verdana"/>
              </a:rPr>
              <a:t>I’ll make a special tea for you </a:t>
            </a:r>
            <a:r>
              <a:rPr lang="en-GB" dirty="0" smtClean="0">
                <a:latin typeface="Verdana"/>
                <a:cs typeface="Verdana"/>
              </a:rPr>
              <a:t>later,’ her mother said. ‘</a:t>
            </a:r>
            <a:r>
              <a:rPr lang="en-GB" dirty="0" err="1" smtClean="0">
                <a:solidFill>
                  <a:srgbClr val="6B7D72"/>
                </a:solidFill>
                <a:latin typeface="Verdana"/>
                <a:cs typeface="Verdana"/>
              </a:rPr>
              <a:t>Eilis</a:t>
            </a:r>
            <a:r>
              <a:rPr lang="en-GB" dirty="0" smtClean="0">
                <a:solidFill>
                  <a:srgbClr val="6B7D72"/>
                </a:solidFill>
                <a:latin typeface="Verdana"/>
                <a:cs typeface="Verdana"/>
              </a:rPr>
              <a:t> and myself are going to have our tea</a:t>
            </a:r>
            <a:r>
              <a:rPr lang="en-GB" dirty="0" smtClean="0">
                <a:latin typeface="Verdana"/>
                <a:cs typeface="Verdana"/>
              </a:rPr>
              <a:t> now.’ “</a:t>
            </a:r>
            <a:endParaRPr lang="en-GB" dirty="0">
              <a:latin typeface="Verdana"/>
              <a:cs typeface="Verdana"/>
            </a:endParaRPr>
          </a:p>
          <a:p>
            <a:pPr algn="just"/>
            <a:r>
              <a:rPr lang="en-GB" b="1" dirty="0">
                <a:latin typeface="Verdana"/>
                <a:cs typeface="Verdana"/>
              </a:rPr>
              <a:t>ROSE</a:t>
            </a:r>
            <a:r>
              <a:rPr lang="en-GB" dirty="0">
                <a:latin typeface="Verdana"/>
                <a:cs typeface="Verdana"/>
              </a:rPr>
              <a:t>: she is idealised </a:t>
            </a:r>
            <a:r>
              <a:rPr lang="en-GB" dirty="0" smtClean="0">
                <a:latin typeface="Verdana"/>
                <a:cs typeface="Verdana"/>
              </a:rPr>
              <a:t>by </a:t>
            </a:r>
            <a:r>
              <a:rPr lang="en-GB" dirty="0" err="1" smtClean="0">
                <a:latin typeface="Verdana"/>
                <a:cs typeface="Verdana"/>
              </a:rPr>
              <a:t>Eilis</a:t>
            </a:r>
            <a:r>
              <a:rPr lang="en-GB" dirty="0">
                <a:latin typeface="Verdana"/>
                <a:cs typeface="Verdana"/>
              </a:rPr>
              <a:t>. </a:t>
            </a:r>
            <a:r>
              <a:rPr lang="en-GB" dirty="0">
                <a:solidFill>
                  <a:srgbClr val="6B7D72"/>
                </a:solidFill>
                <a:latin typeface="Verdana"/>
                <a:cs typeface="Verdana"/>
              </a:rPr>
              <a:t>Rose is dynamic and </a:t>
            </a:r>
            <a:r>
              <a:rPr lang="en-GB" dirty="0" smtClean="0">
                <a:solidFill>
                  <a:srgbClr val="6B7D72"/>
                </a:solidFill>
                <a:latin typeface="Verdana"/>
                <a:cs typeface="Verdana"/>
              </a:rPr>
              <a:t>charming</a:t>
            </a:r>
            <a:r>
              <a:rPr lang="en-GB" dirty="0" smtClean="0">
                <a:latin typeface="Verdana"/>
                <a:cs typeface="Verdana"/>
              </a:rPr>
              <a:t>, the complete opposite of </a:t>
            </a:r>
            <a:r>
              <a:rPr lang="en-GB" dirty="0" err="1" smtClean="0">
                <a:latin typeface="Verdana"/>
                <a:cs typeface="Verdana"/>
              </a:rPr>
              <a:t>Eilis</a:t>
            </a:r>
            <a:r>
              <a:rPr lang="en-GB" dirty="0" smtClean="0">
                <a:latin typeface="Verdana"/>
                <a:cs typeface="Verdana"/>
              </a:rPr>
              <a:t>. She </a:t>
            </a:r>
            <a:r>
              <a:rPr lang="en-GB" dirty="0">
                <a:latin typeface="Verdana"/>
                <a:cs typeface="Verdana"/>
              </a:rPr>
              <a:t>is the most important person in the family because she takes care of their economic situation</a:t>
            </a:r>
            <a:r>
              <a:rPr lang="en-GB" dirty="0" smtClean="0">
                <a:latin typeface="Verdana"/>
                <a:cs typeface="Verdana"/>
              </a:rPr>
              <a:t>. She is going to introduce </a:t>
            </a:r>
            <a:r>
              <a:rPr lang="en-GB" dirty="0" err="1" smtClean="0">
                <a:latin typeface="Verdana"/>
                <a:cs typeface="Verdana"/>
              </a:rPr>
              <a:t>Eilis</a:t>
            </a:r>
            <a:r>
              <a:rPr lang="en-GB" dirty="0" smtClean="0">
                <a:latin typeface="Verdana"/>
                <a:cs typeface="Verdana"/>
              </a:rPr>
              <a:t> to </a:t>
            </a:r>
            <a:r>
              <a:rPr lang="en-GB" i="1" dirty="0" smtClean="0">
                <a:latin typeface="Verdana"/>
                <a:cs typeface="Verdana"/>
              </a:rPr>
              <a:t>father Floods,</a:t>
            </a:r>
            <a:r>
              <a:rPr lang="en-GB" dirty="0" smtClean="0">
                <a:latin typeface="Verdana"/>
                <a:cs typeface="Verdana"/>
              </a:rPr>
              <a:t> trying to help her with a better future.       </a:t>
            </a:r>
            <a:endParaRPr lang="en-GB" dirty="0">
              <a:latin typeface="Verdana"/>
              <a:cs typeface="Verdana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4820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7093"/>
            <a:ext cx="8229600" cy="5569907"/>
          </a:xfrm>
        </p:spPr>
        <p:txBody>
          <a:bodyPr>
            <a:normAutofit/>
          </a:bodyPr>
          <a:lstStyle/>
          <a:p>
            <a:pPr algn="just"/>
            <a:r>
              <a:rPr lang="en-GB" b="1" dirty="0" smtClean="0"/>
              <a:t>MISS KELLY</a:t>
            </a:r>
            <a:r>
              <a:rPr lang="en-GB" dirty="0" smtClean="0"/>
              <a:t>: she is represented with the techniques of </a:t>
            </a:r>
            <a:r>
              <a:rPr lang="en-GB" dirty="0" smtClean="0"/>
              <a:t>showing. She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represent the Irish close and provincial mentality </a:t>
            </a:r>
            <a:r>
              <a:rPr lang="en-GB" dirty="0" smtClean="0"/>
              <a:t>of that time. She’s a powerful figure and she feels more important than </a:t>
            </a:r>
            <a:r>
              <a:rPr lang="en-GB" dirty="0" smtClean="0"/>
              <a:t>everyone</a:t>
            </a:r>
            <a:r>
              <a:rPr lang="en-GB" dirty="0"/>
              <a:t> </a:t>
            </a:r>
            <a:r>
              <a:rPr lang="en-GB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dirty="0">
                <a:sym typeface="Wingdings"/>
              </a:rPr>
              <a:t>” Miss Kelly slowly came down stairs </a:t>
            </a:r>
            <a:r>
              <a:rPr lang="en-GB" dirty="0" smtClean="0">
                <a:sym typeface="Wingdings"/>
              </a:rPr>
              <a:t>into the hallway turned on the light. ‘Now,’ she said, and repeated it as thought it were a greeting. She did not smile[...]”   </a:t>
            </a:r>
            <a:endParaRPr lang="en-GB" dirty="0" smtClean="0"/>
          </a:p>
          <a:p>
            <a:pPr algn="just"/>
            <a:r>
              <a:rPr lang="en-GB" b="1" dirty="0" smtClean="0"/>
              <a:t>FATHER FLOODS</a:t>
            </a:r>
            <a:r>
              <a:rPr lang="en-GB" dirty="0" smtClean="0"/>
              <a:t>: it is described by physical appearances. He is tall. He has a mixture of British and American accent. </a:t>
            </a:r>
            <a:r>
              <a:rPr lang="en-GB" dirty="0" smtClean="0"/>
              <a:t>He offers </a:t>
            </a:r>
            <a:r>
              <a:rPr lang="en-GB" dirty="0" smtClean="0"/>
              <a:t>to </a:t>
            </a:r>
            <a:r>
              <a:rPr lang="en-GB" dirty="0" err="1" smtClean="0"/>
              <a:t>Eilis</a:t>
            </a:r>
            <a:r>
              <a:rPr lang="en-GB" dirty="0" smtClean="0"/>
              <a:t> a better job in Brooklyn.</a:t>
            </a:r>
          </a:p>
          <a:p>
            <a:pPr algn="just"/>
            <a:r>
              <a:rPr lang="en-GB" b="1" dirty="0" smtClean="0"/>
              <a:t>GEORGINA</a:t>
            </a:r>
            <a:r>
              <a:rPr lang="en-GB" dirty="0" smtClean="0"/>
              <a:t>: she not a very relevant character. She meet </a:t>
            </a:r>
            <a:r>
              <a:rPr lang="en-GB" dirty="0" err="1" smtClean="0"/>
              <a:t>Eilis</a:t>
            </a:r>
            <a:r>
              <a:rPr lang="en-GB" dirty="0" smtClean="0"/>
              <a:t> on the boat. She help her with seasickness.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254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67100"/>
            <a:ext cx="8229600" cy="1598268"/>
          </a:xfrm>
        </p:spPr>
        <p:txBody>
          <a:bodyPr/>
          <a:lstStyle/>
          <a:p>
            <a:r>
              <a:rPr lang="it-IT" b="1" dirty="0" smtClean="0">
                <a:solidFill>
                  <a:srgbClr val="292934"/>
                </a:solidFill>
              </a:rPr>
              <a:t>SETTING:</a:t>
            </a:r>
            <a:endParaRPr lang="it-IT" b="1" dirty="0">
              <a:solidFill>
                <a:srgbClr val="292934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95604"/>
            <a:ext cx="8229600" cy="4520345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>
                <a:latin typeface="Verdana"/>
                <a:cs typeface="Verdana"/>
              </a:rPr>
              <a:t>In the catholic Ireland. Friary Street in </a:t>
            </a:r>
            <a:r>
              <a:rPr lang="en-GB" dirty="0" err="1" smtClean="0">
                <a:latin typeface="Verdana"/>
                <a:cs typeface="Verdana"/>
              </a:rPr>
              <a:t>Enniscorthy</a:t>
            </a:r>
            <a:r>
              <a:rPr lang="en-GB" dirty="0" smtClean="0">
                <a:latin typeface="Verdana"/>
                <a:cs typeface="Verdana"/>
              </a:rPr>
              <a:t>.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Religion </a:t>
            </a:r>
            <a:r>
              <a:rPr lang="en-GB" dirty="0" smtClean="0">
                <a:latin typeface="Verdana"/>
                <a:cs typeface="Verdana"/>
              </a:rPr>
              <a:t>is a </a:t>
            </a:r>
            <a:r>
              <a:rPr lang="en-GB" dirty="0" smtClean="0">
                <a:latin typeface="Verdana"/>
                <a:cs typeface="Verdana"/>
              </a:rPr>
              <a:t>central </a:t>
            </a:r>
            <a:r>
              <a:rPr lang="en-GB" dirty="0" smtClean="0">
                <a:latin typeface="Verdana"/>
                <a:cs typeface="Verdana"/>
              </a:rPr>
              <a:t>point</a:t>
            </a:r>
            <a:r>
              <a:rPr lang="en-GB" dirty="0">
                <a:latin typeface="Verdana"/>
                <a:cs typeface="Verdana"/>
              </a:rPr>
              <a:t> </a:t>
            </a:r>
            <a:r>
              <a:rPr lang="en-GB" dirty="0" smtClean="0">
                <a:latin typeface="Verdana"/>
                <a:ea typeface="Wingdings"/>
                <a:cs typeface="Verdana"/>
                <a:sym typeface="Wingdings"/>
              </a:rPr>
              <a:t></a:t>
            </a:r>
            <a:r>
              <a:rPr lang="en-GB" dirty="0">
                <a:latin typeface="Verdana"/>
                <a:cs typeface="Verdana"/>
                <a:sym typeface="Wingdings"/>
              </a:rPr>
              <a:t> </a:t>
            </a:r>
            <a:r>
              <a:rPr lang="en-GB" dirty="0" smtClean="0">
                <a:latin typeface="Verdana"/>
                <a:cs typeface="Verdana"/>
              </a:rPr>
              <a:t>the </a:t>
            </a:r>
            <a:r>
              <a:rPr lang="en-GB" dirty="0" smtClean="0">
                <a:latin typeface="Verdana"/>
                <a:cs typeface="Verdana"/>
              </a:rPr>
              <a:t>person who </a:t>
            </a:r>
            <a:r>
              <a:rPr lang="en-GB" dirty="0" smtClean="0">
                <a:latin typeface="Verdana"/>
                <a:cs typeface="Verdana"/>
              </a:rPr>
              <a:t>suggested </a:t>
            </a:r>
            <a:r>
              <a:rPr lang="en-GB" dirty="0" err="1" smtClean="0">
                <a:latin typeface="Verdana"/>
                <a:cs typeface="Verdana"/>
              </a:rPr>
              <a:t>Eilis</a:t>
            </a:r>
            <a:r>
              <a:rPr lang="en-GB" dirty="0" smtClean="0">
                <a:latin typeface="Verdana"/>
                <a:cs typeface="Verdana"/>
              </a:rPr>
              <a:t> to move to the U.S.A. was a priest.</a:t>
            </a:r>
          </a:p>
          <a:p>
            <a:pPr algn="just"/>
            <a:r>
              <a:rPr lang="en-GB" dirty="0">
                <a:latin typeface="Verdana"/>
                <a:cs typeface="Verdana"/>
              </a:rPr>
              <a:t>I</a:t>
            </a:r>
            <a:r>
              <a:rPr lang="en-GB" dirty="0" smtClean="0">
                <a:latin typeface="Verdana"/>
                <a:cs typeface="Verdana"/>
              </a:rPr>
              <a:t>n </a:t>
            </a:r>
            <a:r>
              <a:rPr lang="en-GB" dirty="0" smtClean="0">
                <a:latin typeface="Verdana"/>
                <a:cs typeface="Verdana"/>
              </a:rPr>
              <a:t>the 1950s. In this part you cannot really understand when this story take place.</a:t>
            </a:r>
            <a:endParaRPr lang="en-GB" dirty="0">
              <a:latin typeface="Verdana"/>
              <a:cs typeface="Verdana"/>
            </a:endParaRPr>
          </a:p>
          <a:p>
            <a:pPr algn="just"/>
            <a:r>
              <a:rPr lang="en-GB" dirty="0" smtClean="0">
                <a:latin typeface="Verdana"/>
                <a:cs typeface="Verdana"/>
              </a:rPr>
              <a:t>He wanted to show the difficulties of living in Ireland in the 50s.</a:t>
            </a:r>
          </a:p>
          <a:p>
            <a:pPr algn="just"/>
            <a:r>
              <a:rPr lang="en-GB" dirty="0" smtClean="0">
                <a:latin typeface="Verdana"/>
                <a:cs typeface="Verdana"/>
              </a:rPr>
              <a:t>He </a:t>
            </a:r>
            <a:r>
              <a:rPr lang="en-GB" dirty="0" smtClean="0">
                <a:latin typeface="Verdana"/>
                <a:cs typeface="Verdana"/>
              </a:rPr>
              <a:t>wanted </a:t>
            </a:r>
            <a:r>
              <a:rPr lang="en-GB" dirty="0" smtClean="0">
                <a:latin typeface="Verdana"/>
                <a:cs typeface="Verdana"/>
              </a:rPr>
              <a:t>to </a:t>
            </a:r>
            <a:r>
              <a:rPr lang="en-GB" dirty="0" smtClean="0">
                <a:latin typeface="Verdana"/>
                <a:cs typeface="Verdana"/>
              </a:rPr>
              <a:t>demonstrate </a:t>
            </a:r>
            <a:r>
              <a:rPr lang="en-GB" dirty="0" smtClean="0">
                <a:latin typeface="Verdana"/>
                <a:cs typeface="Verdana"/>
              </a:rPr>
              <a:t>how emigration was really </a:t>
            </a:r>
            <a:r>
              <a:rPr lang="en-GB" dirty="0" smtClean="0">
                <a:latin typeface="Verdana"/>
                <a:cs typeface="Verdana"/>
              </a:rPr>
              <a:t>like, seen from the point of view of the protagonist. </a:t>
            </a:r>
            <a:endParaRPr lang="en-GB" dirty="0" smtClean="0">
              <a:latin typeface="Verdana"/>
              <a:cs typeface="Verdana"/>
            </a:endParaRP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81257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65235"/>
            <a:ext cx="8229600" cy="4876800"/>
          </a:xfrm>
        </p:spPr>
        <p:txBody>
          <a:bodyPr/>
          <a:lstStyle/>
          <a:p>
            <a:pPr algn="just"/>
            <a:r>
              <a:rPr lang="en-GB" dirty="0">
                <a:latin typeface="Verdana"/>
                <a:cs typeface="Verdana"/>
              </a:rPr>
              <a:t>There is an atmosphere of oppression, in the family (because everything rotate around Rose) and outside (because of the old mentality of the people). </a:t>
            </a:r>
          </a:p>
          <a:p>
            <a:pPr algn="just"/>
            <a:r>
              <a:rPr lang="en-GB" dirty="0">
                <a:latin typeface="Verdana"/>
                <a:cs typeface="Verdana"/>
              </a:rPr>
              <a:t>There is no privacy, everyone know everything of everybody. </a:t>
            </a:r>
            <a:r>
              <a:rPr lang="en-GB" dirty="0">
                <a:latin typeface="Verdana"/>
                <a:ea typeface="Wingdings"/>
                <a:cs typeface="Verdana"/>
                <a:sym typeface="Wingdings"/>
              </a:rPr>
              <a:t></a:t>
            </a:r>
            <a:r>
              <a:rPr lang="en-GB" dirty="0">
                <a:latin typeface="Verdana"/>
                <a:cs typeface="Verdana"/>
                <a:sym typeface="Wingdings"/>
              </a:rPr>
              <a:t>”[…]</a:t>
            </a:r>
            <a:r>
              <a:rPr lang="en-GB" dirty="0">
                <a:solidFill>
                  <a:srgbClr val="6B7D72"/>
                </a:solidFill>
                <a:latin typeface="Verdana"/>
                <a:cs typeface="Verdana"/>
                <a:sym typeface="Wingdings"/>
              </a:rPr>
              <a:t>oh, the whole town, anyone who is anyone comes into the shop and I hear everything</a:t>
            </a:r>
            <a:r>
              <a:rPr lang="en-GB" dirty="0">
                <a:latin typeface="Verdana"/>
                <a:cs typeface="Verdana"/>
                <a:sym typeface="Wingdings"/>
              </a:rPr>
              <a:t>.”</a:t>
            </a:r>
            <a:endParaRPr lang="en-GB" dirty="0">
              <a:latin typeface="Verdana"/>
              <a:cs typeface="Verdana"/>
            </a:endParaRPr>
          </a:p>
          <a:p>
            <a:pPr algn="just"/>
            <a:r>
              <a:rPr lang="en-GB" dirty="0">
                <a:latin typeface="Verdana"/>
                <a:cs typeface="Verdana"/>
              </a:rPr>
              <a:t>Idea of a small town in which is important other people’s opinion </a:t>
            </a:r>
            <a:r>
              <a:rPr lang="en-GB" dirty="0">
                <a:latin typeface="Verdana"/>
                <a:ea typeface="Wingdings"/>
                <a:cs typeface="Verdana"/>
                <a:sym typeface="Wingdings"/>
              </a:rPr>
              <a:t></a:t>
            </a:r>
            <a:r>
              <a:rPr lang="en-GB" dirty="0">
                <a:latin typeface="Verdana"/>
                <a:cs typeface="Verdana"/>
                <a:sym typeface="Wingdings"/>
              </a:rPr>
              <a:t>” ‘Oh god,’ her mother said. ‘what would an American priest like for his tea? I’ll have to get cooked ham’ […]”</a:t>
            </a:r>
            <a:endParaRPr lang="en-GB" dirty="0">
              <a:latin typeface="Verdana"/>
              <a:cs typeface="Verdana"/>
            </a:endParaRPr>
          </a:p>
          <a:p>
            <a:endParaRPr lang="en-GB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9515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Chiarezza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ezz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305</TotalTime>
  <Words>1166</Words>
  <Application>Microsoft Macintosh PowerPoint</Application>
  <PresentationFormat>Presentazione su schermo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Chiarezza</vt:lpstr>
      <vt:lpstr>  Brooklyn by Colm Tóibín </vt:lpstr>
      <vt:lpstr>CHAPTER 1</vt:lpstr>
      <vt:lpstr>FUNCTION:</vt:lpstr>
      <vt:lpstr>CHARACTERS:  </vt:lpstr>
      <vt:lpstr>Presentazione di PowerPoint</vt:lpstr>
      <vt:lpstr>Presentazione di PowerPoint</vt:lpstr>
      <vt:lpstr>Presentazione di PowerPoint</vt:lpstr>
      <vt:lpstr>SETTING:</vt:lpstr>
      <vt:lpstr>Presentazione di PowerPoint</vt:lpstr>
      <vt:lpstr>NARRATIVE:</vt:lpstr>
      <vt:lpstr>THEME &amp; MESSAGE</vt:lpstr>
      <vt:lpstr>POSITION OF THE READER:</vt:lpstr>
      <vt:lpstr>CONNECTION TO THE FOLLOWING CHAPTERS:</vt:lpstr>
      <vt:lpstr>CREDITS: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Brooklyn by Colm Tóibín </dc:title>
  <dc:creator>Annalisa Soranzo</dc:creator>
  <cp:lastModifiedBy>Annalisa Soranzo</cp:lastModifiedBy>
  <cp:revision>27</cp:revision>
  <dcterms:created xsi:type="dcterms:W3CDTF">2016-09-22T12:03:01Z</dcterms:created>
  <dcterms:modified xsi:type="dcterms:W3CDTF">2016-09-25T15:06:08Z</dcterms:modified>
</cp:coreProperties>
</file>