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4" r:id="rId6"/>
    <p:sldId id="259" r:id="rId7"/>
    <p:sldId id="260" r:id="rId8"/>
    <p:sldId id="263" r:id="rId9"/>
    <p:sldId id="262" r:id="rId10"/>
    <p:sldId id="266" r:id="rId11"/>
    <p:sldId id="267" r:id="rId12"/>
    <p:sldId id="265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10" y="6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CAAE-10B0-440E-83D4-FCA586AEC46E}" type="datetimeFigureOut">
              <a:rPr lang="it-IT" smtClean="0"/>
              <a:t>23/01/2017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DC1D-18D3-44E4-B5AB-0406FA591B8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22972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CAAE-10B0-440E-83D4-FCA586AEC46E}" type="datetimeFigureOut">
              <a:rPr lang="it-IT" smtClean="0"/>
              <a:t>23/01/2017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DC1D-18D3-44E4-B5AB-0406FA591B8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75326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CAAE-10B0-440E-83D4-FCA586AEC46E}" type="datetimeFigureOut">
              <a:rPr lang="it-IT" smtClean="0"/>
              <a:t>23/01/2017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DC1D-18D3-44E4-B5AB-0406FA591B8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35478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CAAE-10B0-440E-83D4-FCA586AEC46E}" type="datetimeFigureOut">
              <a:rPr lang="it-IT" smtClean="0"/>
              <a:t>23/01/2017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DC1D-18D3-44E4-B5AB-0406FA591B8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57528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CAAE-10B0-440E-83D4-FCA586AEC46E}" type="datetimeFigureOut">
              <a:rPr lang="it-IT" smtClean="0"/>
              <a:t>23/01/2017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DC1D-18D3-44E4-B5AB-0406FA591B8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92584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CAAE-10B0-440E-83D4-FCA586AEC46E}" type="datetimeFigureOut">
              <a:rPr lang="it-IT" smtClean="0"/>
              <a:t>23/01/2017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DC1D-18D3-44E4-B5AB-0406FA591B8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58556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CAAE-10B0-440E-83D4-FCA586AEC46E}" type="datetimeFigureOut">
              <a:rPr lang="it-IT" smtClean="0"/>
              <a:t>23/01/2017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DC1D-18D3-44E4-B5AB-0406FA591B8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31413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CAAE-10B0-440E-83D4-FCA586AEC46E}" type="datetimeFigureOut">
              <a:rPr lang="it-IT" smtClean="0"/>
              <a:t>23/01/2017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DC1D-18D3-44E4-B5AB-0406FA591B8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91773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CAAE-10B0-440E-83D4-FCA586AEC46E}" type="datetimeFigureOut">
              <a:rPr lang="it-IT" smtClean="0"/>
              <a:t>23/01/2017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DC1D-18D3-44E4-B5AB-0406FA591B8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821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CAAE-10B0-440E-83D4-FCA586AEC46E}" type="datetimeFigureOut">
              <a:rPr lang="it-IT" smtClean="0"/>
              <a:t>23/01/2017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DC1D-18D3-44E4-B5AB-0406FA591B8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1780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CAAE-10B0-440E-83D4-FCA586AEC46E}" type="datetimeFigureOut">
              <a:rPr lang="it-IT" smtClean="0"/>
              <a:t>23/01/2017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DC1D-18D3-44E4-B5AB-0406FA591B8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90950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ECAAE-10B0-440E-83D4-FCA586AEC46E}" type="datetimeFigureOut">
              <a:rPr lang="it-IT" smtClean="0"/>
              <a:t>23/01/2017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CDC1D-18D3-44E4-B5AB-0406FA591B8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22344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istruzione.it/mobilita_personale_scuola/allegati/ambiti/FVG0000009.pd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marilenabeltramini@alice.i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COMPARAZIONE%20PROPOSTE%20RICEVUTE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7772400" cy="1470025"/>
          </a:xfrm>
          <a:ln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00B0F0"/>
                </a:solidFill>
              </a:rPr>
              <a:t/>
            </a:r>
            <a:br>
              <a:rPr lang="it-IT" b="1" dirty="0" smtClean="0">
                <a:solidFill>
                  <a:srgbClr val="00B0F0"/>
                </a:solidFill>
              </a:rPr>
            </a:br>
            <a:r>
              <a:rPr lang="it-IT" b="1" dirty="0">
                <a:solidFill>
                  <a:srgbClr val="00B0F0"/>
                </a:solidFill>
              </a:rPr>
              <a:t/>
            </a:r>
            <a:br>
              <a:rPr lang="it-IT" b="1" dirty="0">
                <a:solidFill>
                  <a:srgbClr val="00B0F0"/>
                </a:solidFill>
              </a:rPr>
            </a:br>
            <a:r>
              <a:rPr lang="it-IT" b="1" dirty="0" smtClean="0">
                <a:solidFill>
                  <a:srgbClr val="00B0F0"/>
                </a:solidFill>
              </a:rPr>
              <a:t>CONFERENZA DEI SERVIZI</a:t>
            </a:r>
            <a:br>
              <a:rPr lang="it-IT" b="1" dirty="0" smtClean="0">
                <a:solidFill>
                  <a:srgbClr val="00B0F0"/>
                </a:solidFill>
              </a:rPr>
            </a:br>
            <a:r>
              <a:rPr lang="it-IT" b="1" dirty="0">
                <a:solidFill>
                  <a:srgbClr val="00B0F0"/>
                </a:solidFill>
              </a:rPr>
              <a:t/>
            </a:r>
            <a:br>
              <a:rPr lang="it-IT" b="1" dirty="0">
                <a:solidFill>
                  <a:srgbClr val="00B0F0"/>
                </a:solidFill>
              </a:rPr>
            </a:br>
            <a:endParaRPr lang="it-IT" b="1" dirty="0">
              <a:solidFill>
                <a:srgbClr val="00B0F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23528" y="2852936"/>
            <a:ext cx="8640960" cy="2592288"/>
          </a:xfrm>
          <a:ln>
            <a:solidFill>
              <a:schemeClr val="tx2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algn="l"/>
            <a:r>
              <a:rPr lang="it-IT" b="1" dirty="0" smtClean="0">
                <a:solidFill>
                  <a:srgbClr val="002060"/>
                </a:solidFill>
              </a:rPr>
              <a:t>RETE PER  LA FORMAZIONE</a:t>
            </a:r>
          </a:p>
          <a:p>
            <a:pPr algn="l"/>
            <a:r>
              <a:rPr lang="it-IT" sz="40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     </a:t>
            </a:r>
            <a:r>
              <a:rPr lang="it-IT" sz="40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  <a:hlinkClick r:id="rId2"/>
              </a:rPr>
              <a:t>AMBITO 9</a:t>
            </a:r>
            <a:endParaRPr lang="it-IT" b="1" dirty="0" smtClean="0">
              <a:solidFill>
                <a:srgbClr val="00206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123728" y="5664974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B0F0"/>
                </a:solidFill>
              </a:rPr>
              <a:t>Prof.ssa Marilena Beltramini</a:t>
            </a:r>
          </a:p>
          <a:p>
            <a:pPr algn="ctr"/>
            <a:r>
              <a:rPr lang="it-IT" b="1" dirty="0" smtClean="0">
                <a:solidFill>
                  <a:srgbClr val="002060"/>
                </a:solidFill>
              </a:rPr>
              <a:t>Gonars 23.01.2017</a:t>
            </a:r>
            <a:endParaRPr lang="it-IT" b="1" dirty="0">
              <a:solidFill>
                <a:srgbClr val="00B0F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758" y="3356992"/>
            <a:ext cx="3799461" cy="1844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047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00B0F0"/>
                </a:solidFill>
              </a:rPr>
              <a:t>ASPETTI ORGANIZZATIVI –  WORK IN PROGRESS</a:t>
            </a:r>
            <a:endParaRPr lang="it-IT" sz="3200" b="1" dirty="0">
              <a:solidFill>
                <a:srgbClr val="00B0F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4781128"/>
          </a:xfrm>
          <a:ln>
            <a:solidFill>
              <a:srgbClr val="00B0F0"/>
            </a:solidFill>
            <a:prstDash val="dashDot"/>
          </a:ln>
        </p:spPr>
        <p:txBody>
          <a:bodyPr/>
          <a:lstStyle/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it-IT" sz="2800" dirty="0" smtClean="0">
                <a:solidFill>
                  <a:srgbClr val="002060"/>
                </a:solidFill>
              </a:rPr>
              <a:t>Costituzione gruppi di lavoro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it-IT" sz="2800" dirty="0" smtClean="0">
                <a:solidFill>
                  <a:srgbClr val="002060"/>
                </a:solidFill>
              </a:rPr>
              <a:t>Indicazione dei referenti (mail, </a:t>
            </a:r>
            <a:r>
              <a:rPr lang="it-IT" sz="2800" dirty="0" err="1" smtClean="0">
                <a:solidFill>
                  <a:srgbClr val="002060"/>
                </a:solidFill>
              </a:rPr>
              <a:t>cell</a:t>
            </a:r>
            <a:r>
              <a:rPr lang="it-IT" sz="2800" dirty="0" smtClean="0">
                <a:solidFill>
                  <a:srgbClr val="002060"/>
                </a:solidFill>
              </a:rPr>
              <a:t>/</a:t>
            </a:r>
            <a:r>
              <a:rPr lang="it-IT" sz="2800" dirty="0" err="1" smtClean="0">
                <a:solidFill>
                  <a:srgbClr val="002060"/>
                </a:solidFill>
              </a:rPr>
              <a:t>tel</a:t>
            </a:r>
            <a:r>
              <a:rPr lang="it-IT" sz="2800" dirty="0" smtClean="0">
                <a:solidFill>
                  <a:srgbClr val="002060"/>
                </a:solidFill>
              </a:rPr>
              <a:t>)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it-IT" sz="2800" dirty="0" smtClean="0">
                <a:solidFill>
                  <a:srgbClr val="002060"/>
                </a:solidFill>
              </a:rPr>
              <a:t>Identificazione di gruppi di interesse </a:t>
            </a:r>
          </a:p>
          <a:p>
            <a:pPr marL="0" indent="361950">
              <a:buClr>
                <a:srgbClr val="00B0F0"/>
              </a:buClr>
              <a:buNone/>
            </a:pPr>
            <a:r>
              <a:rPr lang="it-IT" sz="2800" dirty="0" smtClean="0">
                <a:solidFill>
                  <a:srgbClr val="002060"/>
                </a:solidFill>
              </a:rPr>
              <a:t>(</a:t>
            </a:r>
            <a:r>
              <a:rPr lang="it-IT" sz="2400" dirty="0">
                <a:solidFill>
                  <a:srgbClr val="002060"/>
                </a:solidFill>
              </a:rPr>
              <a:t>educativo-disciplinari</a:t>
            </a:r>
            <a:r>
              <a:rPr lang="it-IT" sz="2800" dirty="0" smtClean="0">
                <a:solidFill>
                  <a:srgbClr val="002060"/>
                </a:solidFill>
              </a:rPr>
              <a:t>)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it-IT" sz="2800" dirty="0" smtClean="0">
                <a:solidFill>
                  <a:srgbClr val="002060"/>
                </a:solidFill>
              </a:rPr>
              <a:t>Proposte di corsi da condividere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it-IT" sz="2800" dirty="0" smtClean="0">
                <a:solidFill>
                  <a:srgbClr val="002060"/>
                </a:solidFill>
              </a:rPr>
              <a:t>Calendarizzazione prossimo incontro 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it-IT" sz="2800" dirty="0" smtClean="0">
                <a:solidFill>
                  <a:srgbClr val="002060"/>
                </a:solidFill>
              </a:rPr>
              <a:t>Ulteriori proposte .....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107" y="4653136"/>
            <a:ext cx="2536840" cy="1435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026" y="1716062"/>
            <a:ext cx="1370176" cy="776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028950"/>
            <a:ext cx="1935793" cy="1097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574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smtClean="0">
                <a:solidFill>
                  <a:srgbClr val="00B0F0"/>
                </a:solidFill>
              </a:rPr>
              <a:t>MONITORAGGIO ESPERIENZE</a:t>
            </a:r>
            <a:endParaRPr lang="it-IT" b="1" dirty="0">
              <a:solidFill>
                <a:srgbClr val="00B0F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925144"/>
          </a:xfrm>
          <a:ln>
            <a:solidFill>
              <a:srgbClr val="00B0F0"/>
            </a:solidFill>
            <a:prstDash val="dash"/>
          </a:ln>
        </p:spPr>
        <p:txBody>
          <a:bodyPr/>
          <a:lstStyle/>
          <a:p>
            <a:pPr marL="0" indent="0">
              <a:buClr>
                <a:srgbClr val="00B0F0"/>
              </a:buClr>
              <a:buNone/>
            </a:pPr>
            <a:endParaRPr lang="it-IT" sz="2800" dirty="0" smtClean="0">
              <a:solidFill>
                <a:srgbClr val="002060"/>
              </a:solidFill>
            </a:endParaRPr>
          </a:p>
          <a:p>
            <a:pPr marL="0" indent="0">
              <a:buClr>
                <a:srgbClr val="00B0F0"/>
              </a:buClr>
              <a:buNone/>
            </a:pPr>
            <a:endParaRPr lang="it-IT" sz="2800" dirty="0" smtClean="0">
              <a:solidFill>
                <a:srgbClr val="002060"/>
              </a:solidFill>
            </a:endParaRP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it-IT" sz="2800" dirty="0" smtClean="0">
                <a:solidFill>
                  <a:srgbClr val="002060"/>
                </a:solidFill>
              </a:rPr>
              <a:t>Impegni finanziari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it-IT" sz="2800" dirty="0" smtClean="0">
                <a:solidFill>
                  <a:srgbClr val="002060"/>
                </a:solidFill>
              </a:rPr>
              <a:t>Accompagnamento  singole scuole/plesso/ ...  (organizzazione, spazi, tempi, materiali) 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it-IT" sz="2800" dirty="0" smtClean="0">
                <a:solidFill>
                  <a:srgbClr val="002060"/>
                </a:solidFill>
              </a:rPr>
              <a:t>Rilevazione intermedia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it-IT" sz="2800" dirty="0" smtClean="0">
                <a:solidFill>
                  <a:srgbClr val="002060"/>
                </a:solidFill>
              </a:rPr>
              <a:t>Raccolta osservazioni/</a:t>
            </a:r>
            <a:r>
              <a:rPr lang="it-IT" sz="2800" i="1" dirty="0" smtClean="0">
                <a:solidFill>
                  <a:srgbClr val="002060"/>
                </a:solidFill>
              </a:rPr>
              <a:t>feed-back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it-IT" sz="2800" dirty="0" smtClean="0">
                <a:solidFill>
                  <a:srgbClr val="002060"/>
                </a:solidFill>
              </a:rPr>
              <a:t>Rilevazione gradimento (criticità e punti di forza)</a:t>
            </a:r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72816"/>
            <a:ext cx="2061111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673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700808"/>
            <a:ext cx="8229600" cy="4525963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6000" dirty="0" smtClean="0">
                <a:solidFill>
                  <a:srgbClr val="FF0066"/>
                </a:solidFill>
              </a:rPr>
              <a:t>GRAZIE </a:t>
            </a:r>
          </a:p>
          <a:p>
            <a:pPr marL="0" indent="0" algn="ctr">
              <a:buNone/>
            </a:pPr>
            <a:r>
              <a:rPr lang="it-IT" sz="6000" dirty="0" smtClean="0">
                <a:solidFill>
                  <a:srgbClr val="FF0066"/>
                </a:solidFill>
              </a:rPr>
              <a:t>PER </a:t>
            </a:r>
          </a:p>
          <a:p>
            <a:pPr marL="0" indent="0" algn="ctr">
              <a:buNone/>
            </a:pPr>
            <a:r>
              <a:rPr lang="it-IT" sz="6000" dirty="0" smtClean="0">
                <a:solidFill>
                  <a:srgbClr val="FF0066"/>
                </a:solidFill>
              </a:rPr>
              <a:t>L’ ATTENZIONE</a:t>
            </a:r>
          </a:p>
          <a:p>
            <a:pPr marL="0" indent="0" algn="ctr">
              <a:buNone/>
            </a:pPr>
            <a:endParaRPr lang="it-IT" sz="2600" dirty="0" smtClean="0"/>
          </a:p>
          <a:p>
            <a:pPr marL="0" indent="0" algn="ctr">
              <a:buNone/>
            </a:pPr>
            <a:r>
              <a:rPr lang="it-IT" sz="2600" dirty="0" smtClean="0">
                <a:solidFill>
                  <a:srgbClr val="002060"/>
                </a:solidFill>
                <a:hlinkClick r:id="rId2"/>
              </a:rPr>
              <a:t>marilenabeltramini@alice.it</a:t>
            </a:r>
            <a:endParaRPr lang="it-IT" sz="26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it-IT" sz="6000" dirty="0" smtClean="0"/>
          </a:p>
          <a:p>
            <a:pPr marL="0" indent="0" algn="ctr">
              <a:buNone/>
            </a:pPr>
            <a:endParaRPr lang="it-IT" sz="6000" dirty="0"/>
          </a:p>
        </p:txBody>
      </p:sp>
    </p:spTree>
    <p:extLst>
      <p:ext uri="{BB962C8B-B14F-4D97-AF65-F5344CB8AC3E}">
        <p14:creationId xmlns:p14="http://schemas.microsoft.com/office/powerpoint/2010/main" val="123225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/>
          <a:lstStyle/>
          <a:p>
            <a:r>
              <a:rPr lang="it-IT" b="1" dirty="0" smtClean="0">
                <a:solidFill>
                  <a:srgbClr val="00B0F0"/>
                </a:solidFill>
              </a:rPr>
              <a:t>RACCOLTA BISOGNI </a:t>
            </a:r>
            <a:endParaRPr lang="it-IT" b="1" dirty="0">
              <a:solidFill>
                <a:srgbClr val="00B0F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980728"/>
            <a:ext cx="8301608" cy="5472608"/>
          </a:xfrm>
          <a:ln>
            <a:solidFill>
              <a:srgbClr val="00B0F0"/>
            </a:solidFill>
            <a:prstDash val="dashDot"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b="1" dirty="0" smtClean="0">
                <a:solidFill>
                  <a:srgbClr val="00B0F0"/>
                </a:solidFill>
              </a:rPr>
              <a:t>1. COMPETENZA DI SISTEMA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it-IT" sz="2000" dirty="0" smtClean="0">
                <a:solidFill>
                  <a:srgbClr val="002060"/>
                </a:solidFill>
              </a:rPr>
              <a:t>Autonomia didattica e organizzativa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it-IT" sz="2000" dirty="0" smtClean="0">
                <a:solidFill>
                  <a:srgbClr val="002060"/>
                </a:solidFill>
              </a:rPr>
              <a:t>Valutazione e miglioramento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it-IT" sz="2000" dirty="0" smtClean="0">
                <a:solidFill>
                  <a:srgbClr val="002060"/>
                </a:solidFill>
              </a:rPr>
              <a:t>Didattica per competenze e innovazione </a:t>
            </a:r>
            <a:r>
              <a:rPr lang="it-IT" sz="2000" dirty="0">
                <a:solidFill>
                  <a:srgbClr val="002060"/>
                </a:solidFill>
              </a:rPr>
              <a:t>metodologica</a:t>
            </a:r>
          </a:p>
          <a:p>
            <a:pPr marL="0" indent="0">
              <a:buNone/>
            </a:pPr>
            <a:r>
              <a:rPr lang="it-IT" sz="2800" b="1" dirty="0" smtClean="0">
                <a:solidFill>
                  <a:srgbClr val="00B0F0"/>
                </a:solidFill>
              </a:rPr>
              <a:t>2. COMPETENZE XXI SECOLO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it-IT" sz="2000" dirty="0" smtClean="0">
                <a:solidFill>
                  <a:srgbClr val="002060"/>
                </a:solidFill>
              </a:rPr>
              <a:t>Lingue straniere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it-IT" sz="2000" dirty="0" smtClean="0">
                <a:solidFill>
                  <a:srgbClr val="002060"/>
                </a:solidFill>
              </a:rPr>
              <a:t>Competenze Digitali e nuovi ambienti per l’apprendimento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it-IT" sz="2000" dirty="0" smtClean="0">
                <a:solidFill>
                  <a:srgbClr val="002060"/>
                </a:solidFill>
              </a:rPr>
              <a:t>Scuola e lavoro</a:t>
            </a:r>
            <a:endParaRPr lang="it-IT" sz="2000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it-IT" b="1" dirty="0" smtClean="0">
                <a:solidFill>
                  <a:srgbClr val="00B0F0"/>
                </a:solidFill>
              </a:rPr>
              <a:t>3. </a:t>
            </a:r>
            <a:r>
              <a:rPr lang="it-IT" sz="2800" b="1" dirty="0" smtClean="0">
                <a:solidFill>
                  <a:srgbClr val="00B0F0"/>
                </a:solidFill>
              </a:rPr>
              <a:t>COMPETENZE PER UNA SCUOLA INCLUSIVA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it-IT" sz="2000" dirty="0" smtClean="0">
                <a:solidFill>
                  <a:srgbClr val="002060"/>
                </a:solidFill>
              </a:rPr>
              <a:t>Integrazione, competenze di cittadinanza e cittadinanza globale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it-IT" sz="2000" dirty="0" smtClean="0">
                <a:solidFill>
                  <a:srgbClr val="002060"/>
                </a:solidFill>
              </a:rPr>
              <a:t>Inclusione e disabilità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it-IT" sz="2000" dirty="0" smtClean="0">
                <a:solidFill>
                  <a:srgbClr val="002060"/>
                </a:solidFill>
              </a:rPr>
              <a:t>Coesione sociale e prevenzione del disagio giovanile</a:t>
            </a:r>
          </a:p>
          <a:p>
            <a:pPr marL="0" indent="0">
              <a:buNone/>
            </a:pPr>
            <a:endParaRPr lang="it-IT" b="1" dirty="0">
              <a:solidFill>
                <a:srgbClr val="00B0F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33421"/>
            <a:ext cx="1919536" cy="1035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997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78098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00B0F0"/>
                </a:solidFill>
              </a:rPr>
              <a:t>DATI RACCOLTI</a:t>
            </a:r>
            <a:endParaRPr lang="it-IT" b="1" dirty="0">
              <a:solidFill>
                <a:srgbClr val="00B0F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  <a:ln>
            <a:solidFill>
              <a:srgbClr val="00B0F0"/>
            </a:solidFill>
            <a:prstDash val="dashDot"/>
          </a:ln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fr-FR" sz="12800" b="1" dirty="0" smtClean="0">
                <a:solidFill>
                  <a:srgbClr val="00B0F0"/>
                </a:solidFill>
              </a:rPr>
              <a:t>PRIORITA’ EVIDENZIATE NEI PIANI di ISTITUTO</a:t>
            </a:r>
          </a:p>
          <a:p>
            <a:pPr marL="0" indent="0">
              <a:buNone/>
            </a:pPr>
            <a:endParaRPr lang="fr-FR" sz="8000" b="1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fr-FR" sz="8000" b="1" dirty="0" smtClean="0">
                <a:solidFill>
                  <a:srgbClr val="00B0F0"/>
                </a:solidFill>
              </a:rPr>
              <a:t>Prime </a:t>
            </a:r>
            <a:r>
              <a:rPr lang="fr-FR" sz="8000" b="1" dirty="0" err="1" smtClean="0">
                <a:solidFill>
                  <a:srgbClr val="00B0F0"/>
                </a:solidFill>
              </a:rPr>
              <a:t>tre</a:t>
            </a:r>
            <a:r>
              <a:rPr lang="fr-FR" sz="8000" b="1" dirty="0" smtClean="0">
                <a:solidFill>
                  <a:srgbClr val="00B0F0"/>
                </a:solidFill>
              </a:rPr>
              <a:t> posizioni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8000" dirty="0" smtClean="0">
                <a:solidFill>
                  <a:srgbClr val="002060"/>
                </a:solidFill>
              </a:rPr>
              <a:t>Autonomia </a:t>
            </a:r>
            <a:r>
              <a:rPr lang="fr-FR" sz="8000" dirty="0">
                <a:solidFill>
                  <a:srgbClr val="002060"/>
                </a:solidFill>
              </a:rPr>
              <a:t>didattica</a:t>
            </a:r>
            <a:r>
              <a:rPr lang="it-IT" sz="8000" dirty="0">
                <a:solidFill>
                  <a:srgbClr val="002060"/>
                </a:solidFill>
              </a:rPr>
              <a:t> </a:t>
            </a:r>
            <a:r>
              <a:rPr lang="fr-FR" sz="8000" dirty="0">
                <a:solidFill>
                  <a:srgbClr val="002060"/>
                </a:solidFill>
              </a:rPr>
              <a:t>e</a:t>
            </a:r>
            <a:r>
              <a:rPr lang="it-IT" sz="8000" dirty="0">
                <a:solidFill>
                  <a:srgbClr val="002060"/>
                </a:solidFill>
              </a:rPr>
              <a:t> o</a:t>
            </a:r>
            <a:r>
              <a:rPr lang="fr-FR" sz="8000" dirty="0">
                <a:solidFill>
                  <a:srgbClr val="002060"/>
                </a:solidFill>
              </a:rPr>
              <a:t>rganizzativa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8000" dirty="0" smtClean="0">
                <a:solidFill>
                  <a:srgbClr val="002060"/>
                </a:solidFill>
              </a:rPr>
              <a:t>Didattica per competenze e innovazione metodologica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8000" dirty="0">
                <a:solidFill>
                  <a:srgbClr val="002060"/>
                </a:solidFill>
              </a:rPr>
              <a:t>Competenze Digitali e Nuovi Ambienti per </a:t>
            </a:r>
            <a:r>
              <a:rPr lang="fr-FR" sz="8000" dirty="0" smtClean="0">
                <a:solidFill>
                  <a:srgbClr val="002060"/>
                </a:solidFill>
              </a:rPr>
              <a:t>l'</a:t>
            </a:r>
            <a:r>
              <a:rPr lang="fr-FR" sz="8000" dirty="0" err="1" smtClean="0">
                <a:solidFill>
                  <a:srgbClr val="002060"/>
                </a:solidFill>
              </a:rPr>
              <a:t>Apprendimento</a:t>
            </a:r>
            <a:endParaRPr lang="fr-FR" sz="80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r-FR" sz="8000" b="1" dirty="0">
                <a:solidFill>
                  <a:srgbClr val="00B0F0"/>
                </a:solidFill>
              </a:rPr>
              <a:t>Quarta </a:t>
            </a:r>
            <a:r>
              <a:rPr lang="fr-FR" sz="8000" b="1" dirty="0" err="1" smtClean="0">
                <a:solidFill>
                  <a:srgbClr val="00B0F0"/>
                </a:solidFill>
              </a:rPr>
              <a:t>posizione</a:t>
            </a:r>
            <a:endParaRPr lang="fr-FR" sz="8000" b="1" dirty="0" smtClean="0">
              <a:solidFill>
                <a:srgbClr val="00B0F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t-IT" sz="8000" dirty="0">
                <a:solidFill>
                  <a:srgbClr val="002060"/>
                </a:solidFill>
              </a:rPr>
              <a:t>Lingue straniere</a:t>
            </a:r>
            <a:endParaRPr lang="fr-FR" sz="8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r-FR" sz="8000" b="1" dirty="0" err="1" smtClean="0">
                <a:solidFill>
                  <a:srgbClr val="00B0F0"/>
                </a:solidFill>
              </a:rPr>
              <a:t>Quinta</a:t>
            </a:r>
            <a:r>
              <a:rPr lang="fr-FR" sz="8000" b="1" dirty="0" smtClean="0">
                <a:solidFill>
                  <a:srgbClr val="00B0F0"/>
                </a:solidFill>
              </a:rPr>
              <a:t> </a:t>
            </a:r>
            <a:r>
              <a:rPr lang="fr-FR" sz="8000" b="1" dirty="0" err="1" smtClean="0">
                <a:solidFill>
                  <a:srgbClr val="00B0F0"/>
                </a:solidFill>
              </a:rPr>
              <a:t>posizione</a:t>
            </a:r>
            <a:endParaRPr lang="fr-FR" sz="8000" b="1" dirty="0" smtClean="0">
              <a:solidFill>
                <a:srgbClr val="00B0F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sz="8000" dirty="0" err="1">
                <a:solidFill>
                  <a:srgbClr val="002060"/>
                </a:solidFill>
              </a:rPr>
              <a:t>Inclusione</a:t>
            </a:r>
            <a:r>
              <a:rPr lang="fr-FR" sz="8000" dirty="0">
                <a:solidFill>
                  <a:srgbClr val="002060"/>
                </a:solidFill>
              </a:rPr>
              <a:t> e </a:t>
            </a:r>
            <a:r>
              <a:rPr lang="fr-FR" sz="8000" dirty="0" err="1" smtClean="0">
                <a:solidFill>
                  <a:srgbClr val="002060"/>
                </a:solidFill>
              </a:rPr>
              <a:t>Disabilità</a:t>
            </a:r>
            <a:endParaRPr lang="fr-FR" sz="80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r-FR" sz="8000" b="1" dirty="0" err="1">
                <a:solidFill>
                  <a:srgbClr val="00B0F0"/>
                </a:solidFill>
              </a:rPr>
              <a:t>Sesta</a:t>
            </a:r>
            <a:r>
              <a:rPr lang="fr-FR" sz="8000" b="1" dirty="0">
                <a:solidFill>
                  <a:srgbClr val="00B0F0"/>
                </a:solidFill>
              </a:rPr>
              <a:t> e </a:t>
            </a:r>
            <a:r>
              <a:rPr lang="fr-FR" sz="8000" b="1" dirty="0" err="1">
                <a:solidFill>
                  <a:srgbClr val="00B0F0"/>
                </a:solidFill>
              </a:rPr>
              <a:t>settima</a:t>
            </a:r>
            <a:r>
              <a:rPr lang="fr-FR" sz="8000" b="1" dirty="0">
                <a:solidFill>
                  <a:srgbClr val="00B0F0"/>
                </a:solidFill>
              </a:rPr>
              <a:t>  </a:t>
            </a:r>
            <a:r>
              <a:rPr lang="fr-FR" sz="8000" b="1" dirty="0" err="1" smtClean="0">
                <a:solidFill>
                  <a:srgbClr val="00B0F0"/>
                </a:solidFill>
              </a:rPr>
              <a:t>posizione</a:t>
            </a:r>
            <a:endParaRPr lang="fr-FR" sz="8000" b="1" dirty="0" smtClean="0">
              <a:solidFill>
                <a:srgbClr val="00B0F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sz="8000" dirty="0" err="1">
                <a:solidFill>
                  <a:srgbClr val="002060"/>
                </a:solidFill>
              </a:rPr>
              <a:t>Coesione</a:t>
            </a:r>
            <a:r>
              <a:rPr lang="fr-FR" sz="8000" dirty="0">
                <a:solidFill>
                  <a:srgbClr val="002060"/>
                </a:solidFill>
              </a:rPr>
              <a:t> sociale e </a:t>
            </a:r>
            <a:r>
              <a:rPr lang="fr-FR" sz="8000" dirty="0" err="1">
                <a:solidFill>
                  <a:srgbClr val="002060"/>
                </a:solidFill>
              </a:rPr>
              <a:t>Prevenzione</a:t>
            </a:r>
            <a:r>
              <a:rPr lang="fr-FR" sz="8000" dirty="0">
                <a:solidFill>
                  <a:srgbClr val="002060"/>
                </a:solidFill>
              </a:rPr>
              <a:t> del </a:t>
            </a:r>
            <a:r>
              <a:rPr lang="fr-FR" sz="8000" dirty="0" err="1">
                <a:solidFill>
                  <a:srgbClr val="002060"/>
                </a:solidFill>
              </a:rPr>
              <a:t>Disagio</a:t>
            </a:r>
            <a:r>
              <a:rPr lang="fr-FR" sz="8000" dirty="0">
                <a:solidFill>
                  <a:srgbClr val="002060"/>
                </a:solidFill>
              </a:rPr>
              <a:t> </a:t>
            </a:r>
            <a:r>
              <a:rPr lang="fr-FR" sz="8000" dirty="0" err="1" smtClean="0">
                <a:solidFill>
                  <a:srgbClr val="002060"/>
                </a:solidFill>
              </a:rPr>
              <a:t>Giovanile</a:t>
            </a:r>
            <a:endParaRPr lang="fr-FR" sz="80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sz="8000" dirty="0" err="1" smtClean="0">
                <a:solidFill>
                  <a:srgbClr val="002060"/>
                </a:solidFill>
              </a:rPr>
              <a:t>Integrazione</a:t>
            </a:r>
            <a:r>
              <a:rPr lang="it-IT" sz="8000" dirty="0" smtClean="0">
                <a:solidFill>
                  <a:srgbClr val="002060"/>
                </a:solidFill>
              </a:rPr>
              <a:t> </a:t>
            </a:r>
            <a:r>
              <a:rPr lang="fr-FR" sz="8000" dirty="0" err="1" smtClean="0">
                <a:solidFill>
                  <a:srgbClr val="002060"/>
                </a:solidFill>
              </a:rPr>
              <a:t>competenze</a:t>
            </a:r>
            <a:r>
              <a:rPr lang="fr-FR" sz="8000" dirty="0" smtClean="0">
                <a:solidFill>
                  <a:srgbClr val="002060"/>
                </a:solidFill>
              </a:rPr>
              <a:t> </a:t>
            </a:r>
            <a:r>
              <a:rPr lang="fr-FR" sz="8000" dirty="0">
                <a:solidFill>
                  <a:srgbClr val="002060"/>
                </a:solidFill>
              </a:rPr>
              <a:t>di </a:t>
            </a:r>
            <a:r>
              <a:rPr lang="fr-FR" sz="8000" dirty="0" err="1">
                <a:solidFill>
                  <a:srgbClr val="002060"/>
                </a:solidFill>
              </a:rPr>
              <a:t>cittadinanza</a:t>
            </a:r>
            <a:r>
              <a:rPr lang="fr-FR" sz="8000" dirty="0">
                <a:solidFill>
                  <a:srgbClr val="002060"/>
                </a:solidFill>
              </a:rPr>
              <a:t> e </a:t>
            </a:r>
            <a:r>
              <a:rPr lang="fr-FR" sz="8000" dirty="0" err="1">
                <a:solidFill>
                  <a:srgbClr val="002060"/>
                </a:solidFill>
              </a:rPr>
              <a:t>cittadinanza</a:t>
            </a:r>
            <a:r>
              <a:rPr lang="fr-FR" sz="8000" dirty="0">
                <a:solidFill>
                  <a:srgbClr val="002060"/>
                </a:solidFill>
              </a:rPr>
              <a:t> </a:t>
            </a:r>
            <a:r>
              <a:rPr lang="fr-FR" sz="8000" dirty="0" smtClean="0">
                <a:solidFill>
                  <a:srgbClr val="002060"/>
                </a:solidFill>
              </a:rPr>
              <a:t>globale</a:t>
            </a:r>
          </a:p>
          <a:p>
            <a:pPr marL="0" indent="0">
              <a:buNone/>
            </a:pPr>
            <a:r>
              <a:rPr lang="fr-FR" sz="8000" b="1" dirty="0" err="1">
                <a:solidFill>
                  <a:srgbClr val="00B0F0"/>
                </a:solidFill>
              </a:rPr>
              <a:t>Ottava</a:t>
            </a:r>
            <a:r>
              <a:rPr lang="fr-FR" sz="8000" b="1" dirty="0">
                <a:solidFill>
                  <a:srgbClr val="00B0F0"/>
                </a:solidFill>
              </a:rPr>
              <a:t> </a:t>
            </a:r>
            <a:r>
              <a:rPr lang="fr-FR" sz="8000" b="1" dirty="0" err="1" smtClean="0">
                <a:solidFill>
                  <a:srgbClr val="00B0F0"/>
                </a:solidFill>
              </a:rPr>
              <a:t>posizione</a:t>
            </a:r>
            <a:r>
              <a:rPr lang="fr-FR" sz="8000" b="1" dirty="0" smtClean="0">
                <a:solidFill>
                  <a:srgbClr val="00B0F0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8000" dirty="0">
                <a:solidFill>
                  <a:srgbClr val="002060"/>
                </a:solidFill>
              </a:rPr>
              <a:t>Scuola e </a:t>
            </a:r>
            <a:r>
              <a:rPr lang="it-IT" sz="8000" dirty="0" smtClean="0">
                <a:solidFill>
                  <a:srgbClr val="002060"/>
                </a:solidFill>
              </a:rPr>
              <a:t>lavoro (tranne qualche caso)</a:t>
            </a:r>
          </a:p>
          <a:p>
            <a:pPr marL="0" indent="0">
              <a:buNone/>
            </a:pPr>
            <a:r>
              <a:rPr lang="fr-FR" sz="8000" b="1" dirty="0" err="1" smtClean="0">
                <a:solidFill>
                  <a:srgbClr val="00B0F0"/>
                </a:solidFill>
              </a:rPr>
              <a:t>Nona</a:t>
            </a:r>
            <a:r>
              <a:rPr lang="fr-FR" sz="8000" b="1" dirty="0" smtClean="0">
                <a:solidFill>
                  <a:srgbClr val="00B0F0"/>
                </a:solidFill>
              </a:rPr>
              <a:t> </a:t>
            </a:r>
            <a:r>
              <a:rPr lang="fr-FR" sz="8000" b="1" dirty="0" err="1">
                <a:solidFill>
                  <a:srgbClr val="00B0F0"/>
                </a:solidFill>
              </a:rPr>
              <a:t>posizione</a:t>
            </a:r>
            <a:r>
              <a:rPr lang="fr-FR" sz="8000" b="1" dirty="0">
                <a:solidFill>
                  <a:srgbClr val="00B0F0"/>
                </a:solidFill>
              </a:rPr>
              <a:t> </a:t>
            </a:r>
            <a:endParaRPr lang="fr-FR" sz="8000" b="1" dirty="0" smtClean="0">
              <a:solidFill>
                <a:srgbClr val="00B0F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t-IT" sz="8000" dirty="0">
                <a:solidFill>
                  <a:srgbClr val="002060"/>
                </a:solidFill>
              </a:rPr>
              <a:t>Valutazione e Miglioramento</a:t>
            </a:r>
            <a:endParaRPr lang="fr-FR" sz="80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it-IT" sz="43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fr-FR" sz="29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fr-FR" sz="2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fr-FR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fr-FR" sz="2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333210"/>
            <a:ext cx="2110152" cy="1294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989" y="1700808"/>
            <a:ext cx="1686949" cy="1183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017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600" b="1" dirty="0">
                <a:solidFill>
                  <a:srgbClr val="00B0F0"/>
                </a:solidFill>
              </a:rPr>
              <a:t>SVILUPPO PROFESSIONALE CONTINUO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  <a:ln>
            <a:solidFill>
              <a:srgbClr val="00B0F0"/>
            </a:solidFill>
            <a:prstDash val="dashDot"/>
          </a:ln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it-IT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b="1" dirty="0" smtClean="0">
                <a:solidFill>
                  <a:srgbClr val="002060"/>
                </a:solidFill>
              </a:rPr>
              <a:t>Legge 107/2015 </a:t>
            </a:r>
            <a:r>
              <a:rPr lang="it-IT" dirty="0" smtClean="0">
                <a:solidFill>
                  <a:srgbClr val="002060"/>
                </a:solidFill>
                <a:sym typeface="Wingdings"/>
              </a:rPr>
              <a:t></a:t>
            </a:r>
            <a:r>
              <a:rPr lang="it-IT" b="1" dirty="0" smtClean="0">
                <a:solidFill>
                  <a:srgbClr val="002060"/>
                </a:solidFill>
                <a:sym typeface="Wingdings"/>
              </a:rPr>
              <a:t>sistema educativo italiano</a:t>
            </a:r>
          </a:p>
          <a:p>
            <a:pPr marL="0" indent="0">
              <a:buNone/>
            </a:pPr>
            <a:r>
              <a:rPr lang="it-IT" smtClean="0">
                <a:solidFill>
                  <a:srgbClr val="FF0066"/>
                </a:solidFill>
                <a:sym typeface="Wingdings"/>
              </a:rPr>
              <a:t>                         </a:t>
            </a:r>
            <a:r>
              <a:rPr lang="it-IT" b="1" smtClean="0">
                <a:solidFill>
                  <a:srgbClr val="FF0066"/>
                </a:solidFill>
                <a:sym typeface="Wingdings"/>
              </a:rPr>
              <a:t>in </a:t>
            </a:r>
            <a:r>
              <a:rPr lang="it-IT" b="1" dirty="0" smtClean="0">
                <a:solidFill>
                  <a:srgbClr val="FF0066"/>
                </a:solidFill>
                <a:sym typeface="Wingdings"/>
              </a:rPr>
              <a:t>linea con 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rgbClr val="002060"/>
                </a:solidFill>
                <a:sym typeface="Wingdings"/>
              </a:rPr>
              <a:t>i migliori standard internazionali</a:t>
            </a:r>
          </a:p>
          <a:p>
            <a:pPr marL="0" indent="0">
              <a:buNone/>
            </a:pPr>
            <a:r>
              <a:rPr lang="it-IT" b="1" dirty="0">
                <a:solidFill>
                  <a:srgbClr val="002060"/>
                </a:solidFill>
                <a:sym typeface="Wingdings"/>
              </a:rPr>
              <a:t> </a:t>
            </a:r>
            <a:r>
              <a:rPr lang="it-IT" b="1" dirty="0" smtClean="0">
                <a:solidFill>
                  <a:srgbClr val="002060"/>
                </a:solidFill>
                <a:sym typeface="Wingdings"/>
              </a:rPr>
              <a:t>                                 </a:t>
            </a:r>
            <a:r>
              <a:rPr lang="it-IT" dirty="0" smtClean="0">
                <a:solidFill>
                  <a:srgbClr val="002060"/>
                </a:solidFill>
                <a:sym typeface="Wingdings"/>
              </a:rPr>
              <a:t></a:t>
            </a:r>
          </a:p>
          <a:p>
            <a:pPr marL="0" indent="0">
              <a:buNone/>
            </a:pPr>
            <a:r>
              <a:rPr lang="it-IT" b="1" dirty="0">
                <a:solidFill>
                  <a:srgbClr val="002060"/>
                </a:solidFill>
              </a:rPr>
              <a:t>SVILUPPO PROFESSIONALE </a:t>
            </a:r>
            <a:r>
              <a:rPr lang="it-IT" b="1" dirty="0" smtClean="0">
                <a:solidFill>
                  <a:srgbClr val="002060"/>
                </a:solidFill>
              </a:rPr>
              <a:t>CONTINUO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rgbClr val="002060"/>
                </a:solidFill>
                <a:sym typeface="Wingdings"/>
              </a:rPr>
              <a:t>                                  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rgbClr val="FF0066"/>
                </a:solidFill>
                <a:sym typeface="Wingdings"/>
              </a:rPr>
              <a:t>OBIETTIVO STRATEGICO PERMANENTE</a:t>
            </a:r>
          </a:p>
          <a:p>
            <a:pPr marL="0" indent="0" algn="ctr">
              <a:buNone/>
            </a:pPr>
            <a:endParaRPr lang="it-IT" b="1" dirty="0" smtClean="0">
              <a:solidFill>
                <a:srgbClr val="002060"/>
              </a:solidFill>
              <a:sym typeface="Wingdings"/>
            </a:endParaRPr>
          </a:p>
          <a:p>
            <a:pPr marL="0" indent="0" algn="ctr">
              <a:buNone/>
            </a:pPr>
            <a:r>
              <a:rPr lang="it-IT" b="1" dirty="0" smtClean="0">
                <a:solidFill>
                  <a:srgbClr val="002060"/>
                </a:solidFill>
                <a:sym typeface="Wingdings"/>
              </a:rPr>
              <a:t>Governing Education in a Complex World (2016)</a:t>
            </a:r>
          </a:p>
          <a:p>
            <a:pPr marL="0" indent="0" algn="ctr">
              <a:buNone/>
            </a:pPr>
            <a:r>
              <a:rPr lang="it-IT" b="1" dirty="0" smtClean="0">
                <a:solidFill>
                  <a:srgbClr val="002060"/>
                </a:solidFill>
                <a:sym typeface="Wingdings"/>
              </a:rPr>
              <a:t></a:t>
            </a:r>
          </a:p>
          <a:p>
            <a:pPr marL="0" indent="0" algn="ctr">
              <a:buNone/>
            </a:pPr>
            <a:endParaRPr lang="it-IT" b="1" dirty="0">
              <a:solidFill>
                <a:srgbClr val="002060"/>
              </a:solidFill>
              <a:sym typeface="Wingdings"/>
            </a:endParaRPr>
          </a:p>
          <a:p>
            <a:pPr marL="2147888" indent="-360363">
              <a:buFont typeface="Wingdings" panose="05000000000000000000" pitchFamily="2" charset="2"/>
              <a:buChar char="§"/>
            </a:pPr>
            <a:r>
              <a:rPr lang="it-IT" dirty="0" smtClean="0">
                <a:solidFill>
                  <a:srgbClr val="002060"/>
                </a:solidFill>
                <a:sym typeface="Wingdings"/>
              </a:rPr>
              <a:t>Piano Triennale Offerta Formativa</a:t>
            </a:r>
          </a:p>
          <a:p>
            <a:pPr marL="2147888" indent="-360363">
              <a:buFont typeface="Wingdings" panose="05000000000000000000" pitchFamily="2" charset="2"/>
              <a:buChar char="§"/>
            </a:pPr>
            <a:r>
              <a:rPr lang="it-IT" dirty="0" smtClean="0">
                <a:solidFill>
                  <a:srgbClr val="002060"/>
                </a:solidFill>
                <a:sym typeface="Wingdings"/>
              </a:rPr>
              <a:t>Piano Miglioramento della Scuola</a:t>
            </a:r>
          </a:p>
          <a:p>
            <a:pPr marL="2147888" indent="-360363">
              <a:buFont typeface="Wingdings" panose="05000000000000000000" pitchFamily="2" charset="2"/>
              <a:buChar char="§"/>
            </a:pPr>
            <a:r>
              <a:rPr lang="it-IT" dirty="0" smtClean="0">
                <a:solidFill>
                  <a:srgbClr val="002060"/>
                </a:solidFill>
                <a:sym typeface="Wingdings"/>
              </a:rPr>
              <a:t>Rapporto di Autovalutazione (RAV)</a:t>
            </a:r>
            <a:endParaRPr lang="it-IT" b="1" dirty="0" smtClean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424" y="1340768"/>
            <a:ext cx="2676033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93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altLang="it-IT" sz="4000" b="1" dirty="0" smtClean="0">
                <a:solidFill>
                  <a:srgbClr val="00B0F0"/>
                </a:solidFill>
              </a:rPr>
              <a:t/>
            </a:r>
            <a:br>
              <a:rPr lang="it-IT" altLang="it-IT" sz="4000" b="1" dirty="0" smtClean="0">
                <a:solidFill>
                  <a:srgbClr val="00B0F0"/>
                </a:solidFill>
              </a:rPr>
            </a:br>
            <a:r>
              <a:rPr lang="it-IT" altLang="it-IT" sz="4000" b="1" dirty="0" smtClean="0">
                <a:solidFill>
                  <a:srgbClr val="00B0F0"/>
                </a:solidFill>
              </a:rPr>
              <a:t>PIANO </a:t>
            </a:r>
            <a:r>
              <a:rPr lang="it-IT" altLang="it-IT" sz="4000" b="1" dirty="0">
                <a:solidFill>
                  <a:srgbClr val="00B0F0"/>
                </a:solidFill>
              </a:rPr>
              <a:t>DI SVILUPPO </a:t>
            </a:r>
            <a:r>
              <a:rPr lang="it-IT" altLang="it-IT" sz="4000" b="1" dirty="0" smtClean="0">
                <a:solidFill>
                  <a:srgbClr val="00B0F0"/>
                </a:solidFill>
              </a:rPr>
              <a:t>PROFESSIONALE</a:t>
            </a:r>
            <a:br>
              <a:rPr lang="it-IT" altLang="it-IT" sz="4000" b="1" dirty="0" smtClean="0">
                <a:solidFill>
                  <a:srgbClr val="00B0F0"/>
                </a:solidFill>
              </a:rPr>
            </a:br>
            <a:r>
              <a:rPr lang="it-IT" altLang="it-IT" sz="4000" b="1" dirty="0">
                <a:solidFill>
                  <a:srgbClr val="00B0F0"/>
                </a:solidFill>
              </a:rPr>
              <a:t>PORTFOLIO </a:t>
            </a:r>
            <a:r>
              <a:rPr lang="it-IT" altLang="it-IT" b="1" dirty="0">
                <a:latin typeface="Arial" charset="0"/>
              </a:rPr>
              <a:t/>
            </a:r>
            <a:br>
              <a:rPr lang="it-IT" altLang="it-IT" b="1" dirty="0">
                <a:latin typeface="Arial" charset="0"/>
              </a:rPr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340768"/>
            <a:ext cx="8291264" cy="5112568"/>
          </a:xfrm>
          <a:ln>
            <a:solidFill>
              <a:schemeClr val="accent1"/>
            </a:solidFill>
          </a:ln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it-IT" altLang="it-IT" sz="86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it-IT" altLang="it-IT" sz="9600" dirty="0" smtClean="0">
                <a:solidFill>
                  <a:srgbClr val="002060"/>
                </a:solidFill>
              </a:rPr>
              <a:t>Piano </a:t>
            </a:r>
            <a:r>
              <a:rPr lang="it-IT" altLang="it-IT" sz="9600" dirty="0">
                <a:solidFill>
                  <a:srgbClr val="002060"/>
                </a:solidFill>
              </a:rPr>
              <a:t>d’ambito può prevedere  </a:t>
            </a:r>
          </a:p>
          <a:p>
            <a:pPr marL="0" indent="0" algn="ctr">
              <a:buNone/>
            </a:pPr>
            <a:r>
              <a:rPr lang="it-IT" altLang="it-IT" sz="9600" dirty="0">
                <a:solidFill>
                  <a:srgbClr val="FF0066"/>
                </a:solidFill>
              </a:rPr>
              <a:t>percorsi su temi differenziati o trasversali</a:t>
            </a:r>
          </a:p>
          <a:p>
            <a:pPr marL="0" indent="0" algn="ctr">
              <a:buNone/>
            </a:pPr>
            <a:r>
              <a:rPr lang="it-IT" altLang="it-IT" sz="9600" dirty="0">
                <a:solidFill>
                  <a:srgbClr val="FF0066"/>
                </a:solidFill>
                <a:sym typeface="Wingdings"/>
              </a:rPr>
              <a:t></a:t>
            </a:r>
            <a:r>
              <a:rPr lang="it-IT" altLang="it-IT" sz="9600" dirty="0">
                <a:solidFill>
                  <a:srgbClr val="FF0066"/>
                </a:solidFill>
              </a:rPr>
              <a:t> </a:t>
            </a:r>
          </a:p>
          <a:p>
            <a:pPr marL="1441450" indent="0">
              <a:buFont typeface="Wingdings" panose="05000000000000000000" pitchFamily="2" charset="2"/>
              <a:buChar char="ü"/>
            </a:pPr>
            <a:r>
              <a:rPr lang="it-IT" altLang="it-IT" sz="6000" dirty="0" smtClean="0">
                <a:solidFill>
                  <a:srgbClr val="002060"/>
                </a:solidFill>
              </a:rPr>
              <a:t> </a:t>
            </a:r>
            <a:r>
              <a:rPr lang="it-IT" altLang="it-IT" sz="8000" dirty="0" smtClean="0">
                <a:solidFill>
                  <a:srgbClr val="002060"/>
                </a:solidFill>
              </a:rPr>
              <a:t>docenti </a:t>
            </a:r>
            <a:r>
              <a:rPr lang="it-IT" altLang="it-IT" sz="8000" dirty="0">
                <a:solidFill>
                  <a:srgbClr val="002060"/>
                </a:solidFill>
              </a:rPr>
              <a:t>di una singola scuola</a:t>
            </a:r>
          </a:p>
          <a:p>
            <a:pPr marL="1441450" indent="0">
              <a:buFont typeface="Wingdings" panose="05000000000000000000" pitchFamily="2" charset="2"/>
              <a:buChar char="ü"/>
            </a:pPr>
            <a:r>
              <a:rPr lang="it-IT" altLang="it-IT" sz="8000" dirty="0" smtClean="0">
                <a:solidFill>
                  <a:srgbClr val="002060"/>
                </a:solidFill>
              </a:rPr>
              <a:t> docenti </a:t>
            </a:r>
            <a:r>
              <a:rPr lang="it-IT" altLang="it-IT" sz="8000" dirty="0">
                <a:solidFill>
                  <a:srgbClr val="002060"/>
                </a:solidFill>
              </a:rPr>
              <a:t>della stessa area disciplinare</a:t>
            </a:r>
          </a:p>
          <a:p>
            <a:pPr marL="1441450" indent="0">
              <a:buFont typeface="Wingdings" panose="05000000000000000000" pitchFamily="2" charset="2"/>
              <a:buChar char="ü"/>
            </a:pPr>
            <a:r>
              <a:rPr lang="it-IT" altLang="it-IT" sz="8000" dirty="0" smtClean="0">
                <a:solidFill>
                  <a:srgbClr val="002060"/>
                </a:solidFill>
              </a:rPr>
              <a:t> docenti </a:t>
            </a:r>
            <a:r>
              <a:rPr lang="it-IT" altLang="it-IT" sz="8000" dirty="0">
                <a:solidFill>
                  <a:srgbClr val="002060"/>
                </a:solidFill>
              </a:rPr>
              <a:t>di tutte le scuole della rete </a:t>
            </a:r>
            <a:endParaRPr lang="it-IT" altLang="it-IT" sz="8000" dirty="0" smtClean="0">
              <a:solidFill>
                <a:srgbClr val="002060"/>
              </a:solidFill>
            </a:endParaRPr>
          </a:p>
          <a:p>
            <a:pPr marL="1441450" indent="0">
              <a:buFont typeface="Wingdings" panose="05000000000000000000" pitchFamily="2" charset="2"/>
              <a:buChar char="ü"/>
            </a:pPr>
            <a:endParaRPr lang="it-IT" altLang="it-IT" sz="60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it-IT" altLang="it-IT" sz="9600" dirty="0">
                <a:solidFill>
                  <a:srgbClr val="FF0066"/>
                </a:solidFill>
              </a:rPr>
              <a:t>necessità di una </a:t>
            </a:r>
            <a:r>
              <a:rPr lang="it-IT" altLang="it-IT" sz="9600" b="1" dirty="0">
                <a:solidFill>
                  <a:srgbClr val="FF0066"/>
                </a:solidFill>
              </a:rPr>
              <a:t>P</a:t>
            </a:r>
            <a:r>
              <a:rPr lang="it-IT" altLang="it-IT" sz="9600" dirty="0">
                <a:solidFill>
                  <a:srgbClr val="FF0066"/>
                </a:solidFill>
              </a:rPr>
              <a:t>rogettazione </a:t>
            </a:r>
            <a:r>
              <a:rPr lang="it-IT" altLang="it-IT" sz="9600" b="1" dirty="0" smtClean="0">
                <a:solidFill>
                  <a:srgbClr val="FF0066"/>
                </a:solidFill>
              </a:rPr>
              <a:t>C</a:t>
            </a:r>
            <a:r>
              <a:rPr lang="it-IT" altLang="it-IT" sz="9600" dirty="0" smtClean="0">
                <a:solidFill>
                  <a:srgbClr val="FF0066"/>
                </a:solidFill>
              </a:rPr>
              <a:t>ompartecipata </a:t>
            </a:r>
            <a:r>
              <a:rPr lang="it-IT" altLang="it-IT" sz="9600" dirty="0">
                <a:solidFill>
                  <a:srgbClr val="FF0066"/>
                </a:solidFill>
              </a:rPr>
              <a:t>e </a:t>
            </a:r>
            <a:r>
              <a:rPr lang="it-IT" altLang="it-IT" sz="9600" b="1" dirty="0" smtClean="0">
                <a:solidFill>
                  <a:srgbClr val="FF0066"/>
                </a:solidFill>
              </a:rPr>
              <a:t>C</a:t>
            </a:r>
            <a:r>
              <a:rPr lang="it-IT" altLang="it-IT" sz="9600" dirty="0" smtClean="0">
                <a:solidFill>
                  <a:srgbClr val="FF0066"/>
                </a:solidFill>
              </a:rPr>
              <a:t>ondivisa</a:t>
            </a:r>
            <a:endParaRPr lang="it-IT" altLang="it-IT" sz="9600" dirty="0">
              <a:solidFill>
                <a:srgbClr val="FF0066"/>
              </a:solidFill>
            </a:endParaRPr>
          </a:p>
          <a:p>
            <a:pPr marL="0" indent="0" algn="ctr">
              <a:buNone/>
            </a:pPr>
            <a:r>
              <a:rPr lang="it-IT" altLang="it-IT" sz="9600" dirty="0">
                <a:solidFill>
                  <a:srgbClr val="002060"/>
                </a:solidFill>
              </a:rPr>
              <a:t>ipotizzata per rispondere agevolmente  </a:t>
            </a:r>
            <a:r>
              <a:rPr lang="it-IT" altLang="it-IT" sz="9600" dirty="0" err="1" smtClean="0">
                <a:solidFill>
                  <a:srgbClr val="002060"/>
                </a:solidFill>
              </a:rPr>
              <a:t>all</a:t>
            </a:r>
            <a:r>
              <a:rPr lang="it-IT" altLang="it-IT" sz="9600" dirty="0" smtClean="0">
                <a:solidFill>
                  <a:srgbClr val="002060"/>
                </a:solidFill>
              </a:rPr>
              <a:t> </a:t>
            </a:r>
            <a:r>
              <a:rPr lang="it-IT" altLang="it-IT" sz="9600" dirty="0">
                <a:solidFill>
                  <a:srgbClr val="002060"/>
                </a:solidFill>
              </a:rPr>
              <a:t>organizzazione di </a:t>
            </a:r>
            <a:r>
              <a:rPr lang="it-IT" altLang="it-IT" sz="9600" b="1" dirty="0" smtClean="0">
                <a:solidFill>
                  <a:srgbClr val="FF0066"/>
                </a:solidFill>
              </a:rPr>
              <a:t>azioni formative </a:t>
            </a:r>
            <a:r>
              <a:rPr lang="it-IT" altLang="it-IT" sz="9600" dirty="0" smtClean="0">
                <a:solidFill>
                  <a:srgbClr val="FF0066"/>
                </a:solidFill>
              </a:rPr>
              <a:t>articolate in </a:t>
            </a:r>
            <a:r>
              <a:rPr lang="it-IT" altLang="it-IT" sz="9600" b="1" dirty="0" smtClean="0">
                <a:solidFill>
                  <a:srgbClr val="FF0066"/>
                </a:solidFill>
              </a:rPr>
              <a:t>U</a:t>
            </a:r>
            <a:r>
              <a:rPr lang="it-IT" altLang="it-IT" sz="9600" dirty="0" smtClean="0">
                <a:solidFill>
                  <a:srgbClr val="FF0066"/>
                </a:solidFill>
              </a:rPr>
              <a:t>nità </a:t>
            </a:r>
            <a:r>
              <a:rPr lang="it-IT" altLang="it-IT" sz="9600" b="1" dirty="0" smtClean="0">
                <a:solidFill>
                  <a:srgbClr val="FF0066"/>
                </a:solidFill>
              </a:rPr>
              <a:t>F</a:t>
            </a:r>
            <a:r>
              <a:rPr lang="it-IT" altLang="it-IT" sz="9600" dirty="0" smtClean="0">
                <a:solidFill>
                  <a:srgbClr val="FF0066"/>
                </a:solidFill>
              </a:rPr>
              <a:t>ormative</a:t>
            </a:r>
            <a:endParaRPr lang="it-IT" altLang="it-IT" sz="9600" dirty="0">
              <a:solidFill>
                <a:srgbClr val="FF0066"/>
              </a:solidFill>
            </a:endParaRPr>
          </a:p>
          <a:p>
            <a:pPr marL="1163638" indent="-1163638">
              <a:buNone/>
            </a:pPr>
            <a:endParaRPr lang="it-IT" altLang="it-IT" sz="60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it-IT" altLang="it-IT" sz="8600" b="1" dirty="0">
                <a:solidFill>
                  <a:srgbClr val="002060"/>
                </a:solidFill>
              </a:rPr>
              <a:t>Docenti</a:t>
            </a:r>
            <a:r>
              <a:rPr lang="it-IT" altLang="it-IT" sz="8600" dirty="0">
                <a:solidFill>
                  <a:srgbClr val="002060"/>
                </a:solidFill>
              </a:rPr>
              <a:t>: </a:t>
            </a:r>
            <a:r>
              <a:rPr lang="it-IT" altLang="it-IT" sz="8600" b="1" dirty="0">
                <a:solidFill>
                  <a:srgbClr val="002060"/>
                </a:solidFill>
                <a:sym typeface="Wingdings"/>
              </a:rPr>
              <a:t></a:t>
            </a:r>
            <a:r>
              <a:rPr lang="it-IT" altLang="it-IT" sz="8600" dirty="0">
                <a:solidFill>
                  <a:srgbClr val="002060"/>
                </a:solidFill>
                <a:sym typeface="Wingdings"/>
              </a:rPr>
              <a:t> </a:t>
            </a:r>
            <a:r>
              <a:rPr lang="it-IT" altLang="it-IT" sz="9600" dirty="0" smtClean="0">
                <a:solidFill>
                  <a:srgbClr val="002060"/>
                </a:solidFill>
              </a:rPr>
              <a:t>almeno </a:t>
            </a:r>
            <a:r>
              <a:rPr lang="it-IT" altLang="it-IT" sz="9600" dirty="0" smtClean="0">
                <a:solidFill>
                  <a:srgbClr val="FF0066"/>
                </a:solidFill>
              </a:rPr>
              <a:t>una UF </a:t>
            </a:r>
            <a:r>
              <a:rPr lang="it-IT" altLang="it-IT" sz="9600" dirty="0">
                <a:solidFill>
                  <a:srgbClr val="FF0066"/>
                </a:solidFill>
              </a:rPr>
              <a:t>per anno </a:t>
            </a:r>
            <a:r>
              <a:rPr lang="it-IT" altLang="it-IT" sz="9600" dirty="0" smtClean="0">
                <a:solidFill>
                  <a:srgbClr val="FF0066"/>
                </a:solidFill>
              </a:rPr>
              <a:t>scolastico</a:t>
            </a:r>
          </a:p>
          <a:p>
            <a:pPr marL="0" indent="0" algn="ctr">
              <a:buNone/>
            </a:pPr>
            <a:endParaRPr lang="it-IT" altLang="it-IT" sz="18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it-IT" altLang="it-IT" sz="9600" dirty="0" smtClean="0">
                <a:solidFill>
                  <a:srgbClr val="002060"/>
                </a:solidFill>
              </a:rPr>
              <a:t>(comprese </a:t>
            </a:r>
            <a:r>
              <a:rPr lang="it-IT" altLang="it-IT" sz="9600" dirty="0">
                <a:solidFill>
                  <a:srgbClr val="002060"/>
                </a:solidFill>
              </a:rPr>
              <a:t>quelle proposte da </a:t>
            </a:r>
            <a:r>
              <a:rPr lang="it-IT" altLang="it-IT" sz="9600" b="1" dirty="0">
                <a:solidFill>
                  <a:srgbClr val="002060"/>
                </a:solidFill>
              </a:rPr>
              <a:t>enti accreditati esterni</a:t>
            </a:r>
            <a:r>
              <a:rPr lang="it-IT" altLang="it-IT" sz="9600" dirty="0">
                <a:solidFill>
                  <a:srgbClr val="002060"/>
                </a:solidFill>
              </a:rPr>
              <a:t>, purché coerenti con il Piano di Formazione della scuola e </a:t>
            </a:r>
            <a:r>
              <a:rPr lang="it-IT" altLang="it-IT" sz="9600" dirty="0" smtClean="0">
                <a:solidFill>
                  <a:srgbClr val="002060"/>
                </a:solidFill>
              </a:rPr>
              <a:t>dell’Ambito) </a:t>
            </a:r>
          </a:p>
          <a:p>
            <a:pPr marL="1163638" indent="-1163638">
              <a:buNone/>
            </a:pPr>
            <a:endParaRPr lang="it-IT" altLang="it-IT" sz="60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564904"/>
            <a:ext cx="1942177" cy="1274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308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solidFill>
                  <a:srgbClr val="00B0F0"/>
                </a:solidFill>
              </a:rPr>
              <a:t>UNITA’ FORMATIVE</a:t>
            </a:r>
          </a:p>
        </p:txBody>
      </p:sp>
      <p:pic>
        <p:nvPicPr>
          <p:cNvPr id="1026" name="Picture 2" descr="C:\Users\admin\Desktop\unità_formative_attività_piano_formazione_docenti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554426"/>
            <a:ext cx="8127534" cy="4571738"/>
          </a:xfrm>
          <a:prstGeom prst="rect">
            <a:avLst/>
          </a:prstGeom>
          <a:noFill/>
          <a:ln>
            <a:solidFill>
              <a:srgbClr val="00B0F0"/>
            </a:solidFill>
            <a:prstDash val="dash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78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b="1" dirty="0" smtClean="0">
                <a:solidFill>
                  <a:srgbClr val="00B0F0"/>
                </a:solidFill>
              </a:rPr>
              <a:t>STRUTTURA</a:t>
            </a:r>
            <a:r>
              <a:rPr lang="it-IT" b="1" dirty="0">
                <a:solidFill>
                  <a:srgbClr val="00B0F0"/>
                </a:solidFill>
              </a:rPr>
              <a:t/>
            </a:r>
            <a:br>
              <a:rPr lang="it-IT" b="1" dirty="0">
                <a:solidFill>
                  <a:srgbClr val="00B0F0"/>
                </a:solidFill>
              </a:rPr>
            </a:br>
            <a:r>
              <a:rPr lang="it-IT" b="1" dirty="0" smtClean="0">
                <a:solidFill>
                  <a:srgbClr val="00B0F0"/>
                </a:solidFill>
              </a:rPr>
              <a:t>Unità Formativa</a:t>
            </a:r>
            <a:endParaRPr lang="it-IT" b="1" dirty="0">
              <a:solidFill>
                <a:srgbClr val="00B0F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ln>
            <a:solidFill>
              <a:srgbClr val="00B0F0"/>
            </a:solidFill>
            <a:prstDash val="dashDot"/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sz="4000" b="1" dirty="0" smtClean="0">
                <a:solidFill>
                  <a:srgbClr val="00B0F0"/>
                </a:solidFill>
              </a:rPr>
              <a:t>Unità </a:t>
            </a:r>
            <a:r>
              <a:rPr lang="it-IT" sz="4000" b="1" dirty="0">
                <a:solidFill>
                  <a:srgbClr val="00B0F0"/>
                </a:solidFill>
              </a:rPr>
              <a:t>Formativa </a:t>
            </a:r>
            <a:r>
              <a:rPr lang="it-IT" dirty="0" smtClean="0">
                <a:solidFill>
                  <a:srgbClr val="002060"/>
                </a:solidFill>
              </a:rPr>
              <a:t>= indica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it-IT" dirty="0" smtClean="0">
                <a:solidFill>
                  <a:srgbClr val="002060"/>
                </a:solidFill>
              </a:rPr>
              <a:t>la </a:t>
            </a:r>
            <a:r>
              <a:rPr lang="it-IT" dirty="0">
                <a:solidFill>
                  <a:srgbClr val="002060"/>
                </a:solidFill>
              </a:rPr>
              <a:t>struttura di massima di ogni percorso </a:t>
            </a:r>
            <a:r>
              <a:rPr lang="it-IT" dirty="0" smtClean="0">
                <a:solidFill>
                  <a:srgbClr val="002060"/>
                </a:solidFill>
              </a:rPr>
              <a:t>formativo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it-IT" dirty="0" smtClean="0">
                <a:solidFill>
                  <a:srgbClr val="002060"/>
                </a:solidFill>
              </a:rPr>
              <a:t>le </a:t>
            </a:r>
            <a:r>
              <a:rPr lang="it-IT" dirty="0">
                <a:solidFill>
                  <a:srgbClr val="002060"/>
                </a:solidFill>
              </a:rPr>
              <a:t>conoscenze, le abilità e le competenze, riconoscibili e identificabili come aspetti della professionalità docente </a:t>
            </a:r>
            <a:endParaRPr lang="it-IT" dirty="0" smtClean="0">
              <a:solidFill>
                <a:srgbClr val="002060"/>
              </a:solidFill>
            </a:endParaRP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it-IT" dirty="0" smtClean="0">
                <a:solidFill>
                  <a:srgbClr val="002060"/>
                </a:solidFill>
              </a:rPr>
              <a:t>il </a:t>
            </a:r>
            <a:r>
              <a:rPr lang="it-IT" dirty="0">
                <a:solidFill>
                  <a:srgbClr val="002060"/>
                </a:solidFill>
              </a:rPr>
              <a:t>risultato atteso del processo </a:t>
            </a:r>
            <a:r>
              <a:rPr lang="it-IT" dirty="0" smtClean="0">
                <a:solidFill>
                  <a:srgbClr val="002060"/>
                </a:solidFill>
              </a:rPr>
              <a:t>formativo</a:t>
            </a:r>
          </a:p>
          <a:p>
            <a:pPr marL="0" indent="0">
              <a:buNone/>
            </a:pPr>
            <a:endParaRPr lang="it-IT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it-IT" b="1" dirty="0" smtClean="0">
                <a:solidFill>
                  <a:srgbClr val="FF0066"/>
                </a:solidFill>
              </a:rPr>
              <a:t>Non vi sono imperativi </a:t>
            </a:r>
            <a:r>
              <a:rPr lang="it-IT" b="1" dirty="0">
                <a:solidFill>
                  <a:srgbClr val="FF0066"/>
                </a:solidFill>
              </a:rPr>
              <a:t>sul numero di ore di formazione </a:t>
            </a:r>
            <a:endParaRPr lang="it-IT" b="1" dirty="0" smtClean="0">
              <a:solidFill>
                <a:srgbClr val="FF0066"/>
              </a:solidFill>
            </a:endParaRPr>
          </a:p>
          <a:p>
            <a:pPr marL="0" indent="0" algn="ctr">
              <a:buNone/>
            </a:pPr>
            <a:r>
              <a:rPr lang="it-IT" b="1" dirty="0" smtClean="0">
                <a:solidFill>
                  <a:srgbClr val="002060"/>
                </a:solidFill>
              </a:rPr>
              <a:t>che </a:t>
            </a:r>
            <a:r>
              <a:rPr lang="it-IT" b="1" dirty="0">
                <a:solidFill>
                  <a:srgbClr val="002060"/>
                </a:solidFill>
              </a:rPr>
              <a:t>ciascun docente dovrà svolgere</a:t>
            </a:r>
            <a:r>
              <a:rPr lang="it-IT" dirty="0">
                <a:solidFill>
                  <a:srgbClr val="002060"/>
                </a:solidFill>
              </a:rPr>
              <a:t>, </a:t>
            </a:r>
            <a:endParaRPr lang="it-IT" dirty="0" smtClean="0">
              <a:solidFill>
                <a:srgbClr val="002060"/>
              </a:solidFill>
            </a:endParaRP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002060"/>
                </a:solidFill>
              </a:rPr>
              <a:t>P</a:t>
            </a:r>
            <a:r>
              <a:rPr lang="it-IT" dirty="0" smtClean="0">
                <a:solidFill>
                  <a:srgbClr val="002060"/>
                </a:solidFill>
              </a:rPr>
              <a:t>er </a:t>
            </a:r>
            <a:r>
              <a:rPr lang="it-IT" dirty="0">
                <a:solidFill>
                  <a:srgbClr val="002060"/>
                </a:solidFill>
              </a:rPr>
              <a:t>definire la </a:t>
            </a:r>
            <a:r>
              <a:rPr lang="it-IT" b="1" dirty="0">
                <a:solidFill>
                  <a:srgbClr val="002060"/>
                </a:solidFill>
              </a:rPr>
              <a:t>consistenza oraria delle unità formative è </a:t>
            </a:r>
            <a:r>
              <a:rPr lang="it-IT" b="1" dirty="0" smtClean="0">
                <a:solidFill>
                  <a:srgbClr val="002060"/>
                </a:solidFill>
              </a:rPr>
              <a:t>possibile</a:t>
            </a:r>
            <a:r>
              <a:rPr lang="it-IT" dirty="0" smtClean="0">
                <a:solidFill>
                  <a:srgbClr val="002060"/>
                </a:solidFill>
              </a:rPr>
              <a:t>, fare </a:t>
            </a:r>
            <a:r>
              <a:rPr lang="it-IT" dirty="0">
                <a:solidFill>
                  <a:srgbClr val="002060"/>
                </a:solidFill>
              </a:rPr>
              <a:t>riferimento a standard già esistenti, </a:t>
            </a:r>
            <a:r>
              <a:rPr lang="it-IT" b="1" dirty="0">
                <a:solidFill>
                  <a:srgbClr val="002060"/>
                </a:solidFill>
              </a:rPr>
              <a:t>come i Crediti Formativi Universitari</a:t>
            </a:r>
            <a:r>
              <a:rPr lang="it-IT" dirty="0">
                <a:solidFill>
                  <a:srgbClr val="002060"/>
                </a:solidFill>
              </a:rPr>
              <a:t> (CFU</a:t>
            </a:r>
            <a:r>
              <a:rPr lang="it-IT" dirty="0" smtClean="0">
                <a:solidFill>
                  <a:srgbClr val="002060"/>
                </a:solidFill>
              </a:rPr>
              <a:t>)</a:t>
            </a:r>
          </a:p>
          <a:p>
            <a:pPr marL="0" indent="0">
              <a:buClr>
                <a:srgbClr val="00B0F0"/>
              </a:buClr>
              <a:buNone/>
            </a:pPr>
            <a:endParaRPr lang="it-IT" dirty="0" smtClean="0">
              <a:solidFill>
                <a:srgbClr val="002060"/>
              </a:solidFill>
            </a:endParaRP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>
                <a:solidFill>
                  <a:srgbClr val="002060"/>
                </a:solidFill>
              </a:rPr>
              <a:t>A</a:t>
            </a:r>
            <a:r>
              <a:rPr lang="it-IT" dirty="0" smtClean="0">
                <a:solidFill>
                  <a:srgbClr val="002060"/>
                </a:solidFill>
              </a:rPr>
              <a:t>d ogni </a:t>
            </a:r>
            <a:r>
              <a:rPr lang="it-IT" b="1" dirty="0" smtClean="0">
                <a:solidFill>
                  <a:srgbClr val="002060"/>
                </a:solidFill>
              </a:rPr>
              <a:t>CFU corrispondono 25 ore </a:t>
            </a:r>
            <a:r>
              <a:rPr lang="it-IT" dirty="0" smtClean="0">
                <a:solidFill>
                  <a:srgbClr val="002060"/>
                </a:solidFill>
              </a:rPr>
              <a:t>di lavoro, </a:t>
            </a:r>
            <a:r>
              <a:rPr lang="it-IT" b="1" dirty="0" smtClean="0">
                <a:solidFill>
                  <a:srgbClr val="002060"/>
                </a:solidFill>
              </a:rPr>
              <a:t>che possono includere diverse attività.</a:t>
            </a:r>
            <a:endParaRPr lang="it-IT" b="1" dirty="0">
              <a:solidFill>
                <a:srgbClr val="002060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4354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706090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00B0F0"/>
                </a:solidFill>
              </a:rPr>
              <a:t>IPOTESI FLESSIBILE</a:t>
            </a:r>
            <a:endParaRPr lang="it-IT" b="1" dirty="0">
              <a:solidFill>
                <a:srgbClr val="00B0F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8229600" cy="3951760"/>
          </a:xfrm>
          <a:ln>
            <a:solidFill>
              <a:srgbClr val="00B0F0"/>
            </a:solidFill>
            <a:prstDash val="dashDot"/>
          </a:ln>
        </p:spPr>
      </p:pic>
    </p:spTree>
    <p:extLst>
      <p:ext uri="{BB962C8B-B14F-4D97-AF65-F5344CB8AC3E}">
        <p14:creationId xmlns:p14="http://schemas.microsoft.com/office/powerpoint/2010/main" val="377227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smtClean="0">
                <a:solidFill>
                  <a:srgbClr val="00B0F0"/>
                </a:solidFill>
              </a:rPr>
              <a:t>IPOTESI E PROPOSTE</a:t>
            </a:r>
            <a:endParaRPr lang="it-IT" b="1" dirty="0">
              <a:solidFill>
                <a:srgbClr val="00B0F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196752"/>
            <a:ext cx="8291264" cy="5472608"/>
          </a:xfrm>
          <a:ln>
            <a:solidFill>
              <a:srgbClr val="00B0F0"/>
            </a:solidFill>
            <a:prstDash val="dashDot"/>
          </a:ln>
        </p:spPr>
        <p:txBody>
          <a:bodyPr>
            <a:normAutofit fontScale="92500" lnSpcReduction="10000"/>
          </a:bodyPr>
          <a:lstStyle/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it-IT" sz="1600" dirty="0" smtClean="0">
              <a:solidFill>
                <a:srgbClr val="002060"/>
              </a:solidFill>
            </a:endParaRP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it-IT" sz="1600" dirty="0" smtClean="0">
                <a:solidFill>
                  <a:srgbClr val="002060"/>
                </a:solidFill>
              </a:rPr>
              <a:t>Valutare per competenze (Prof. Castoldi)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it-IT" sz="1600" dirty="0" smtClean="0">
                <a:solidFill>
                  <a:srgbClr val="002060"/>
                </a:solidFill>
              </a:rPr>
              <a:t>Corso TED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it-IT" sz="1600" dirty="0" smtClean="0">
                <a:solidFill>
                  <a:srgbClr val="002060"/>
                </a:solidFill>
              </a:rPr>
              <a:t>Percorso Formativo Sulla Didattica Speciale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it-IT" sz="1600" dirty="0" smtClean="0">
                <a:solidFill>
                  <a:srgbClr val="002060"/>
                </a:solidFill>
              </a:rPr>
              <a:t>Corso Base di Lingua Inglese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it-IT" sz="1600" dirty="0" smtClean="0">
                <a:solidFill>
                  <a:srgbClr val="002060"/>
                </a:solidFill>
              </a:rPr>
              <a:t>Laboratori sulla Testualita’ (per gruppi di lavoro)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it-IT" sz="1600" dirty="0" smtClean="0">
                <a:solidFill>
                  <a:srgbClr val="002060"/>
                </a:solidFill>
              </a:rPr>
              <a:t>Seminario Progettare attività di internazionalizzazione a partire dalle Esperienze ERASMUS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it-IT" sz="1600" dirty="0" smtClean="0">
                <a:solidFill>
                  <a:srgbClr val="002060"/>
                </a:solidFill>
              </a:rPr>
              <a:t>Condivisione di esperienze e buone pratiche con attività di riflessione</a:t>
            </a:r>
            <a:endParaRPr lang="it-IT" sz="1600" i="1" dirty="0" smtClean="0">
              <a:solidFill>
                <a:srgbClr val="002060"/>
              </a:solidFill>
            </a:endParaRP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it-IT" sz="1600" dirty="0" smtClean="0">
                <a:solidFill>
                  <a:srgbClr val="002060"/>
                </a:solidFill>
              </a:rPr>
              <a:t>Progettazioni da condividere (verticale e orizzontale)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it-IT" sz="1600" dirty="0" smtClean="0">
                <a:solidFill>
                  <a:srgbClr val="002060"/>
                </a:solidFill>
              </a:rPr>
              <a:t>Seminari di confronto su </a:t>
            </a:r>
            <a:r>
              <a:rPr lang="it-IT" sz="1600" i="1" dirty="0" err="1" smtClean="0">
                <a:solidFill>
                  <a:srgbClr val="002060"/>
                </a:solidFill>
              </a:rPr>
              <a:t>problem</a:t>
            </a:r>
            <a:r>
              <a:rPr lang="it-IT" sz="1600" i="1" dirty="0" smtClean="0">
                <a:solidFill>
                  <a:srgbClr val="002060"/>
                </a:solidFill>
              </a:rPr>
              <a:t> </a:t>
            </a:r>
            <a:r>
              <a:rPr lang="it-IT" sz="1600" i="1" dirty="0" err="1" smtClean="0">
                <a:solidFill>
                  <a:srgbClr val="002060"/>
                </a:solidFill>
              </a:rPr>
              <a:t>solving</a:t>
            </a:r>
            <a:r>
              <a:rPr lang="it-IT" sz="1600" i="1" dirty="0" smtClean="0">
                <a:solidFill>
                  <a:srgbClr val="002060"/>
                </a:solidFill>
              </a:rPr>
              <a:t> </a:t>
            </a:r>
            <a:r>
              <a:rPr lang="it-IT" sz="1600" dirty="0" smtClean="0">
                <a:solidFill>
                  <a:srgbClr val="002060"/>
                </a:solidFill>
              </a:rPr>
              <a:t>(educativo e disciplinare)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it-IT" sz="1600" dirty="0" smtClean="0">
                <a:solidFill>
                  <a:srgbClr val="002060"/>
                </a:solidFill>
              </a:rPr>
              <a:t>Confronto tra referenti su aree innovative (alternanza, progetti ERASMUS e/o altro)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it-IT" sz="1600" dirty="0" smtClean="0">
                <a:solidFill>
                  <a:srgbClr val="002060"/>
                </a:solidFill>
              </a:rPr>
              <a:t>Scambio di materiali con illustrazione del </a:t>
            </a:r>
            <a:r>
              <a:rPr lang="it-IT" sz="1600" i="1" dirty="0" err="1" smtClean="0">
                <a:solidFill>
                  <a:srgbClr val="002060"/>
                </a:solidFill>
              </a:rPr>
              <a:t>rationale</a:t>
            </a:r>
            <a:r>
              <a:rPr lang="it-IT" sz="1600" i="1" dirty="0" smtClean="0">
                <a:solidFill>
                  <a:srgbClr val="002060"/>
                </a:solidFill>
              </a:rPr>
              <a:t> </a:t>
            </a:r>
            <a:r>
              <a:rPr lang="it-IT" sz="1600" dirty="0" smtClean="0">
                <a:solidFill>
                  <a:srgbClr val="002060"/>
                </a:solidFill>
              </a:rPr>
              <a:t>(Uda, Biografie professionali e linguistiche, ...)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it-IT" sz="1600" dirty="0" smtClean="0">
                <a:solidFill>
                  <a:srgbClr val="002060"/>
                </a:solidFill>
              </a:rPr>
              <a:t>Gruppi di lavoro e condivisione su griglie di valutazioni delle verifiche scritte e orali a livello disciplinare e/o per Assi culturali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it-IT" sz="1600" dirty="0" smtClean="0">
                <a:solidFill>
                  <a:srgbClr val="002060"/>
                </a:solidFill>
              </a:rPr>
              <a:t>Didattica della Matematica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it-IT" sz="1600" dirty="0" smtClean="0">
                <a:solidFill>
                  <a:srgbClr val="002060"/>
                </a:solidFill>
              </a:rPr>
              <a:t>Laboratori di esperienze (Scienze, Fisica, Tecnologie, ..... ) 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it-IT" sz="1600" dirty="0" smtClean="0">
                <a:solidFill>
                  <a:srgbClr val="002060"/>
                </a:solidFill>
              </a:rPr>
              <a:t>Laboratori di Interculturalità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it-IT" sz="1600" dirty="0" smtClean="0">
                <a:solidFill>
                  <a:srgbClr val="002060"/>
                </a:solidFill>
              </a:rPr>
              <a:t>Didattica della L2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it-IT" sz="1600" dirty="0" smtClean="0">
                <a:solidFill>
                  <a:srgbClr val="002060"/>
                </a:solidFill>
              </a:rPr>
              <a:t>Laboratori di Educazione all’ascolto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it-IT" sz="1600" dirty="0" smtClean="0">
                <a:solidFill>
                  <a:srgbClr val="002060"/>
                </a:solidFill>
              </a:rPr>
              <a:t>Laboratori di Public Speaking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it-IT" sz="1600" dirty="0" smtClean="0">
                <a:solidFill>
                  <a:srgbClr val="002060"/>
                </a:solidFill>
              </a:rPr>
              <a:t>Proposte pervenute:  IC Aquileia; IC Basiliano</a:t>
            </a:r>
          </a:p>
          <a:p>
            <a:pPr marL="0" indent="0">
              <a:buClr>
                <a:srgbClr val="00B0F0"/>
              </a:buClr>
              <a:buNone/>
            </a:pPr>
            <a:endParaRPr lang="it-IT" sz="1600" dirty="0" smtClean="0">
              <a:solidFill>
                <a:srgbClr val="002060"/>
              </a:solidFill>
              <a:hlinkClick r:id="rId2" action="ppaction://hlinkfile"/>
            </a:endParaRP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it-IT" sz="1600" dirty="0" smtClean="0">
              <a:solidFill>
                <a:srgbClr val="002060"/>
              </a:solidFill>
            </a:endParaRP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it-IT" sz="1600" dirty="0" smtClean="0">
              <a:solidFill>
                <a:srgbClr val="002060"/>
              </a:solidFill>
            </a:endParaRP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it-IT" sz="1600" dirty="0" smtClean="0">
              <a:solidFill>
                <a:srgbClr val="002060"/>
              </a:solidFill>
            </a:endParaRP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it-IT" sz="1600" dirty="0">
              <a:solidFill>
                <a:srgbClr val="00206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725144"/>
            <a:ext cx="1512461" cy="151549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478" y="1340768"/>
            <a:ext cx="865940" cy="869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32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612</Words>
  <Application>Microsoft Office PowerPoint</Application>
  <PresentationFormat>Presentazione su schermo (4:3)</PresentationFormat>
  <Paragraphs>132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  CONFERENZA DEI SERVIZI  </vt:lpstr>
      <vt:lpstr>RACCOLTA BISOGNI </vt:lpstr>
      <vt:lpstr>DATI RACCOLTI</vt:lpstr>
      <vt:lpstr>SVILUPPO PROFESSIONALE CONTINUO</vt:lpstr>
      <vt:lpstr> PIANO DI SVILUPPO PROFESSIONALE PORTFOLIO  </vt:lpstr>
      <vt:lpstr>UNITA’ FORMATIVE</vt:lpstr>
      <vt:lpstr>STRUTTURA Unità Formativa</vt:lpstr>
      <vt:lpstr>IPOTESI FLESSIBILE</vt:lpstr>
      <vt:lpstr>IPOTESI E PROPOSTE</vt:lpstr>
      <vt:lpstr>ASPETTI ORGANIZZATIVI –  WORK IN PROGRESS</vt:lpstr>
      <vt:lpstr>MONITORAGGIO ESPERIENZE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CONFERENZA DEI SERVIZI</dc:title>
  <dc:creator>admin</dc:creator>
  <cp:lastModifiedBy>admin</cp:lastModifiedBy>
  <cp:revision>71</cp:revision>
  <dcterms:created xsi:type="dcterms:W3CDTF">2017-01-18T15:45:45Z</dcterms:created>
  <dcterms:modified xsi:type="dcterms:W3CDTF">2017-01-23T20:42:09Z</dcterms:modified>
</cp:coreProperties>
</file>