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9144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52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5/9/2017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1">
                <a:solidFill>
                  <a:srgbClr val="33CCF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7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5/9/2017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1">
                <a:solidFill>
                  <a:srgbClr val="33CCF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5/9/2017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1">
                <a:solidFill>
                  <a:srgbClr val="33CCF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5/9/2017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5/9/2017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80439" y="109982"/>
            <a:ext cx="6783120" cy="11328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1">
                <a:solidFill>
                  <a:srgbClr val="33CCF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50138" y="1540489"/>
            <a:ext cx="8443722" cy="40024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5/9/2017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437" y="342519"/>
            <a:ext cx="5279390" cy="678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dirty="0">
                <a:solidFill>
                  <a:srgbClr val="FFFFFF"/>
                </a:solidFill>
                <a:latin typeface="Arial"/>
                <a:cs typeface="Arial"/>
              </a:rPr>
              <a:t>The Ecstatic</a:t>
            </a:r>
            <a:r>
              <a:rPr sz="4400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400" dirty="0">
                <a:solidFill>
                  <a:srgbClr val="FFFFFF"/>
                </a:solidFill>
                <a:latin typeface="Arial"/>
                <a:cs typeface="Arial"/>
              </a:rPr>
              <a:t>Moment</a:t>
            </a:r>
            <a:endParaRPr sz="4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228600"/>
            <a:ext cx="8117637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b="1" dirty="0">
                <a:solidFill>
                  <a:srgbClr val="5AD7C8"/>
                </a:solidFill>
              </a:rPr>
              <a:t>Meaning </a:t>
            </a:r>
            <a:r>
              <a:rPr b="1" spc="-5" dirty="0">
                <a:solidFill>
                  <a:srgbClr val="5AD7C8"/>
                </a:solidFill>
              </a:rPr>
              <a:t>of </a:t>
            </a:r>
            <a:r>
              <a:rPr b="1" dirty="0">
                <a:solidFill>
                  <a:srgbClr val="5AD7C8"/>
                </a:solidFill>
              </a:rPr>
              <a:t>the </a:t>
            </a:r>
            <a:r>
              <a:rPr b="1" spc="-25" dirty="0">
                <a:solidFill>
                  <a:srgbClr val="5AD7C8"/>
                </a:solidFill>
              </a:rPr>
              <a:t>Ecstatic </a:t>
            </a:r>
            <a:r>
              <a:rPr b="1" spc="-10" dirty="0">
                <a:solidFill>
                  <a:srgbClr val="5AD7C8"/>
                </a:solidFill>
              </a:rPr>
              <a:t>Moment </a:t>
            </a:r>
            <a:r>
              <a:rPr b="1" dirty="0" smtClean="0">
                <a:solidFill>
                  <a:srgbClr val="5AD7C8"/>
                </a:solidFill>
              </a:rPr>
              <a:t>in</a:t>
            </a:r>
            <a:r>
              <a:rPr lang="it-IT" b="1" spc="-20" dirty="0" smtClean="0">
                <a:solidFill>
                  <a:srgbClr val="5AD7C8"/>
                </a:solidFill>
              </a:rPr>
              <a:t> </a:t>
            </a:r>
            <a:r>
              <a:rPr b="1" dirty="0" smtClean="0">
                <a:solidFill>
                  <a:srgbClr val="5AD7C8"/>
                </a:solidFill>
              </a:rPr>
              <a:t>the</a:t>
            </a:r>
            <a:endParaRPr b="1" dirty="0">
              <a:solidFill>
                <a:srgbClr val="5AD7C8"/>
              </a:solidFill>
            </a:endParaRPr>
          </a:p>
          <a:p>
            <a:pPr marL="635" algn="ctr">
              <a:lnSpc>
                <a:spcPct val="100000"/>
              </a:lnSpc>
            </a:pPr>
            <a:r>
              <a:rPr b="1" spc="-10" dirty="0">
                <a:solidFill>
                  <a:srgbClr val="5AD7C8"/>
                </a:solidFill>
              </a:rPr>
              <a:t>Anti-Victorian</a:t>
            </a:r>
            <a:r>
              <a:rPr b="1" spc="-70" dirty="0">
                <a:solidFill>
                  <a:srgbClr val="5AD7C8"/>
                </a:solidFill>
              </a:rPr>
              <a:t> </a:t>
            </a:r>
            <a:r>
              <a:rPr b="1" spc="-10" dirty="0">
                <a:solidFill>
                  <a:srgbClr val="5AD7C8"/>
                </a:solidFill>
              </a:rPr>
              <a:t>Reaction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2742" y="1371600"/>
            <a:ext cx="8174990" cy="47936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36830" indent="-342900">
              <a:lnSpc>
                <a:spcPct val="100000"/>
              </a:lnSpc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lang="it-IT" sz="1700" spc="-5" dirty="0" smtClean="0">
                <a:latin typeface="Verdana"/>
                <a:cs typeface="Verdana"/>
              </a:rPr>
              <a:t>The </a:t>
            </a:r>
            <a:r>
              <a:rPr sz="1700" spc="-5" dirty="0" smtClean="0">
                <a:latin typeface="Verdana"/>
                <a:cs typeface="Verdana"/>
              </a:rPr>
              <a:t>Anti-Victorian </a:t>
            </a:r>
            <a:r>
              <a:rPr sz="1700" dirty="0">
                <a:latin typeface="Verdana"/>
                <a:cs typeface="Verdana"/>
              </a:rPr>
              <a:t>reaction: reaction against the </a:t>
            </a:r>
            <a:r>
              <a:rPr sz="1700" dirty="0" smtClean="0">
                <a:latin typeface="Verdana"/>
                <a:cs typeface="Verdana"/>
              </a:rPr>
              <a:t>self</a:t>
            </a:r>
            <a:r>
              <a:rPr lang="it-IT" sz="1700" dirty="0" smtClean="0">
                <a:latin typeface="Verdana"/>
                <a:cs typeface="Verdana"/>
              </a:rPr>
              <a:t>-</a:t>
            </a:r>
            <a:r>
              <a:rPr sz="1700" dirty="0" smtClean="0">
                <a:latin typeface="Verdana"/>
                <a:cs typeface="Verdana"/>
              </a:rPr>
              <a:t>satisfying </a:t>
            </a:r>
            <a:r>
              <a:rPr sz="1700" spc="-5" dirty="0">
                <a:latin typeface="Verdana"/>
                <a:cs typeface="Verdana"/>
              </a:rPr>
              <a:t>morality </a:t>
            </a:r>
            <a:r>
              <a:rPr sz="1700" dirty="0">
                <a:latin typeface="Verdana"/>
                <a:cs typeface="Verdana"/>
              </a:rPr>
              <a:t>and  the </a:t>
            </a:r>
            <a:r>
              <a:rPr sz="1700" spc="-5" dirty="0">
                <a:latin typeface="Verdana"/>
                <a:cs typeface="Verdana"/>
              </a:rPr>
              <a:t>rigid orthodox </a:t>
            </a:r>
            <a:r>
              <a:rPr lang="it-IT" sz="1700" spc="-5" dirty="0" err="1" smtClean="0">
                <a:latin typeface="Verdana"/>
                <a:cs typeface="Verdana"/>
              </a:rPr>
              <a:t>behaviour</a:t>
            </a:r>
            <a:r>
              <a:rPr lang="it-IT" sz="1700" spc="-5" dirty="0" smtClean="0">
                <a:latin typeface="Verdana"/>
                <a:cs typeface="Verdana"/>
              </a:rPr>
              <a:t> </a:t>
            </a:r>
            <a:r>
              <a:rPr sz="1700" dirty="0" smtClean="0">
                <a:latin typeface="Verdana"/>
                <a:cs typeface="Verdana"/>
              </a:rPr>
              <a:t>of </a:t>
            </a:r>
            <a:r>
              <a:rPr sz="1700" spc="-5" dirty="0">
                <a:latin typeface="Verdana"/>
                <a:cs typeface="Verdana"/>
              </a:rPr>
              <a:t>the age; it developed </a:t>
            </a:r>
            <a:r>
              <a:rPr sz="1700" dirty="0">
                <a:latin typeface="Verdana"/>
                <a:cs typeface="Verdana"/>
              </a:rPr>
              <a:t>at the end of </a:t>
            </a:r>
            <a:r>
              <a:rPr sz="1700" spc="-5" dirty="0">
                <a:latin typeface="Verdana"/>
                <a:cs typeface="Verdana"/>
              </a:rPr>
              <a:t>the </a:t>
            </a:r>
            <a:r>
              <a:rPr sz="1700" spc="5" dirty="0">
                <a:latin typeface="Verdana"/>
                <a:cs typeface="Verdana"/>
              </a:rPr>
              <a:t>19</a:t>
            </a:r>
            <a:r>
              <a:rPr sz="1650" spc="7" baseline="25252" dirty="0">
                <a:latin typeface="Verdana"/>
                <a:cs typeface="Verdana"/>
              </a:rPr>
              <a:t>th  </a:t>
            </a:r>
            <a:r>
              <a:rPr sz="1700" spc="-20" dirty="0">
                <a:latin typeface="Verdana"/>
                <a:cs typeface="Verdana"/>
              </a:rPr>
              <a:t>century.</a:t>
            </a:r>
            <a:endParaRPr sz="17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"/>
            </a:pPr>
            <a:endParaRPr sz="245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700" dirty="0">
                <a:latin typeface="Verdana"/>
                <a:cs typeface="Verdana"/>
              </a:rPr>
              <a:t>In Victorianism the </a:t>
            </a:r>
            <a:r>
              <a:rPr sz="1700" spc="-5" dirty="0" smtClean="0">
                <a:latin typeface="Verdana"/>
                <a:cs typeface="Verdana"/>
              </a:rPr>
              <a:t>whole</a:t>
            </a:r>
            <a:r>
              <a:rPr lang="it-IT" sz="1700" spc="-5" dirty="0" smtClean="0">
                <a:latin typeface="Verdana"/>
                <a:cs typeface="Verdana"/>
              </a:rPr>
              <a:t> </a:t>
            </a:r>
            <a:r>
              <a:rPr lang="it-IT" sz="1700" spc="-5" dirty="0" err="1" smtClean="0">
                <a:latin typeface="Verdana"/>
                <a:cs typeface="Verdana"/>
              </a:rPr>
              <a:t>of</a:t>
            </a:r>
            <a:r>
              <a:rPr lang="it-IT" sz="1700" spc="-5" dirty="0" smtClean="0">
                <a:latin typeface="Verdana"/>
                <a:cs typeface="Verdana"/>
              </a:rPr>
              <a:t> </a:t>
            </a:r>
            <a:r>
              <a:rPr sz="1700" spc="-5" dirty="0" smtClean="0">
                <a:latin typeface="Verdana"/>
                <a:cs typeface="Verdana"/>
              </a:rPr>
              <a:t> </a:t>
            </a:r>
            <a:r>
              <a:rPr sz="1700" spc="-5" dirty="0">
                <a:latin typeface="Verdana"/>
                <a:cs typeface="Verdana"/>
              </a:rPr>
              <a:t>literature </a:t>
            </a:r>
            <a:r>
              <a:rPr sz="1700" dirty="0">
                <a:latin typeface="Verdana"/>
                <a:cs typeface="Verdana"/>
              </a:rPr>
              <a:t>became less </a:t>
            </a:r>
            <a:r>
              <a:rPr sz="1700" spc="-5" dirty="0">
                <a:latin typeface="Verdana"/>
                <a:cs typeface="Verdana"/>
              </a:rPr>
              <a:t>didactic </a:t>
            </a:r>
            <a:r>
              <a:rPr sz="1700" dirty="0">
                <a:latin typeface="Verdana"/>
                <a:cs typeface="Verdana"/>
              </a:rPr>
              <a:t>and</a:t>
            </a:r>
            <a:r>
              <a:rPr sz="1700" spc="-40" dirty="0">
                <a:latin typeface="Verdana"/>
                <a:cs typeface="Verdana"/>
              </a:rPr>
              <a:t> </a:t>
            </a:r>
            <a:r>
              <a:rPr sz="1700" dirty="0">
                <a:latin typeface="Verdana"/>
                <a:cs typeface="Verdana"/>
              </a:rPr>
              <a:t>poetry</a:t>
            </a:r>
          </a:p>
          <a:p>
            <a:pPr marL="355600">
              <a:lnSpc>
                <a:spcPct val="100000"/>
              </a:lnSpc>
            </a:pPr>
            <a:r>
              <a:rPr sz="1700" dirty="0">
                <a:latin typeface="Verdana"/>
                <a:cs typeface="Verdana"/>
              </a:rPr>
              <a:t>became more sensuous and less</a:t>
            </a:r>
            <a:r>
              <a:rPr sz="1700" spc="-75" dirty="0">
                <a:latin typeface="Verdana"/>
                <a:cs typeface="Verdana"/>
              </a:rPr>
              <a:t> </a:t>
            </a:r>
            <a:r>
              <a:rPr sz="1700" spc="-5" dirty="0">
                <a:latin typeface="Verdana"/>
                <a:cs typeface="Verdana"/>
              </a:rPr>
              <a:t>moralizing.</a:t>
            </a:r>
            <a:endParaRPr sz="17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450" dirty="0">
              <a:latin typeface="Times New Roman"/>
              <a:cs typeface="Times New Roman"/>
            </a:endParaRPr>
          </a:p>
          <a:p>
            <a:pPr marL="355600" marR="10160" indent="-342900">
              <a:lnSpc>
                <a:spcPct val="100000"/>
              </a:lnSpc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700" spc="-5" dirty="0">
                <a:latin typeface="Verdana"/>
                <a:cs typeface="Verdana"/>
              </a:rPr>
              <a:t>One </a:t>
            </a:r>
            <a:r>
              <a:rPr sz="1700" dirty="0">
                <a:latin typeface="Verdana"/>
                <a:cs typeface="Verdana"/>
              </a:rPr>
              <a:t>of the </a:t>
            </a:r>
            <a:r>
              <a:rPr sz="1700" spc="-5" dirty="0">
                <a:latin typeface="Verdana"/>
                <a:cs typeface="Verdana"/>
              </a:rPr>
              <a:t>literary </a:t>
            </a:r>
            <a:r>
              <a:rPr sz="1700" dirty="0">
                <a:latin typeface="Verdana"/>
                <a:cs typeface="Verdana"/>
              </a:rPr>
              <a:t>currents of the </a:t>
            </a:r>
            <a:r>
              <a:rPr sz="1700" spc="-5" dirty="0">
                <a:latin typeface="Verdana"/>
                <a:cs typeface="Verdana"/>
              </a:rPr>
              <a:t>Anti-Victorian </a:t>
            </a:r>
            <a:r>
              <a:rPr sz="1700" dirty="0">
                <a:latin typeface="Verdana"/>
                <a:cs typeface="Verdana"/>
              </a:rPr>
              <a:t>reaction </a:t>
            </a:r>
            <a:r>
              <a:rPr sz="1700" spc="-5" dirty="0">
                <a:latin typeface="Verdana"/>
                <a:cs typeface="Verdana"/>
              </a:rPr>
              <a:t>was </a:t>
            </a:r>
            <a:r>
              <a:rPr sz="1700" dirty="0">
                <a:latin typeface="Verdana"/>
                <a:cs typeface="Verdana"/>
              </a:rPr>
              <a:t>the  </a:t>
            </a:r>
            <a:r>
              <a:rPr sz="1700" b="1" spc="-5" dirty="0">
                <a:solidFill>
                  <a:srgbClr val="5AD7C8"/>
                </a:solidFill>
                <a:latin typeface="Verdana"/>
                <a:cs typeface="Verdana"/>
              </a:rPr>
              <a:t>Aesthetic movement</a:t>
            </a:r>
            <a:r>
              <a:rPr sz="1700" spc="-5" dirty="0">
                <a:latin typeface="Verdana"/>
                <a:cs typeface="Verdana"/>
              </a:rPr>
              <a:t>: </a:t>
            </a:r>
            <a:r>
              <a:rPr sz="1700" dirty="0">
                <a:latin typeface="Verdana"/>
                <a:cs typeface="Verdana"/>
              </a:rPr>
              <a:t>a </a:t>
            </a:r>
            <a:r>
              <a:rPr sz="1700" spc="-5" dirty="0">
                <a:latin typeface="Verdana"/>
                <a:cs typeface="Verdana"/>
              </a:rPr>
              <a:t>movement which was moving </a:t>
            </a:r>
            <a:r>
              <a:rPr sz="1700" dirty="0">
                <a:latin typeface="Verdana"/>
                <a:cs typeface="Verdana"/>
              </a:rPr>
              <a:t>art </a:t>
            </a:r>
            <a:r>
              <a:rPr sz="1700" spc="-10" dirty="0">
                <a:latin typeface="Verdana"/>
                <a:cs typeface="Verdana"/>
              </a:rPr>
              <a:t>away </a:t>
            </a:r>
            <a:r>
              <a:rPr sz="1700" dirty="0">
                <a:latin typeface="Verdana"/>
                <a:cs typeface="Verdana"/>
              </a:rPr>
              <a:t>from  </a:t>
            </a:r>
            <a:r>
              <a:rPr sz="1700" spc="-5" dirty="0">
                <a:latin typeface="Verdana"/>
                <a:cs typeface="Verdana"/>
              </a:rPr>
              <a:t>its traditional </a:t>
            </a:r>
            <a:r>
              <a:rPr sz="1700" dirty="0">
                <a:latin typeface="Verdana"/>
                <a:cs typeface="Verdana"/>
              </a:rPr>
              <a:t>role as a teacher and </a:t>
            </a:r>
            <a:r>
              <a:rPr sz="1700" spc="-5" dirty="0">
                <a:latin typeface="Verdana"/>
                <a:cs typeface="Verdana"/>
              </a:rPr>
              <a:t>moral </a:t>
            </a:r>
            <a:r>
              <a:rPr sz="1700" dirty="0">
                <a:latin typeface="Verdana"/>
                <a:cs typeface="Verdana"/>
              </a:rPr>
              <a:t>guide. Its founder </a:t>
            </a:r>
            <a:r>
              <a:rPr sz="1700" spc="-5" dirty="0">
                <a:latin typeface="Verdana"/>
                <a:cs typeface="Verdana"/>
              </a:rPr>
              <a:t>was </a:t>
            </a:r>
            <a:r>
              <a:rPr sz="1700" spc="-15" dirty="0">
                <a:latin typeface="Verdana"/>
                <a:cs typeface="Verdana"/>
              </a:rPr>
              <a:t>Walter  </a:t>
            </a:r>
            <a:r>
              <a:rPr sz="1700" spc="-45" dirty="0">
                <a:latin typeface="Verdana"/>
                <a:cs typeface="Verdana"/>
              </a:rPr>
              <a:t>Pater.</a:t>
            </a:r>
            <a:endParaRPr sz="17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Wingdings"/>
              <a:buChar char=""/>
            </a:pPr>
            <a:endParaRPr sz="2450" dirty="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700" dirty="0">
                <a:latin typeface="Verdana"/>
                <a:cs typeface="Verdana"/>
              </a:rPr>
              <a:t>“</a:t>
            </a:r>
            <a:r>
              <a:rPr sz="1700" b="1" i="1" dirty="0">
                <a:solidFill>
                  <a:srgbClr val="5AD7C8"/>
                </a:solidFill>
                <a:latin typeface="Verdana"/>
                <a:cs typeface="Verdana"/>
              </a:rPr>
              <a:t>Art for art’s sake</a:t>
            </a:r>
            <a:r>
              <a:rPr sz="1700" dirty="0">
                <a:latin typeface="Verdana"/>
                <a:cs typeface="Verdana"/>
              </a:rPr>
              <a:t>”: </a:t>
            </a:r>
            <a:r>
              <a:rPr sz="1700" spc="-5" dirty="0">
                <a:latin typeface="Verdana"/>
                <a:cs typeface="Verdana"/>
              </a:rPr>
              <a:t>was </a:t>
            </a:r>
            <a:r>
              <a:rPr sz="1700" dirty="0">
                <a:latin typeface="Verdana"/>
                <a:cs typeface="Verdana"/>
              </a:rPr>
              <a:t>the motto of the Aesthetic Movement. </a:t>
            </a:r>
            <a:r>
              <a:rPr lang="it-IT" sz="1700" dirty="0" smtClean="0">
                <a:latin typeface="Verdana"/>
                <a:cs typeface="Verdana"/>
              </a:rPr>
              <a:t>W. </a:t>
            </a:r>
            <a:r>
              <a:rPr sz="1700" spc="-5" dirty="0" smtClean="0">
                <a:latin typeface="Verdana"/>
                <a:cs typeface="Verdana"/>
              </a:rPr>
              <a:t>Pater  </a:t>
            </a:r>
            <a:r>
              <a:rPr sz="1700" dirty="0">
                <a:latin typeface="Verdana"/>
                <a:cs typeface="Verdana"/>
              </a:rPr>
              <a:t>refused </a:t>
            </a:r>
            <a:r>
              <a:rPr sz="1700" spc="-5" dirty="0">
                <a:latin typeface="Verdana"/>
                <a:cs typeface="Verdana"/>
              </a:rPr>
              <a:t>faith </a:t>
            </a:r>
            <a:r>
              <a:rPr sz="1700" dirty="0">
                <a:latin typeface="Verdana"/>
                <a:cs typeface="Verdana"/>
              </a:rPr>
              <a:t>and </a:t>
            </a:r>
            <a:r>
              <a:rPr sz="1700" spc="-5" dirty="0">
                <a:latin typeface="Verdana"/>
                <a:cs typeface="Verdana"/>
              </a:rPr>
              <a:t>any </a:t>
            </a:r>
            <a:r>
              <a:rPr sz="1700" dirty="0">
                <a:latin typeface="Verdana"/>
                <a:cs typeface="Verdana"/>
              </a:rPr>
              <a:t>other ethical system</a:t>
            </a:r>
            <a:r>
              <a:rPr sz="1700" b="1" spc="-5" dirty="0">
                <a:solidFill>
                  <a:srgbClr val="5AD7C8"/>
                </a:solidFill>
                <a:latin typeface="Verdana"/>
                <a:cs typeface="Verdana"/>
              </a:rPr>
              <a:t>; art was the only way of  stopping time through the intensity of the ecstatic </a:t>
            </a:r>
            <a:r>
              <a:rPr sz="1700" b="1" spc="-5" dirty="0">
                <a:solidFill>
                  <a:srgbClr val="5AD7C8"/>
                </a:solidFill>
                <a:latin typeface="Verdana"/>
                <a:cs typeface="Verdana"/>
              </a:rPr>
              <a:t>moment</a:t>
            </a:r>
            <a:r>
              <a:rPr sz="1700" b="1" spc="-5" dirty="0">
                <a:latin typeface="Verdana"/>
                <a:cs typeface="Verdana"/>
              </a:rPr>
              <a:t>. </a:t>
            </a:r>
            <a:r>
              <a:rPr sz="1700" dirty="0">
                <a:latin typeface="Verdana"/>
                <a:cs typeface="Verdana"/>
              </a:rPr>
              <a:t>These  moments of ecstasy are the full comprehension of </a:t>
            </a:r>
            <a:r>
              <a:rPr sz="1700" spc="-5" dirty="0">
                <a:latin typeface="Verdana"/>
                <a:cs typeface="Verdana"/>
              </a:rPr>
              <a:t>life </a:t>
            </a:r>
            <a:r>
              <a:rPr sz="1700" dirty="0">
                <a:latin typeface="Verdana"/>
                <a:cs typeface="Verdana"/>
              </a:rPr>
              <a:t>and </a:t>
            </a:r>
            <a:r>
              <a:rPr sz="1700" spc="-25" dirty="0">
                <a:latin typeface="Verdana"/>
                <a:cs typeface="Verdana"/>
              </a:rPr>
              <a:t>destiny, </a:t>
            </a:r>
            <a:r>
              <a:rPr sz="1700" spc="-5" dirty="0">
                <a:latin typeface="Verdana"/>
                <a:cs typeface="Verdana"/>
              </a:rPr>
              <a:t>time  </a:t>
            </a:r>
            <a:r>
              <a:rPr sz="1700" dirty="0">
                <a:latin typeface="Verdana"/>
                <a:cs typeface="Verdana"/>
              </a:rPr>
              <a:t>and art, and all, </a:t>
            </a:r>
            <a:r>
              <a:rPr sz="1700" spc="-5" dirty="0">
                <a:latin typeface="Verdana"/>
                <a:cs typeface="Verdana"/>
              </a:rPr>
              <a:t>in </a:t>
            </a:r>
            <a:r>
              <a:rPr sz="1700" dirty="0">
                <a:latin typeface="Verdana"/>
                <a:cs typeface="Verdana"/>
              </a:rPr>
              <a:t>one single</a:t>
            </a:r>
            <a:r>
              <a:rPr sz="1700" spc="-95" dirty="0">
                <a:latin typeface="Verdana"/>
                <a:cs typeface="Verdana"/>
              </a:rPr>
              <a:t> </a:t>
            </a:r>
            <a:r>
              <a:rPr sz="1700" dirty="0">
                <a:latin typeface="Verdana"/>
                <a:cs typeface="Verdana"/>
              </a:rPr>
              <a:t>figure.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2490" y="819911"/>
            <a:ext cx="3305175" cy="56938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spc="-5" dirty="0">
                <a:latin typeface="Verdana"/>
                <a:cs typeface="Verdana"/>
              </a:rPr>
              <a:t>The poets’ research </a:t>
            </a:r>
            <a:r>
              <a:rPr sz="1800" dirty="0">
                <a:latin typeface="Verdana"/>
                <a:cs typeface="Verdana"/>
              </a:rPr>
              <a:t>of  </a:t>
            </a:r>
            <a:r>
              <a:rPr sz="1800" spc="-10" dirty="0">
                <a:latin typeface="Verdana"/>
                <a:cs typeface="Verdana"/>
              </a:rPr>
              <a:t>beauty </a:t>
            </a:r>
            <a:r>
              <a:rPr lang="it-IT" dirty="0" smtClean="0">
                <a:latin typeface="Verdana"/>
                <a:cs typeface="Verdana"/>
              </a:rPr>
              <a:t>in </a:t>
            </a:r>
            <a:r>
              <a:rPr sz="1800" spc="-5" dirty="0" smtClean="0">
                <a:latin typeface="Verdana"/>
                <a:cs typeface="Verdana"/>
              </a:rPr>
              <a:t>the </a:t>
            </a:r>
            <a:r>
              <a:rPr sz="1800" spc="-5" dirty="0">
                <a:latin typeface="Verdana"/>
                <a:cs typeface="Verdana"/>
              </a:rPr>
              <a:t>ecstatic  </a:t>
            </a:r>
            <a:r>
              <a:rPr sz="1800" dirty="0">
                <a:latin typeface="Verdana"/>
                <a:cs typeface="Verdana"/>
              </a:rPr>
              <a:t>moment </a:t>
            </a:r>
            <a:r>
              <a:rPr sz="1800" spc="-5" dirty="0">
                <a:latin typeface="Verdana"/>
                <a:cs typeface="Verdana"/>
              </a:rPr>
              <a:t>was </a:t>
            </a:r>
            <a:r>
              <a:rPr sz="1800" dirty="0">
                <a:latin typeface="Verdana"/>
                <a:cs typeface="Verdana"/>
              </a:rPr>
              <a:t>the </a:t>
            </a:r>
            <a:r>
              <a:rPr sz="1800" spc="-5" dirty="0">
                <a:latin typeface="Verdana"/>
                <a:cs typeface="Verdana"/>
              </a:rPr>
              <a:t>“</a:t>
            </a:r>
            <a:r>
              <a:rPr sz="1800" b="1" i="1" spc="-5" dirty="0">
                <a:solidFill>
                  <a:srgbClr val="5AD7C8"/>
                </a:solidFill>
                <a:latin typeface="Verdana"/>
                <a:cs typeface="Verdana"/>
              </a:rPr>
              <a:t>hard  </a:t>
            </a:r>
            <a:r>
              <a:rPr sz="1800" b="1" i="1" dirty="0">
                <a:solidFill>
                  <a:srgbClr val="5AD7C8"/>
                </a:solidFill>
                <a:latin typeface="Verdana"/>
                <a:cs typeface="Verdana"/>
              </a:rPr>
              <a:t>gem </a:t>
            </a:r>
            <a:r>
              <a:rPr sz="1800" b="1" i="1" spc="-5" dirty="0">
                <a:solidFill>
                  <a:srgbClr val="5AD7C8"/>
                </a:solidFill>
                <a:latin typeface="Verdana"/>
                <a:cs typeface="Verdana"/>
              </a:rPr>
              <a:t>like flame</a:t>
            </a:r>
            <a:r>
              <a:rPr sz="1800" spc="-5" dirty="0">
                <a:latin typeface="Verdana"/>
                <a:cs typeface="Verdana"/>
              </a:rPr>
              <a:t>” (described  </a:t>
            </a:r>
            <a:r>
              <a:rPr sz="1800" dirty="0">
                <a:latin typeface="Verdana"/>
                <a:cs typeface="Verdana"/>
              </a:rPr>
              <a:t>as the </a:t>
            </a:r>
            <a:r>
              <a:rPr sz="1800" spc="-5" dirty="0">
                <a:latin typeface="Verdana"/>
                <a:cs typeface="Verdana"/>
              </a:rPr>
              <a:t>real purpose </a:t>
            </a:r>
            <a:r>
              <a:rPr sz="1800" dirty="0">
                <a:latin typeface="Verdana"/>
                <a:cs typeface="Verdana"/>
              </a:rPr>
              <a:t>of life</a:t>
            </a:r>
            <a:r>
              <a:rPr sz="1800" dirty="0" smtClean="0">
                <a:latin typeface="Verdana"/>
                <a:cs typeface="Verdana"/>
              </a:rPr>
              <a:t>)</a:t>
            </a:r>
            <a:r>
              <a:rPr lang="it-IT" sz="1800" dirty="0" smtClean="0">
                <a:latin typeface="Verdana"/>
                <a:cs typeface="Verdana"/>
              </a:rPr>
              <a:t>.</a:t>
            </a:r>
          </a:p>
          <a:p>
            <a:pPr marL="12700" marR="5080">
              <a:lnSpc>
                <a:spcPct val="100000"/>
              </a:lnSpc>
            </a:pPr>
            <a:r>
              <a:rPr sz="1800" dirty="0" smtClean="0">
                <a:latin typeface="Verdana"/>
                <a:cs typeface="Verdana"/>
              </a:rPr>
              <a:t> </a:t>
            </a:r>
            <a:endParaRPr lang="it-IT" dirty="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</a:pPr>
            <a:r>
              <a:rPr lang="it-IT" sz="1800" dirty="0">
                <a:latin typeface="Verdana"/>
                <a:cs typeface="Verdana"/>
              </a:rPr>
              <a:t>I</a:t>
            </a:r>
            <a:r>
              <a:rPr sz="1800" dirty="0" smtClean="0">
                <a:latin typeface="Verdana"/>
                <a:cs typeface="Verdana"/>
              </a:rPr>
              <a:t>t </a:t>
            </a:r>
            <a:r>
              <a:rPr sz="1800" spc="-5" dirty="0">
                <a:latin typeface="Verdana"/>
                <a:cs typeface="Verdana"/>
              </a:rPr>
              <a:t>was the </a:t>
            </a:r>
            <a:r>
              <a:rPr sz="1800" dirty="0">
                <a:latin typeface="Verdana"/>
                <a:cs typeface="Verdana"/>
              </a:rPr>
              <a:t>aim of </a:t>
            </a:r>
            <a:r>
              <a:rPr sz="1800" spc="-5" dirty="0">
                <a:latin typeface="Verdana"/>
                <a:cs typeface="Verdana"/>
              </a:rPr>
              <a:t>the  aesthetic theory </a:t>
            </a:r>
            <a:r>
              <a:rPr sz="1800" dirty="0">
                <a:latin typeface="Verdana"/>
                <a:cs typeface="Verdana"/>
              </a:rPr>
              <a:t>of </a:t>
            </a:r>
            <a:r>
              <a:rPr sz="1800" spc="-5" dirty="0">
                <a:latin typeface="Verdana"/>
                <a:cs typeface="Verdana"/>
              </a:rPr>
              <a:t>the  </a:t>
            </a:r>
            <a:r>
              <a:rPr sz="1800" dirty="0">
                <a:latin typeface="Verdana"/>
                <a:cs typeface="Verdana"/>
              </a:rPr>
              <a:t>artists: </a:t>
            </a:r>
            <a:r>
              <a:rPr b="1" i="1" dirty="0">
                <a:solidFill>
                  <a:srgbClr val="5AD7C8"/>
                </a:solidFill>
                <a:latin typeface="Verdana"/>
                <a:cs typeface="Verdana"/>
              </a:rPr>
              <a:t>the artist should  care about form and  technique </a:t>
            </a:r>
            <a:r>
              <a:rPr sz="1800" dirty="0">
                <a:latin typeface="Verdana"/>
                <a:cs typeface="Verdana"/>
              </a:rPr>
              <a:t>and </a:t>
            </a:r>
            <a:r>
              <a:rPr sz="1800" spc="-5" dirty="0">
                <a:latin typeface="Verdana"/>
                <a:cs typeface="Verdana"/>
              </a:rPr>
              <a:t>express  </a:t>
            </a:r>
            <a:r>
              <a:rPr sz="1800" dirty="0">
                <a:latin typeface="Verdana"/>
                <a:cs typeface="Verdana"/>
              </a:rPr>
              <a:t>himself</a:t>
            </a:r>
            <a:r>
              <a:rPr sz="1800" spc="-95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freely.</a:t>
            </a:r>
            <a:endParaRPr sz="1800" dirty="0">
              <a:latin typeface="Verdana"/>
              <a:cs typeface="Verdana"/>
            </a:endParaRPr>
          </a:p>
          <a:p>
            <a:pPr marL="12700" marR="128905" indent="62230">
              <a:lnSpc>
                <a:spcPct val="100000"/>
              </a:lnSpc>
              <a:spcBef>
                <a:spcPts val="430"/>
              </a:spcBef>
            </a:pPr>
            <a:endParaRPr lang="it-IT" sz="1800" spc="-5" dirty="0" smtClean="0">
              <a:latin typeface="Verdana"/>
              <a:cs typeface="Verdana"/>
            </a:endParaRPr>
          </a:p>
          <a:p>
            <a:pPr marL="12700" marR="128905" indent="62230">
              <a:lnSpc>
                <a:spcPct val="100000"/>
              </a:lnSpc>
              <a:spcBef>
                <a:spcPts val="430"/>
              </a:spcBef>
            </a:pPr>
            <a:r>
              <a:rPr sz="1800" spc="-5" dirty="0" smtClean="0">
                <a:latin typeface="Verdana"/>
                <a:cs typeface="Verdana"/>
              </a:rPr>
              <a:t>This </a:t>
            </a:r>
            <a:r>
              <a:rPr sz="1800" spc="-5" dirty="0">
                <a:latin typeface="Verdana"/>
                <a:cs typeface="Verdana"/>
              </a:rPr>
              <a:t>conception </a:t>
            </a:r>
            <a:r>
              <a:rPr sz="1800" dirty="0">
                <a:latin typeface="Verdana"/>
                <a:cs typeface="Verdana"/>
              </a:rPr>
              <a:t>of </a:t>
            </a:r>
            <a:r>
              <a:rPr sz="1800" dirty="0" smtClean="0">
                <a:latin typeface="Verdana"/>
                <a:cs typeface="Verdana"/>
              </a:rPr>
              <a:t>art</a:t>
            </a:r>
            <a:r>
              <a:rPr lang="it-IT" sz="1800" dirty="0" smtClean="0">
                <a:latin typeface="Verdana"/>
                <a:cs typeface="Verdana"/>
              </a:rPr>
              <a:t> </a:t>
            </a:r>
            <a:r>
              <a:rPr lang="it-IT" sz="1800" dirty="0" err="1" smtClean="0">
                <a:latin typeface="Verdana"/>
                <a:cs typeface="Verdana"/>
              </a:rPr>
              <a:t>was</a:t>
            </a:r>
            <a:r>
              <a:rPr lang="it-IT" sz="1800" dirty="0" smtClean="0">
                <a:latin typeface="Verdana"/>
                <a:cs typeface="Verdana"/>
              </a:rPr>
              <a:t> </a:t>
            </a:r>
            <a:r>
              <a:rPr sz="1800" dirty="0" smtClean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born  </a:t>
            </a:r>
            <a:r>
              <a:rPr sz="1800" dirty="0">
                <a:latin typeface="Verdana"/>
                <a:cs typeface="Verdana"/>
              </a:rPr>
              <a:t>as a </a:t>
            </a:r>
            <a:r>
              <a:rPr sz="1800" spc="-5" dirty="0">
                <a:latin typeface="Verdana"/>
                <a:cs typeface="Verdana"/>
              </a:rPr>
              <a:t>consequence </a:t>
            </a:r>
            <a:r>
              <a:rPr sz="1800" dirty="0">
                <a:latin typeface="Verdana"/>
                <a:cs typeface="Verdana"/>
              </a:rPr>
              <a:t>of </a:t>
            </a:r>
            <a:r>
              <a:rPr b="1" i="1" spc="-5" dirty="0">
                <a:solidFill>
                  <a:srgbClr val="5AD7C8"/>
                </a:solidFill>
                <a:latin typeface="Verdana"/>
                <a:cs typeface="Verdana"/>
              </a:rPr>
              <a:t>the  influence of the French  symbolists poets</a:t>
            </a:r>
          </a:p>
          <a:p>
            <a:pPr marL="12700" marR="795020">
              <a:lnSpc>
                <a:spcPct val="100000"/>
              </a:lnSpc>
              <a:spcBef>
                <a:spcPts val="430"/>
              </a:spcBef>
            </a:pPr>
            <a:r>
              <a:rPr sz="1800" spc="-5" dirty="0">
                <a:latin typeface="Verdana"/>
                <a:cs typeface="Verdana"/>
              </a:rPr>
              <a:t>(Baudelaire,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Verlaine,  </a:t>
            </a:r>
            <a:r>
              <a:rPr sz="1800" spc="-5" dirty="0">
                <a:latin typeface="Verdana"/>
                <a:cs typeface="Verdana"/>
              </a:rPr>
              <a:t>Rimbaud,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Mallarmè).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318000" y="1819275"/>
            <a:ext cx="4502150" cy="34814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7217" y="544576"/>
            <a:ext cx="7926070" cy="525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700" dirty="0">
                <a:latin typeface="Verdana"/>
                <a:cs typeface="Verdana"/>
              </a:rPr>
              <a:t>The aesthetes </a:t>
            </a:r>
            <a:r>
              <a:rPr sz="1700" spc="-5" dirty="0">
                <a:latin typeface="Verdana"/>
                <a:cs typeface="Verdana"/>
              </a:rPr>
              <a:t>did </a:t>
            </a:r>
            <a:r>
              <a:rPr sz="1700" dirty="0">
                <a:latin typeface="Verdana"/>
                <a:cs typeface="Verdana"/>
              </a:rPr>
              <a:t>not agree </a:t>
            </a:r>
            <a:r>
              <a:rPr sz="1700" spc="-5" dirty="0">
                <a:latin typeface="Verdana"/>
                <a:cs typeface="Verdana"/>
              </a:rPr>
              <a:t>with </a:t>
            </a:r>
            <a:r>
              <a:rPr sz="1700" dirty="0">
                <a:latin typeface="Verdana"/>
                <a:cs typeface="Verdana"/>
              </a:rPr>
              <a:t>Matthew Arnold or John Ruskin</a:t>
            </a:r>
            <a:r>
              <a:rPr sz="1700" spc="-85" dirty="0">
                <a:latin typeface="Verdana"/>
                <a:cs typeface="Verdana"/>
              </a:rPr>
              <a:t> </a:t>
            </a:r>
            <a:r>
              <a:rPr sz="1700" spc="-5" dirty="0">
                <a:latin typeface="Verdana"/>
                <a:cs typeface="Verdana"/>
              </a:rPr>
              <a:t>who</a:t>
            </a:r>
            <a:endParaRPr sz="1700" dirty="0">
              <a:latin typeface="Verdana"/>
              <a:cs typeface="Verdana"/>
            </a:endParaRPr>
          </a:p>
          <a:p>
            <a:pPr marL="354965">
              <a:lnSpc>
                <a:spcPct val="100000"/>
              </a:lnSpc>
            </a:pPr>
            <a:r>
              <a:rPr sz="1700" dirty="0">
                <a:latin typeface="Verdana"/>
                <a:cs typeface="Verdana"/>
              </a:rPr>
              <a:t>thought that art should </a:t>
            </a:r>
            <a:r>
              <a:rPr sz="1700" spc="-5" dirty="0">
                <a:latin typeface="Verdana"/>
                <a:cs typeface="Verdana"/>
              </a:rPr>
              <a:t>have </a:t>
            </a:r>
            <a:r>
              <a:rPr sz="1700" dirty="0">
                <a:latin typeface="Verdana"/>
                <a:cs typeface="Verdana"/>
              </a:rPr>
              <a:t>a </a:t>
            </a:r>
            <a:r>
              <a:rPr sz="1700" spc="-5" dirty="0">
                <a:latin typeface="Verdana"/>
                <a:cs typeface="Verdana"/>
              </a:rPr>
              <a:t>moral </a:t>
            </a:r>
            <a:r>
              <a:rPr sz="1700" dirty="0">
                <a:latin typeface="Verdana"/>
                <a:cs typeface="Verdana"/>
              </a:rPr>
              <a:t>purpose and </a:t>
            </a:r>
            <a:r>
              <a:rPr sz="1700" spc="-5" dirty="0">
                <a:latin typeface="Verdana"/>
                <a:cs typeface="Verdana"/>
              </a:rPr>
              <a:t>be</a:t>
            </a:r>
            <a:r>
              <a:rPr sz="1700" spc="-40" dirty="0">
                <a:latin typeface="Verdana"/>
                <a:cs typeface="Verdana"/>
              </a:rPr>
              <a:t> </a:t>
            </a:r>
            <a:r>
              <a:rPr sz="1700" dirty="0">
                <a:latin typeface="Verdana"/>
                <a:cs typeface="Verdana"/>
              </a:rPr>
              <a:t>useful.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7217" y="1736597"/>
            <a:ext cx="8052434" cy="18312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700" dirty="0">
                <a:latin typeface="Verdana"/>
                <a:cs typeface="Verdana"/>
              </a:rPr>
              <a:t>They shared </a:t>
            </a:r>
            <a:r>
              <a:rPr sz="1700" spc="-5" dirty="0">
                <a:latin typeface="Verdana"/>
                <a:cs typeface="Verdana"/>
              </a:rPr>
              <a:t>with </a:t>
            </a:r>
            <a:r>
              <a:rPr sz="1700" dirty="0">
                <a:latin typeface="Verdana"/>
                <a:cs typeface="Verdana"/>
              </a:rPr>
              <a:t>their predecessors, the Pre-Raphaelite poets, a  belief in art for </a:t>
            </a:r>
            <a:r>
              <a:rPr sz="1700" spc="-10" dirty="0">
                <a:latin typeface="Verdana"/>
                <a:cs typeface="Verdana"/>
              </a:rPr>
              <a:t>art’s </a:t>
            </a:r>
            <a:r>
              <a:rPr sz="1700" spc="-5" dirty="0">
                <a:latin typeface="Verdana"/>
                <a:cs typeface="Verdana"/>
              </a:rPr>
              <a:t>sake: </a:t>
            </a:r>
            <a:r>
              <a:rPr sz="1700" b="1" i="1" dirty="0">
                <a:solidFill>
                  <a:srgbClr val="5AD7C8"/>
                </a:solidFill>
                <a:latin typeface="Verdana"/>
                <a:cs typeface="Verdana"/>
              </a:rPr>
              <a:t>art </a:t>
            </a:r>
            <a:r>
              <a:rPr sz="1700" b="1" i="1" spc="-5" dirty="0">
                <a:solidFill>
                  <a:srgbClr val="5AD7C8"/>
                </a:solidFill>
                <a:latin typeface="Verdana"/>
                <a:cs typeface="Verdana"/>
              </a:rPr>
              <a:t>only needed </a:t>
            </a:r>
            <a:r>
              <a:rPr sz="1700" b="1" i="1" dirty="0">
                <a:solidFill>
                  <a:srgbClr val="5AD7C8"/>
                </a:solidFill>
                <a:latin typeface="Verdana"/>
                <a:cs typeface="Verdana"/>
              </a:rPr>
              <a:t>to be </a:t>
            </a:r>
            <a:r>
              <a:rPr sz="1700" b="1" i="1" spc="-5" dirty="0">
                <a:solidFill>
                  <a:srgbClr val="5AD7C8"/>
                </a:solidFill>
                <a:latin typeface="Verdana"/>
                <a:cs typeface="Verdana"/>
              </a:rPr>
              <a:t>beautiful, </a:t>
            </a:r>
            <a:r>
              <a:rPr sz="1700" b="1" i="1" dirty="0">
                <a:solidFill>
                  <a:srgbClr val="5AD7C8"/>
                </a:solidFill>
                <a:latin typeface="Verdana"/>
                <a:cs typeface="Verdana"/>
              </a:rPr>
              <a:t>to  justify </a:t>
            </a:r>
            <a:r>
              <a:rPr sz="1700" b="1" i="1" dirty="0" smtClean="0">
                <a:solidFill>
                  <a:srgbClr val="5AD7C8"/>
                </a:solidFill>
                <a:latin typeface="Verdana"/>
                <a:cs typeface="Verdana"/>
              </a:rPr>
              <a:t>itsel</a:t>
            </a:r>
            <a:r>
              <a:rPr sz="1700" b="1" i="1" dirty="0">
                <a:solidFill>
                  <a:srgbClr val="5AD7C8"/>
                </a:solidFill>
                <a:latin typeface="Verdana"/>
                <a:cs typeface="Verdana"/>
              </a:rPr>
              <a:t>f</a:t>
            </a:r>
            <a:r>
              <a:rPr lang="it-IT" sz="1700" b="1" i="1" dirty="0" smtClean="0">
                <a:solidFill>
                  <a:srgbClr val="5AD7C8"/>
                </a:solidFill>
                <a:latin typeface="Verdana"/>
                <a:cs typeface="Verdana"/>
              </a:rPr>
              <a:t>.</a:t>
            </a:r>
          </a:p>
          <a:p>
            <a:pPr marL="355600" marR="5080" indent="-342900">
              <a:lnSpc>
                <a:spcPct val="100000"/>
              </a:lnSpc>
              <a:buFont typeface="Wingdings"/>
              <a:buChar char=""/>
              <a:tabLst>
                <a:tab pos="354965" algn="l"/>
                <a:tab pos="355600" algn="l"/>
              </a:tabLst>
            </a:pPr>
            <a:endParaRPr lang="it-IT" sz="1700" b="1" i="1" dirty="0">
              <a:solidFill>
                <a:srgbClr val="5AD7C8"/>
              </a:solidFill>
              <a:latin typeface="Verdana"/>
              <a:cs typeface="Verdana"/>
            </a:endParaRPr>
          </a:p>
          <a:p>
            <a:pPr marL="355600" marR="5080" indent="-342900">
              <a:lnSpc>
                <a:spcPct val="100000"/>
              </a:lnSpc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700" dirty="0" smtClean="0">
                <a:latin typeface="Verdana"/>
                <a:cs typeface="Verdana"/>
              </a:rPr>
              <a:t>They </a:t>
            </a:r>
            <a:r>
              <a:rPr sz="1700" dirty="0">
                <a:latin typeface="Verdana"/>
                <a:cs typeface="Verdana"/>
              </a:rPr>
              <a:t>rejected a </a:t>
            </a:r>
            <a:r>
              <a:rPr sz="1700" spc="-5" dirty="0">
                <a:latin typeface="Verdana"/>
                <a:cs typeface="Verdana"/>
              </a:rPr>
              <a:t>simple type </a:t>
            </a:r>
            <a:r>
              <a:rPr sz="1700" dirty="0">
                <a:latin typeface="Verdana"/>
                <a:cs typeface="Verdana"/>
              </a:rPr>
              <a:t>of realism: </a:t>
            </a:r>
            <a:r>
              <a:rPr sz="1700" b="1" i="1" dirty="0">
                <a:solidFill>
                  <a:srgbClr val="5AD7C8"/>
                </a:solidFill>
                <a:latin typeface="Verdana"/>
                <a:cs typeface="Verdana"/>
              </a:rPr>
              <a:t>art </a:t>
            </a:r>
            <a:r>
              <a:rPr sz="1700" spc="-5" dirty="0">
                <a:latin typeface="Verdana"/>
                <a:cs typeface="Verdana"/>
              </a:rPr>
              <a:t>in </a:t>
            </a:r>
            <a:r>
              <a:rPr sz="1700" dirty="0">
                <a:latin typeface="Verdana"/>
                <a:cs typeface="Verdana"/>
              </a:rPr>
              <a:t>their  </a:t>
            </a:r>
            <a:r>
              <a:rPr sz="1700" spc="-5" dirty="0">
                <a:latin typeface="Verdana"/>
                <a:cs typeface="Verdana"/>
              </a:rPr>
              <a:t>opinion </a:t>
            </a:r>
            <a:r>
              <a:rPr sz="1700" b="1" i="1" spc="-5" dirty="0">
                <a:solidFill>
                  <a:srgbClr val="5AD7C8"/>
                </a:solidFill>
                <a:latin typeface="Verdana"/>
                <a:cs typeface="Verdana"/>
              </a:rPr>
              <a:t>should not just reproduce </a:t>
            </a:r>
            <a:r>
              <a:rPr sz="1700" b="1" i="1" dirty="0">
                <a:solidFill>
                  <a:srgbClr val="5AD7C8"/>
                </a:solidFill>
                <a:latin typeface="Verdana"/>
                <a:cs typeface="Verdana"/>
              </a:rPr>
              <a:t>the </a:t>
            </a:r>
            <a:r>
              <a:rPr sz="1700" b="1" i="1" spc="-5" dirty="0">
                <a:solidFill>
                  <a:srgbClr val="5AD7C8"/>
                </a:solidFill>
                <a:latin typeface="Verdana"/>
                <a:cs typeface="Verdana"/>
              </a:rPr>
              <a:t>world, but should </a:t>
            </a:r>
            <a:r>
              <a:rPr sz="1700" b="1" i="1" dirty="0">
                <a:solidFill>
                  <a:srgbClr val="5AD7C8"/>
                </a:solidFill>
                <a:latin typeface="Verdana"/>
                <a:cs typeface="Verdana"/>
              </a:rPr>
              <a:t>offer an  alternative to</a:t>
            </a:r>
            <a:r>
              <a:rPr sz="1700" b="1" i="1" spc="-135" dirty="0">
                <a:solidFill>
                  <a:srgbClr val="5AD7C8"/>
                </a:solidFill>
                <a:latin typeface="Verdana"/>
                <a:cs typeface="Verdana"/>
              </a:rPr>
              <a:t> </a:t>
            </a:r>
            <a:r>
              <a:rPr sz="1700" b="1" i="1" dirty="0">
                <a:solidFill>
                  <a:srgbClr val="5AD7C8"/>
                </a:solidFill>
                <a:latin typeface="Verdana"/>
                <a:cs typeface="Verdana"/>
              </a:rPr>
              <a:t>it</a:t>
            </a:r>
            <a:r>
              <a:rPr sz="1700" dirty="0">
                <a:latin typeface="Verdana"/>
                <a:cs typeface="Verdana"/>
              </a:rPr>
              <a:t>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47217" y="3706241"/>
            <a:ext cx="8070215" cy="784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700" dirty="0">
                <a:latin typeface="Verdana"/>
                <a:cs typeface="Verdana"/>
              </a:rPr>
              <a:t>They had no faith </a:t>
            </a:r>
            <a:r>
              <a:rPr sz="1700" spc="-5" dirty="0">
                <a:latin typeface="Verdana"/>
                <a:cs typeface="Verdana"/>
              </a:rPr>
              <a:t>in </a:t>
            </a:r>
            <a:r>
              <a:rPr sz="1700" dirty="0">
                <a:latin typeface="Verdana"/>
                <a:cs typeface="Verdana"/>
              </a:rPr>
              <a:t>reason, </a:t>
            </a:r>
            <a:r>
              <a:rPr sz="1700" spc="-5" dirty="0">
                <a:latin typeface="Verdana"/>
                <a:cs typeface="Verdana"/>
              </a:rPr>
              <a:t>believing that </a:t>
            </a:r>
            <a:r>
              <a:rPr sz="1700" b="1" i="1" dirty="0">
                <a:solidFill>
                  <a:srgbClr val="5AD7C8"/>
                </a:solidFill>
                <a:latin typeface="Verdana"/>
                <a:cs typeface="Verdana"/>
              </a:rPr>
              <a:t>true reality could only be  found through senses</a:t>
            </a:r>
            <a:r>
              <a:rPr sz="1700" dirty="0">
                <a:latin typeface="Verdana"/>
                <a:cs typeface="Verdana"/>
              </a:rPr>
              <a:t> and </a:t>
            </a:r>
            <a:r>
              <a:rPr sz="1700" spc="-5" dirty="0">
                <a:latin typeface="Verdana"/>
                <a:cs typeface="Verdana"/>
              </a:rPr>
              <a:t>that beauty was </a:t>
            </a:r>
            <a:r>
              <a:rPr sz="1700" dirty="0">
                <a:latin typeface="Verdana"/>
                <a:cs typeface="Verdana"/>
              </a:rPr>
              <a:t>the only </a:t>
            </a:r>
            <a:r>
              <a:rPr sz="1700" spc="-5" dirty="0">
                <a:latin typeface="Verdana"/>
                <a:cs typeface="Verdana"/>
              </a:rPr>
              <a:t>thing that add </a:t>
            </a:r>
            <a:r>
              <a:rPr sz="1700" spc="-10" dirty="0">
                <a:latin typeface="Verdana"/>
                <a:cs typeface="Verdana"/>
              </a:rPr>
              <a:t>any  </a:t>
            </a:r>
            <a:r>
              <a:rPr sz="1700" dirty="0">
                <a:latin typeface="Verdana"/>
                <a:cs typeface="Verdana"/>
              </a:rPr>
              <a:t>meaning.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85800" y="4724400"/>
            <a:ext cx="7939405" cy="18312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700" spc="-15" dirty="0">
                <a:latin typeface="Verdana"/>
                <a:cs typeface="Verdana"/>
              </a:rPr>
              <a:t>Walter </a:t>
            </a:r>
            <a:r>
              <a:rPr sz="1700" spc="-5" dirty="0">
                <a:latin typeface="Verdana"/>
                <a:cs typeface="Verdana"/>
              </a:rPr>
              <a:t>Pater: </a:t>
            </a:r>
            <a:r>
              <a:rPr sz="1700" dirty="0">
                <a:latin typeface="Verdana"/>
                <a:cs typeface="Verdana"/>
              </a:rPr>
              <a:t>“</a:t>
            </a:r>
            <a:r>
              <a:rPr sz="1700" b="1" i="1" dirty="0">
                <a:solidFill>
                  <a:srgbClr val="002060"/>
                </a:solidFill>
                <a:latin typeface="Verdana"/>
                <a:cs typeface="Verdana"/>
              </a:rPr>
              <a:t>Life </a:t>
            </a:r>
            <a:r>
              <a:rPr sz="1700" b="1" i="1" spc="-5" dirty="0">
                <a:solidFill>
                  <a:srgbClr val="002060"/>
                </a:solidFill>
                <a:latin typeface="Verdana"/>
                <a:cs typeface="Verdana"/>
              </a:rPr>
              <a:t>is </a:t>
            </a:r>
            <a:r>
              <a:rPr sz="1700" b="1" i="1" dirty="0">
                <a:solidFill>
                  <a:srgbClr val="002060"/>
                </a:solidFill>
                <a:latin typeface="Verdana"/>
                <a:cs typeface="Verdana"/>
              </a:rPr>
              <a:t>only a series of experiences and the </a:t>
            </a:r>
            <a:r>
              <a:rPr sz="1700" b="1" i="1" spc="-5" dirty="0">
                <a:solidFill>
                  <a:srgbClr val="002060"/>
                </a:solidFill>
                <a:latin typeface="Verdana"/>
                <a:cs typeface="Verdana"/>
              </a:rPr>
              <a:t>way to </a:t>
            </a:r>
            <a:r>
              <a:rPr sz="1700" b="1" i="1" dirty="0">
                <a:solidFill>
                  <a:srgbClr val="002060"/>
                </a:solidFill>
                <a:latin typeface="Verdana"/>
                <a:cs typeface="Verdana"/>
              </a:rPr>
              <a:t>give  </a:t>
            </a:r>
            <a:r>
              <a:rPr sz="1700" b="1" i="1" spc="-5" dirty="0">
                <a:solidFill>
                  <a:srgbClr val="002060"/>
                </a:solidFill>
                <a:latin typeface="Verdana"/>
                <a:cs typeface="Verdana"/>
              </a:rPr>
              <a:t>it meaning is to live </a:t>
            </a:r>
            <a:r>
              <a:rPr sz="1700" b="1" i="1" dirty="0">
                <a:solidFill>
                  <a:srgbClr val="002060"/>
                </a:solidFill>
                <a:latin typeface="Verdana"/>
                <a:cs typeface="Verdana"/>
              </a:rPr>
              <a:t>these experiences as intensely as </a:t>
            </a:r>
            <a:r>
              <a:rPr sz="1700" b="1" i="1" spc="-20" dirty="0">
                <a:solidFill>
                  <a:srgbClr val="002060"/>
                </a:solidFill>
                <a:latin typeface="Verdana"/>
                <a:cs typeface="Verdana"/>
              </a:rPr>
              <a:t>possible</a:t>
            </a:r>
            <a:r>
              <a:rPr sz="1700" spc="-20" dirty="0">
                <a:latin typeface="Verdana"/>
                <a:cs typeface="Verdana"/>
              </a:rPr>
              <a:t>”. </a:t>
            </a:r>
            <a:endParaRPr lang="it-IT" sz="1700" spc="-20" dirty="0" smtClean="0">
              <a:latin typeface="Verdana"/>
              <a:cs typeface="Verdana"/>
            </a:endParaRPr>
          </a:p>
          <a:p>
            <a:pPr marL="355600" marR="5080" indent="-342900">
              <a:lnSpc>
                <a:spcPct val="100000"/>
              </a:lnSpc>
              <a:buFont typeface="Wingdings"/>
              <a:buChar char=""/>
              <a:tabLst>
                <a:tab pos="354965" algn="l"/>
                <a:tab pos="355600" algn="l"/>
              </a:tabLst>
            </a:pPr>
            <a:endParaRPr lang="it-IT" sz="1700" spc="-20" dirty="0">
              <a:latin typeface="Verdana"/>
              <a:cs typeface="Verdana"/>
            </a:endParaRPr>
          </a:p>
          <a:p>
            <a:pPr marL="355600" marR="5080" indent="-342900">
              <a:lnSpc>
                <a:spcPct val="100000"/>
              </a:lnSpc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700" dirty="0" smtClean="0">
                <a:latin typeface="Verdana"/>
                <a:cs typeface="Verdana"/>
              </a:rPr>
              <a:t>The  </a:t>
            </a:r>
            <a:r>
              <a:rPr sz="1700" dirty="0">
                <a:latin typeface="Verdana"/>
                <a:cs typeface="Verdana"/>
              </a:rPr>
              <a:t>most important thing for </a:t>
            </a:r>
            <a:r>
              <a:rPr sz="1700" spc="-15" dirty="0">
                <a:latin typeface="Verdana"/>
                <a:cs typeface="Verdana"/>
              </a:rPr>
              <a:t>Walter </a:t>
            </a:r>
            <a:r>
              <a:rPr sz="1700" spc="-5" dirty="0">
                <a:latin typeface="Verdana"/>
                <a:cs typeface="Verdana"/>
              </a:rPr>
              <a:t>Pater was Beauty: life was </a:t>
            </a:r>
            <a:r>
              <a:rPr sz="1700" dirty="0">
                <a:latin typeface="Verdana"/>
                <a:cs typeface="Verdana"/>
              </a:rPr>
              <a:t>usually  ugly and sordid, </a:t>
            </a:r>
            <a:r>
              <a:rPr sz="1700" b="1" dirty="0">
                <a:solidFill>
                  <a:srgbClr val="002060"/>
                </a:solidFill>
                <a:latin typeface="Verdana"/>
                <a:cs typeface="Verdana"/>
              </a:rPr>
              <a:t>only art could </a:t>
            </a:r>
            <a:r>
              <a:rPr sz="1700" b="1" spc="-5" dirty="0">
                <a:solidFill>
                  <a:srgbClr val="002060"/>
                </a:solidFill>
                <a:latin typeface="Verdana"/>
                <a:cs typeface="Verdana"/>
              </a:rPr>
              <a:t>be </a:t>
            </a:r>
            <a:r>
              <a:rPr sz="1700" b="1" dirty="0">
                <a:solidFill>
                  <a:srgbClr val="002060"/>
                </a:solidFill>
                <a:latin typeface="Verdana"/>
                <a:cs typeface="Verdana"/>
              </a:rPr>
              <a:t>really beautiful</a:t>
            </a:r>
            <a:r>
              <a:rPr sz="1700" dirty="0">
                <a:latin typeface="Verdana"/>
                <a:cs typeface="Verdana"/>
              </a:rPr>
              <a:t>, so “</a:t>
            </a:r>
            <a:r>
              <a:rPr sz="1700" b="1" i="1" dirty="0">
                <a:solidFill>
                  <a:srgbClr val="5AD7C8"/>
                </a:solidFill>
                <a:latin typeface="Verdana"/>
                <a:cs typeface="Verdana"/>
              </a:rPr>
              <a:t>life </a:t>
            </a:r>
            <a:r>
              <a:rPr sz="1700" b="1" i="1" spc="-5" dirty="0">
                <a:solidFill>
                  <a:srgbClr val="5AD7C8"/>
                </a:solidFill>
                <a:latin typeface="Verdana"/>
                <a:cs typeface="Verdana"/>
              </a:rPr>
              <a:t>should  copy</a:t>
            </a:r>
            <a:r>
              <a:rPr sz="1700" b="1" i="1" spc="-100" dirty="0">
                <a:solidFill>
                  <a:srgbClr val="5AD7C8"/>
                </a:solidFill>
                <a:latin typeface="Verdana"/>
                <a:cs typeface="Verdana"/>
              </a:rPr>
              <a:t> </a:t>
            </a:r>
            <a:r>
              <a:rPr sz="1700" b="1" i="1" spc="-70" dirty="0">
                <a:solidFill>
                  <a:srgbClr val="5AD7C8"/>
                </a:solidFill>
                <a:latin typeface="Verdana"/>
                <a:cs typeface="Verdana"/>
              </a:rPr>
              <a:t>art</a:t>
            </a:r>
            <a:r>
              <a:rPr sz="1700" spc="-70" dirty="0">
                <a:latin typeface="Verdana"/>
                <a:cs typeface="Verdana"/>
              </a:rPr>
              <a:t>”.</a:t>
            </a:r>
            <a:endParaRPr sz="17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5111" y="187705"/>
            <a:ext cx="7188200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6905" marR="5080" indent="-1894839">
              <a:lnSpc>
                <a:spcPct val="100000"/>
              </a:lnSpc>
            </a:pPr>
            <a:r>
              <a:rPr spc="-5" dirty="0">
                <a:solidFill>
                  <a:srgbClr val="FF3399"/>
                </a:solidFill>
              </a:rPr>
              <a:t>The </a:t>
            </a:r>
            <a:r>
              <a:rPr spc="-15" dirty="0">
                <a:solidFill>
                  <a:srgbClr val="FF3399"/>
                </a:solidFill>
              </a:rPr>
              <a:t>ecstatic </a:t>
            </a:r>
            <a:r>
              <a:rPr spc="-10" dirty="0">
                <a:solidFill>
                  <a:srgbClr val="FF3399"/>
                </a:solidFill>
              </a:rPr>
              <a:t>moment </a:t>
            </a:r>
            <a:r>
              <a:rPr dirty="0">
                <a:solidFill>
                  <a:srgbClr val="FF3399"/>
                </a:solidFill>
              </a:rPr>
              <a:t>in </a:t>
            </a:r>
            <a:r>
              <a:rPr spc="-5" dirty="0" smtClean="0">
                <a:solidFill>
                  <a:srgbClr val="FF3399"/>
                </a:solidFill>
              </a:rPr>
              <a:t>Virginia </a:t>
            </a:r>
            <a:r>
              <a:rPr spc="-30" dirty="0" smtClean="0">
                <a:solidFill>
                  <a:srgbClr val="FF3399"/>
                </a:solidFill>
              </a:rPr>
              <a:t>Woolf</a:t>
            </a:r>
            <a:r>
              <a:rPr lang="it-IT" spc="-30" dirty="0" smtClean="0">
                <a:solidFill>
                  <a:srgbClr val="FF3399"/>
                </a:solidFill>
              </a:rPr>
              <a:t>.</a:t>
            </a:r>
            <a:r>
              <a:rPr spc="-30" dirty="0" smtClean="0">
                <a:solidFill>
                  <a:srgbClr val="FF3399"/>
                </a:solidFill>
              </a:rPr>
              <a:t>  </a:t>
            </a:r>
            <a:r>
              <a:rPr lang="it-IT" spc="-30" dirty="0" smtClean="0">
                <a:solidFill>
                  <a:srgbClr val="FF3399"/>
                </a:solidFill>
              </a:rPr>
              <a:t/>
            </a:r>
            <a:br>
              <a:rPr lang="it-IT" spc="-30" dirty="0" smtClean="0">
                <a:solidFill>
                  <a:srgbClr val="FF3399"/>
                </a:solidFill>
              </a:rPr>
            </a:br>
            <a:r>
              <a:rPr i="1" spc="-10" dirty="0" smtClean="0">
                <a:solidFill>
                  <a:srgbClr val="FF3399"/>
                </a:solidFill>
              </a:rPr>
              <a:t>Moments </a:t>
            </a:r>
            <a:r>
              <a:rPr i="1" spc="-5" dirty="0">
                <a:solidFill>
                  <a:srgbClr val="FF3399"/>
                </a:solidFill>
              </a:rPr>
              <a:t>of</a:t>
            </a:r>
            <a:r>
              <a:rPr i="1" spc="-65" dirty="0">
                <a:solidFill>
                  <a:srgbClr val="FF3399"/>
                </a:solidFill>
              </a:rPr>
              <a:t> </a:t>
            </a:r>
            <a:r>
              <a:rPr i="1" spc="-5" dirty="0">
                <a:solidFill>
                  <a:srgbClr val="FF3399"/>
                </a:solidFill>
              </a:rPr>
              <a:t>being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900428"/>
            <a:ext cx="7817484" cy="830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indent="12700">
              <a:lnSpc>
                <a:spcPct val="100000"/>
              </a:lnSpc>
            </a:pPr>
            <a:r>
              <a:rPr sz="1800" dirty="0">
                <a:latin typeface="Verdana"/>
                <a:cs typeface="Verdana"/>
              </a:rPr>
              <a:t>Virginia </a:t>
            </a:r>
            <a:r>
              <a:rPr sz="1800" spc="-20" dirty="0">
                <a:latin typeface="Verdana"/>
                <a:cs typeface="Verdana"/>
              </a:rPr>
              <a:t>Woolf </a:t>
            </a:r>
            <a:r>
              <a:rPr sz="1800" spc="-5" dirty="0">
                <a:latin typeface="Verdana"/>
                <a:cs typeface="Verdana"/>
              </a:rPr>
              <a:t>distinguishes the ecstatic </a:t>
            </a:r>
            <a:r>
              <a:rPr sz="1800" dirty="0">
                <a:latin typeface="Verdana"/>
                <a:cs typeface="Verdana"/>
              </a:rPr>
              <a:t>moments </a:t>
            </a:r>
            <a:r>
              <a:rPr sz="1800" dirty="0" smtClean="0">
                <a:latin typeface="Verdana"/>
                <a:cs typeface="Verdana"/>
              </a:rPr>
              <a:t>into</a:t>
            </a:r>
            <a:r>
              <a:rPr lang="it-IT" dirty="0" smtClean="0">
                <a:solidFill>
                  <a:srgbClr val="FF0066"/>
                </a:solidFill>
                <a:latin typeface="Verdana"/>
                <a:cs typeface="Verdana"/>
              </a:rPr>
              <a:t>: </a:t>
            </a:r>
          </a:p>
          <a:p>
            <a:pPr marR="5080" indent="12700">
              <a:lnSpc>
                <a:spcPct val="100000"/>
              </a:lnSpc>
              <a:buFont typeface="Wingdings" pitchFamily="2" charset="2"/>
              <a:buChar char="§"/>
            </a:pPr>
            <a:r>
              <a:rPr lang="it-IT" sz="1800" dirty="0" smtClean="0">
                <a:solidFill>
                  <a:srgbClr val="FF0066"/>
                </a:solidFill>
                <a:latin typeface="Verdana"/>
                <a:cs typeface="Verdana"/>
              </a:rPr>
              <a:t> </a:t>
            </a:r>
            <a:r>
              <a:rPr sz="1800" dirty="0" smtClean="0">
                <a:solidFill>
                  <a:srgbClr val="FF0066"/>
                </a:solidFill>
                <a:latin typeface="Verdana"/>
                <a:cs typeface="Verdana"/>
              </a:rPr>
              <a:t>moments </a:t>
            </a:r>
            <a:r>
              <a:rPr sz="1800" dirty="0">
                <a:solidFill>
                  <a:srgbClr val="FF0066"/>
                </a:solidFill>
                <a:latin typeface="Verdana"/>
                <a:cs typeface="Verdana"/>
              </a:rPr>
              <a:t>of  </a:t>
            </a:r>
            <a:r>
              <a:rPr sz="1800" spc="-5" dirty="0" smtClean="0">
                <a:solidFill>
                  <a:srgbClr val="FF0066"/>
                </a:solidFill>
                <a:latin typeface="Verdana"/>
                <a:cs typeface="Verdana"/>
              </a:rPr>
              <a:t>being</a:t>
            </a:r>
            <a:endParaRPr lang="it-IT" sz="1800" spc="-5" dirty="0" smtClean="0">
              <a:solidFill>
                <a:srgbClr val="FF0066"/>
              </a:solidFill>
              <a:latin typeface="Verdana"/>
              <a:cs typeface="Verdana"/>
            </a:endParaRPr>
          </a:p>
          <a:p>
            <a:pPr marR="5080" indent="12700">
              <a:lnSpc>
                <a:spcPct val="100000"/>
              </a:lnSpc>
              <a:buFont typeface="Wingdings" pitchFamily="2" charset="2"/>
              <a:buChar char="§"/>
            </a:pPr>
            <a:r>
              <a:rPr lang="it-IT" sz="1800" dirty="0" smtClean="0">
                <a:solidFill>
                  <a:srgbClr val="FF0066"/>
                </a:solidFill>
                <a:latin typeface="Verdana"/>
                <a:cs typeface="Verdana"/>
              </a:rPr>
              <a:t> </a:t>
            </a:r>
            <a:r>
              <a:rPr sz="1800" dirty="0" smtClean="0">
                <a:solidFill>
                  <a:srgbClr val="FF0066"/>
                </a:solidFill>
                <a:latin typeface="Verdana"/>
                <a:cs typeface="Verdana"/>
              </a:rPr>
              <a:t>moments </a:t>
            </a:r>
            <a:r>
              <a:rPr sz="1800" dirty="0">
                <a:solidFill>
                  <a:srgbClr val="FF0066"/>
                </a:solidFill>
                <a:latin typeface="Verdana"/>
                <a:cs typeface="Verdana"/>
              </a:rPr>
              <a:t>of</a:t>
            </a:r>
            <a:r>
              <a:rPr sz="1800" spc="-30" dirty="0">
                <a:solidFill>
                  <a:srgbClr val="FF0066"/>
                </a:solidFill>
                <a:latin typeface="Verdana"/>
                <a:cs typeface="Verdana"/>
              </a:rPr>
              <a:t> </a:t>
            </a:r>
            <a:r>
              <a:rPr sz="1800" spc="-5" dirty="0" smtClean="0">
                <a:solidFill>
                  <a:srgbClr val="FF0066"/>
                </a:solidFill>
                <a:latin typeface="Verdana"/>
                <a:cs typeface="Verdana"/>
              </a:rPr>
              <a:t>non-being</a:t>
            </a:r>
            <a:endParaRPr sz="1800" dirty="0">
              <a:solidFill>
                <a:srgbClr val="FF0066"/>
              </a:solidFill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162553"/>
            <a:ext cx="8000365" cy="1378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dirty="0">
                <a:latin typeface="Verdana"/>
                <a:cs typeface="Verdana"/>
              </a:rPr>
              <a:t>A </a:t>
            </a:r>
            <a:r>
              <a:rPr sz="1800" b="1" i="1" spc="-5" dirty="0">
                <a:latin typeface="Verdana"/>
                <a:cs typeface="Verdana"/>
              </a:rPr>
              <a:t>moment </a:t>
            </a:r>
            <a:r>
              <a:rPr sz="1800" b="1" i="1" dirty="0">
                <a:latin typeface="Verdana"/>
                <a:cs typeface="Verdana"/>
              </a:rPr>
              <a:t>of being </a:t>
            </a:r>
            <a:r>
              <a:rPr sz="1800" dirty="0">
                <a:latin typeface="Verdana"/>
                <a:cs typeface="Verdana"/>
              </a:rPr>
              <a:t>is a moment of </a:t>
            </a:r>
            <a:r>
              <a:rPr sz="1800" b="1" dirty="0">
                <a:latin typeface="Verdana"/>
                <a:cs typeface="Verdana"/>
              </a:rPr>
              <a:t>intense </a:t>
            </a:r>
            <a:r>
              <a:rPr sz="1800" b="1" spc="-5" dirty="0">
                <a:latin typeface="Verdana"/>
                <a:cs typeface="Verdana"/>
              </a:rPr>
              <a:t>power </a:t>
            </a:r>
            <a:r>
              <a:rPr sz="1800" b="1" dirty="0">
                <a:latin typeface="Verdana"/>
                <a:cs typeface="Verdana"/>
              </a:rPr>
              <a:t>and </a:t>
            </a:r>
            <a:r>
              <a:rPr sz="1800" b="1" spc="-30" dirty="0">
                <a:latin typeface="Verdana"/>
                <a:cs typeface="Verdana"/>
              </a:rPr>
              <a:t>beauty,  </a:t>
            </a:r>
            <a:r>
              <a:rPr sz="1800" b="1" spc="-5" dirty="0">
                <a:latin typeface="Verdana"/>
                <a:cs typeface="Verdana"/>
              </a:rPr>
              <a:t>energy </a:t>
            </a:r>
            <a:r>
              <a:rPr sz="1800" b="1" dirty="0">
                <a:latin typeface="Verdana"/>
                <a:cs typeface="Verdana"/>
              </a:rPr>
              <a:t>and </a:t>
            </a:r>
            <a:r>
              <a:rPr sz="1800" b="1" spc="-5" dirty="0">
                <a:latin typeface="Verdana"/>
                <a:cs typeface="Verdana"/>
              </a:rPr>
              <a:t>awareness</a:t>
            </a:r>
            <a:r>
              <a:rPr sz="1800" spc="-5" dirty="0">
                <a:latin typeface="Verdana"/>
                <a:cs typeface="Verdana"/>
              </a:rPr>
              <a:t>, when </a:t>
            </a:r>
            <a:r>
              <a:rPr sz="1800" dirty="0">
                <a:latin typeface="Verdana"/>
                <a:cs typeface="Verdana"/>
              </a:rPr>
              <a:t>an individual is </a:t>
            </a:r>
            <a:r>
              <a:rPr sz="1800" b="1" dirty="0">
                <a:latin typeface="Verdana"/>
                <a:cs typeface="Verdana"/>
              </a:rPr>
              <a:t>fully conscious of his  </a:t>
            </a:r>
            <a:r>
              <a:rPr sz="1800" b="1" spc="-5" dirty="0">
                <a:latin typeface="Verdana"/>
                <a:cs typeface="Verdana"/>
              </a:rPr>
              <a:t>experience</a:t>
            </a:r>
            <a:r>
              <a:rPr sz="1800" spc="-5" dirty="0">
                <a:latin typeface="Verdana"/>
                <a:cs typeface="Verdana"/>
              </a:rPr>
              <a:t>; </a:t>
            </a:r>
            <a:r>
              <a:rPr sz="1800" dirty="0">
                <a:latin typeface="Verdana"/>
                <a:cs typeface="Verdana"/>
              </a:rPr>
              <a:t>a moment </a:t>
            </a:r>
            <a:r>
              <a:rPr sz="1800" spc="-5" dirty="0">
                <a:latin typeface="Verdana"/>
                <a:cs typeface="Verdana"/>
              </a:rPr>
              <a:t>when </a:t>
            </a:r>
            <a:r>
              <a:rPr sz="1800" dirty="0">
                <a:latin typeface="Verdana"/>
                <a:cs typeface="Verdana"/>
              </a:rPr>
              <a:t>he is not only </a:t>
            </a:r>
            <a:r>
              <a:rPr sz="1800" spc="-5" dirty="0">
                <a:latin typeface="Verdana"/>
                <a:cs typeface="Verdana"/>
              </a:rPr>
              <a:t>aware </a:t>
            </a:r>
            <a:r>
              <a:rPr sz="1800" dirty="0">
                <a:latin typeface="Verdana"/>
                <a:cs typeface="Verdana"/>
              </a:rPr>
              <a:t>of himself </a:t>
            </a:r>
            <a:r>
              <a:rPr sz="1800" spc="-5" dirty="0">
                <a:latin typeface="Verdana"/>
                <a:cs typeface="Verdana"/>
              </a:rPr>
              <a:t>but  catches </a:t>
            </a:r>
            <a:r>
              <a:rPr sz="1800" dirty="0">
                <a:latin typeface="Verdana"/>
                <a:cs typeface="Verdana"/>
              </a:rPr>
              <a:t>a </a:t>
            </a:r>
            <a:r>
              <a:rPr sz="1800" spc="-5" dirty="0">
                <a:latin typeface="Verdana"/>
                <a:cs typeface="Verdana"/>
              </a:rPr>
              <a:t>glimpse </a:t>
            </a:r>
            <a:r>
              <a:rPr sz="1800" dirty="0">
                <a:latin typeface="Verdana"/>
                <a:cs typeface="Verdana"/>
              </a:rPr>
              <a:t>of his </a:t>
            </a:r>
            <a:r>
              <a:rPr sz="1800" spc="-5" dirty="0">
                <a:latin typeface="Verdana"/>
                <a:cs typeface="Verdana"/>
              </a:rPr>
              <a:t>connection to </a:t>
            </a:r>
            <a:r>
              <a:rPr sz="1800" dirty="0">
                <a:latin typeface="Verdana"/>
                <a:cs typeface="Verdana"/>
              </a:rPr>
              <a:t>a larger </a:t>
            </a:r>
            <a:r>
              <a:rPr sz="1800" spc="-5" dirty="0">
                <a:latin typeface="Verdana"/>
                <a:cs typeface="Verdana"/>
              </a:rPr>
              <a:t>pattern hidden  behind the opaque </a:t>
            </a:r>
            <a:r>
              <a:rPr sz="1800" dirty="0">
                <a:latin typeface="Verdana"/>
                <a:cs typeface="Verdana"/>
              </a:rPr>
              <a:t>surface of </a:t>
            </a:r>
            <a:r>
              <a:rPr sz="1800" spc="-5" dirty="0">
                <a:latin typeface="Verdana"/>
                <a:cs typeface="Verdana"/>
              </a:rPr>
              <a:t>daily</a:t>
            </a:r>
            <a:r>
              <a:rPr sz="1800" spc="1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life.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35940" y="5248021"/>
            <a:ext cx="7823834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dirty="0">
                <a:latin typeface="Verdana"/>
                <a:cs typeface="Verdana"/>
              </a:rPr>
              <a:t>A </a:t>
            </a:r>
            <a:r>
              <a:rPr sz="1800" b="1" i="1" spc="-5" dirty="0">
                <a:latin typeface="Verdana"/>
                <a:cs typeface="Verdana"/>
              </a:rPr>
              <a:t>moment </a:t>
            </a:r>
            <a:r>
              <a:rPr sz="1800" b="1" i="1" dirty="0">
                <a:latin typeface="Verdana"/>
                <a:cs typeface="Verdana"/>
              </a:rPr>
              <a:t>of </a:t>
            </a:r>
            <a:r>
              <a:rPr sz="1800" b="1" i="1" spc="-5" dirty="0">
                <a:latin typeface="Verdana"/>
                <a:cs typeface="Verdana"/>
              </a:rPr>
              <a:t>non-being </a:t>
            </a:r>
            <a:r>
              <a:rPr sz="1800" dirty="0">
                <a:latin typeface="Verdana"/>
                <a:cs typeface="Verdana"/>
              </a:rPr>
              <a:t>is a </a:t>
            </a:r>
            <a:r>
              <a:rPr sz="1800" spc="-5" dirty="0">
                <a:latin typeface="Verdana"/>
                <a:cs typeface="Verdana"/>
              </a:rPr>
              <a:t>moment when </a:t>
            </a:r>
            <a:r>
              <a:rPr sz="1800" b="1" dirty="0">
                <a:latin typeface="Verdana"/>
                <a:cs typeface="Verdana"/>
              </a:rPr>
              <a:t>the individual </a:t>
            </a:r>
            <a:r>
              <a:rPr sz="1800" b="1" spc="-5" dirty="0">
                <a:latin typeface="Verdana"/>
                <a:cs typeface="Verdana"/>
              </a:rPr>
              <a:t>lives  </a:t>
            </a:r>
            <a:r>
              <a:rPr sz="1800" b="1" dirty="0">
                <a:latin typeface="Verdana"/>
                <a:cs typeface="Verdana"/>
              </a:rPr>
              <a:t>and acts </a:t>
            </a:r>
            <a:r>
              <a:rPr sz="1800" b="1" spc="-5" dirty="0">
                <a:latin typeface="Verdana"/>
                <a:cs typeface="Verdana"/>
              </a:rPr>
              <a:t>without awareness, performing </a:t>
            </a:r>
            <a:r>
              <a:rPr sz="1800" b="1" dirty="0">
                <a:latin typeface="Verdana"/>
                <a:cs typeface="Verdana"/>
              </a:rPr>
              <a:t>acts as </a:t>
            </a:r>
            <a:r>
              <a:rPr sz="1800" b="1" spc="5" dirty="0">
                <a:latin typeface="Verdana"/>
                <a:cs typeface="Verdana"/>
              </a:rPr>
              <a:t>if </a:t>
            </a:r>
            <a:r>
              <a:rPr sz="1800" b="1" spc="-5" dirty="0">
                <a:latin typeface="Verdana"/>
                <a:cs typeface="Verdana"/>
              </a:rPr>
              <a:t>asleep</a:t>
            </a:r>
            <a:r>
              <a:rPr sz="1800" spc="-5" dirty="0">
                <a:latin typeface="Verdana"/>
                <a:cs typeface="Verdana"/>
              </a:rPr>
              <a:t>. He </a:t>
            </a:r>
            <a:r>
              <a:rPr sz="1800" spc="5" dirty="0">
                <a:latin typeface="Verdana"/>
                <a:cs typeface="Verdana"/>
              </a:rPr>
              <a:t>is  </a:t>
            </a:r>
            <a:r>
              <a:rPr sz="1800" dirty="0">
                <a:latin typeface="Verdana"/>
                <a:cs typeface="Verdana"/>
              </a:rPr>
              <a:t>not consciously </a:t>
            </a:r>
            <a:r>
              <a:rPr sz="1800" spc="-5" dirty="0">
                <a:latin typeface="Verdana"/>
                <a:cs typeface="Verdana"/>
              </a:rPr>
              <a:t>aware </a:t>
            </a:r>
            <a:r>
              <a:rPr sz="1800" dirty="0">
                <a:latin typeface="Verdana"/>
                <a:cs typeface="Verdana"/>
              </a:rPr>
              <a:t>of </a:t>
            </a:r>
            <a:r>
              <a:rPr sz="1800" spc="-5" dirty="0">
                <a:latin typeface="Verdana"/>
                <a:cs typeface="Verdana"/>
              </a:rPr>
              <a:t>even </a:t>
            </a:r>
            <a:r>
              <a:rPr sz="1800" dirty="0">
                <a:latin typeface="Verdana"/>
                <a:cs typeface="Verdana"/>
              </a:rPr>
              <a:t>as he </a:t>
            </a:r>
            <a:r>
              <a:rPr sz="1800" spc="-5" dirty="0">
                <a:latin typeface="Verdana"/>
                <a:cs typeface="Verdana"/>
              </a:rPr>
              <a:t>experiences</a:t>
            </a:r>
            <a:r>
              <a:rPr sz="1800" spc="-7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them.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" algn="ctr">
              <a:lnSpc>
                <a:spcPct val="100000"/>
              </a:lnSpc>
            </a:pPr>
            <a:r>
              <a:rPr spc="-5" dirty="0"/>
              <a:t>The </a:t>
            </a:r>
            <a:r>
              <a:rPr spc="-15" dirty="0"/>
              <a:t>ecstatic </a:t>
            </a:r>
            <a:r>
              <a:rPr spc="-10" dirty="0"/>
              <a:t>moment </a:t>
            </a:r>
            <a:r>
              <a:rPr dirty="0"/>
              <a:t>in </a:t>
            </a:r>
            <a:r>
              <a:rPr spc="-5" dirty="0"/>
              <a:t>James</a:t>
            </a:r>
            <a:r>
              <a:rPr spc="-15" dirty="0"/>
              <a:t> </a:t>
            </a:r>
            <a:r>
              <a:rPr spc="-10" dirty="0"/>
              <a:t>Joyce:</a:t>
            </a:r>
          </a:p>
          <a:p>
            <a:pPr marL="1905" algn="ctr">
              <a:lnSpc>
                <a:spcPct val="100000"/>
              </a:lnSpc>
            </a:pPr>
            <a:r>
              <a:rPr spc="-20" dirty="0"/>
              <a:t>Epiphany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381000" y="1447800"/>
            <a:ext cx="8443722" cy="4314001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4585335" marR="264160" indent="-20320">
              <a:lnSpc>
                <a:spcPts val="2060"/>
              </a:lnSpc>
              <a:spcBef>
                <a:spcPts val="60"/>
              </a:spcBef>
            </a:pPr>
            <a:r>
              <a:rPr b="1" spc="-5" dirty="0"/>
              <a:t>Epiphany </a:t>
            </a:r>
            <a:r>
              <a:rPr b="1" spc="-5" dirty="0" smtClean="0"/>
              <a:t>is</a:t>
            </a:r>
            <a:r>
              <a:rPr lang="it-IT" b="1" spc="-5" dirty="0" smtClean="0"/>
              <a:t> the </a:t>
            </a:r>
            <a:r>
              <a:rPr b="1" spc="-5" dirty="0" smtClean="0"/>
              <a:t> </a:t>
            </a:r>
            <a:r>
              <a:rPr b="1" dirty="0"/>
              <a:t>twelfth night of  January </a:t>
            </a:r>
            <a:r>
              <a:rPr spc="-5" dirty="0"/>
              <a:t>when Christ is </a:t>
            </a:r>
            <a:r>
              <a:rPr dirty="0"/>
              <a:t>visited</a:t>
            </a:r>
            <a:r>
              <a:rPr spc="-85" dirty="0"/>
              <a:t> </a:t>
            </a:r>
            <a:r>
              <a:rPr spc="-5" dirty="0" smtClean="0"/>
              <a:t>by</a:t>
            </a:r>
            <a:r>
              <a:rPr lang="it-IT" spc="-5" dirty="0" smtClean="0"/>
              <a:t> </a:t>
            </a:r>
            <a:r>
              <a:rPr dirty="0" smtClean="0"/>
              <a:t>three </a:t>
            </a:r>
            <a:r>
              <a:rPr spc="-5" dirty="0"/>
              <a:t>wise </a:t>
            </a:r>
            <a:r>
              <a:rPr dirty="0"/>
              <a:t>men and his</a:t>
            </a:r>
            <a:r>
              <a:rPr spc="-80" dirty="0"/>
              <a:t> </a:t>
            </a:r>
            <a:r>
              <a:rPr spc="-5" dirty="0" smtClean="0"/>
              <a:t>divinity</a:t>
            </a:r>
            <a:r>
              <a:rPr lang="it-IT" spc="-5" dirty="0" smtClean="0"/>
              <a:t> </a:t>
            </a:r>
            <a:r>
              <a:rPr lang="it-IT" spc="-5" dirty="0" smtClean="0"/>
              <a:t>i</a:t>
            </a:r>
            <a:r>
              <a:rPr spc="-5" dirty="0" smtClean="0"/>
              <a:t>s </a:t>
            </a:r>
            <a:r>
              <a:rPr spc="-5" dirty="0"/>
              <a:t>revealed to the</a:t>
            </a:r>
            <a:r>
              <a:rPr spc="-35" dirty="0"/>
              <a:t> </a:t>
            </a:r>
            <a:r>
              <a:rPr spc="-5" dirty="0"/>
              <a:t>world.</a:t>
            </a:r>
          </a:p>
          <a:p>
            <a:pPr marL="4585335" marR="567055" indent="38100" algn="l">
              <a:lnSpc>
                <a:spcPct val="100000"/>
              </a:lnSpc>
              <a:spcBef>
                <a:spcPts val="405"/>
              </a:spcBef>
            </a:pPr>
            <a:r>
              <a:rPr dirty="0"/>
              <a:t>It derives from a </a:t>
            </a:r>
            <a:r>
              <a:rPr b="1" dirty="0"/>
              <a:t>Greek </a:t>
            </a:r>
            <a:r>
              <a:rPr b="1" spc="-5" dirty="0"/>
              <a:t>word  </a:t>
            </a:r>
            <a:r>
              <a:rPr dirty="0"/>
              <a:t>“epiphainen” meaning </a:t>
            </a:r>
            <a:r>
              <a:rPr b="1" dirty="0"/>
              <a:t>“to  manifest</a:t>
            </a:r>
            <a:r>
              <a:rPr dirty="0"/>
              <a:t>” and in</a:t>
            </a:r>
            <a:r>
              <a:rPr spc="-95" dirty="0"/>
              <a:t> </a:t>
            </a:r>
            <a:r>
              <a:rPr dirty="0"/>
              <a:t>pre-Christian  </a:t>
            </a:r>
            <a:r>
              <a:rPr spc="-5" dirty="0"/>
              <a:t>times it was </a:t>
            </a:r>
            <a:r>
              <a:rPr dirty="0"/>
              <a:t>used to record  </a:t>
            </a:r>
            <a:r>
              <a:rPr spc="-5" dirty="0"/>
              <a:t>appearances </a:t>
            </a:r>
            <a:r>
              <a:rPr dirty="0"/>
              <a:t>of </a:t>
            </a:r>
            <a:r>
              <a:rPr spc="-5" dirty="0"/>
              <a:t>Gods </a:t>
            </a:r>
            <a:r>
              <a:rPr dirty="0"/>
              <a:t>and  </a:t>
            </a:r>
            <a:r>
              <a:rPr spc="-5" dirty="0"/>
              <a:t>Goddesses.</a:t>
            </a:r>
          </a:p>
          <a:p>
            <a:pPr marL="4585335" marR="5080" indent="-38100" algn="l">
              <a:lnSpc>
                <a:spcPct val="100000"/>
              </a:lnSpc>
              <a:spcBef>
                <a:spcPts val="405"/>
              </a:spcBef>
            </a:pPr>
            <a:r>
              <a:rPr spc="-20" dirty="0"/>
              <a:t>Traditionally </a:t>
            </a:r>
            <a:r>
              <a:rPr dirty="0"/>
              <a:t>the </a:t>
            </a:r>
            <a:r>
              <a:rPr spc="-5" dirty="0"/>
              <a:t>word </a:t>
            </a:r>
            <a:r>
              <a:rPr dirty="0"/>
              <a:t>has </a:t>
            </a:r>
            <a:r>
              <a:rPr spc="-5" dirty="0"/>
              <a:t>kept this  </a:t>
            </a:r>
            <a:r>
              <a:rPr dirty="0"/>
              <a:t>specific </a:t>
            </a:r>
            <a:r>
              <a:rPr spc="-5" dirty="0"/>
              <a:t>religious </a:t>
            </a:r>
            <a:r>
              <a:rPr dirty="0"/>
              <a:t>association, </a:t>
            </a:r>
            <a:r>
              <a:rPr spc="-5" dirty="0"/>
              <a:t>but in  </a:t>
            </a:r>
            <a:r>
              <a:rPr dirty="0"/>
              <a:t>our century </a:t>
            </a:r>
            <a:r>
              <a:rPr b="1" spc="-5" dirty="0"/>
              <a:t>it </a:t>
            </a:r>
            <a:r>
              <a:rPr b="1" dirty="0"/>
              <a:t>has been secularized  </a:t>
            </a:r>
            <a:r>
              <a:rPr spc="-5" dirty="0"/>
              <a:t>to </a:t>
            </a:r>
            <a:r>
              <a:rPr dirty="0"/>
              <a:t>refer </a:t>
            </a:r>
            <a:r>
              <a:rPr spc="-5" dirty="0"/>
              <a:t>to </a:t>
            </a:r>
            <a:r>
              <a:rPr spc="-40" dirty="0"/>
              <a:t>other, </a:t>
            </a:r>
            <a:r>
              <a:rPr b="1" spc="-5" dirty="0"/>
              <a:t>non-divine </a:t>
            </a:r>
            <a:r>
              <a:rPr b="1" dirty="0"/>
              <a:t>forms  of</a:t>
            </a:r>
            <a:r>
              <a:rPr b="1" spc="-85" dirty="0"/>
              <a:t> </a:t>
            </a:r>
            <a:r>
              <a:rPr b="1" dirty="0"/>
              <a:t>revelation</a:t>
            </a:r>
            <a:r>
              <a:rPr dirty="0"/>
              <a:t>.</a:t>
            </a:r>
          </a:p>
        </p:txBody>
      </p:sp>
      <p:sp>
        <p:nvSpPr>
          <p:cNvPr id="4" name="object 4"/>
          <p:cNvSpPr/>
          <p:nvPr/>
        </p:nvSpPr>
        <p:spPr>
          <a:xfrm>
            <a:off x="533400" y="2438400"/>
            <a:ext cx="3751199" cy="26447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>
            <a:solidFill>
              <a:srgbClr val="00B0F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10641" y="5838952"/>
            <a:ext cx="7614284" cy="784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00" dirty="0">
                <a:latin typeface="Verdana"/>
                <a:cs typeface="Verdana"/>
              </a:rPr>
              <a:t>James </a:t>
            </a:r>
            <a:r>
              <a:rPr sz="1700" spc="-5" dirty="0">
                <a:latin typeface="Verdana"/>
                <a:cs typeface="Verdana"/>
              </a:rPr>
              <a:t>Joyce </a:t>
            </a:r>
            <a:r>
              <a:rPr sz="1700" dirty="0">
                <a:latin typeface="Verdana"/>
                <a:cs typeface="Verdana"/>
              </a:rPr>
              <a:t>named these moments of prose,</a:t>
            </a:r>
            <a:r>
              <a:rPr sz="1700" spc="-70" dirty="0">
                <a:latin typeface="Verdana"/>
                <a:cs typeface="Verdana"/>
              </a:rPr>
              <a:t> </a:t>
            </a:r>
            <a:r>
              <a:rPr lang="it-IT" sz="1700" b="1" i="1" spc="-5" dirty="0">
                <a:solidFill>
                  <a:srgbClr val="FF0066"/>
                </a:solidFill>
                <a:latin typeface="Verdana"/>
                <a:cs typeface="Verdana"/>
              </a:rPr>
              <a:t>e</a:t>
            </a:r>
            <a:r>
              <a:rPr sz="1700" b="1" i="1" spc="-5" dirty="0" err="1" smtClean="0">
                <a:solidFill>
                  <a:srgbClr val="FF0066"/>
                </a:solidFill>
                <a:latin typeface="Verdana"/>
                <a:cs typeface="Verdana"/>
              </a:rPr>
              <a:t>piphanies</a:t>
            </a:r>
            <a:r>
              <a:rPr sz="1700" spc="-5" dirty="0">
                <a:solidFill>
                  <a:srgbClr val="FF0066"/>
                </a:solidFill>
                <a:latin typeface="Verdana"/>
                <a:cs typeface="Verdana"/>
              </a:rPr>
              <a:t>.</a:t>
            </a:r>
            <a:endParaRPr sz="1700" dirty="0">
              <a:solidFill>
                <a:srgbClr val="FF0066"/>
              </a:solidFill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</a:pPr>
            <a:r>
              <a:rPr sz="1700" dirty="0">
                <a:latin typeface="Verdana"/>
                <a:cs typeface="Verdana"/>
              </a:rPr>
              <a:t>By an </a:t>
            </a:r>
            <a:r>
              <a:rPr sz="1700" spc="-5" dirty="0">
                <a:latin typeface="Verdana"/>
                <a:cs typeface="Verdana"/>
              </a:rPr>
              <a:t>epiphany </a:t>
            </a:r>
            <a:r>
              <a:rPr sz="1700" dirty="0">
                <a:latin typeface="Verdana"/>
                <a:cs typeface="Verdana"/>
              </a:rPr>
              <a:t>he </a:t>
            </a:r>
            <a:r>
              <a:rPr sz="1700" b="1" dirty="0">
                <a:latin typeface="Verdana"/>
                <a:cs typeface="Verdana"/>
              </a:rPr>
              <a:t>meant a </a:t>
            </a:r>
            <a:r>
              <a:rPr sz="1700" b="1" spc="-5" dirty="0">
                <a:latin typeface="Verdana"/>
                <a:cs typeface="Verdana"/>
              </a:rPr>
              <a:t>sudden spiritual </a:t>
            </a:r>
            <a:r>
              <a:rPr sz="1700" b="1" dirty="0">
                <a:latin typeface="Verdana"/>
                <a:cs typeface="Verdana"/>
              </a:rPr>
              <a:t>manifestation and one of  the most </a:t>
            </a:r>
            <a:r>
              <a:rPr sz="1700" b="1" spc="-5" dirty="0">
                <a:latin typeface="Verdana"/>
                <a:cs typeface="Verdana"/>
              </a:rPr>
              <a:t>delicate </a:t>
            </a:r>
            <a:r>
              <a:rPr sz="1700" b="1" dirty="0">
                <a:latin typeface="Verdana"/>
                <a:cs typeface="Verdana"/>
              </a:rPr>
              <a:t>and </a:t>
            </a:r>
            <a:r>
              <a:rPr sz="1700" b="1" spc="-5" dirty="0">
                <a:latin typeface="Verdana"/>
                <a:cs typeface="Verdana"/>
              </a:rPr>
              <a:t>evanescent </a:t>
            </a:r>
            <a:r>
              <a:rPr sz="1700" b="1" dirty="0">
                <a:latin typeface="Verdana"/>
                <a:cs typeface="Verdana"/>
              </a:rPr>
              <a:t>of</a:t>
            </a:r>
            <a:r>
              <a:rPr sz="1700" b="1" spc="-30" dirty="0">
                <a:latin typeface="Verdana"/>
                <a:cs typeface="Verdana"/>
              </a:rPr>
              <a:t> </a:t>
            </a:r>
            <a:r>
              <a:rPr sz="1700" b="1" dirty="0">
                <a:latin typeface="Verdana"/>
                <a:cs typeface="Verdana"/>
              </a:rPr>
              <a:t>moments</a:t>
            </a:r>
            <a:r>
              <a:rPr sz="1700" dirty="0">
                <a:latin typeface="Verdana"/>
                <a:cs typeface="Verdana"/>
              </a:rPr>
              <a:t>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33400" y="1143000"/>
            <a:ext cx="3743325" cy="1138555"/>
          </a:xfrm>
          <a:prstGeom prst="rect">
            <a:avLst/>
          </a:prstGeom>
          <a:ln w="19050">
            <a:solidFill>
              <a:srgbClr val="33CCFF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marL="81915" marR="183515">
              <a:lnSpc>
                <a:spcPct val="99500"/>
              </a:lnSpc>
              <a:spcBef>
                <a:spcPts val="290"/>
              </a:spcBef>
            </a:pPr>
            <a:r>
              <a:rPr sz="1700" spc="-5" dirty="0">
                <a:latin typeface="Verdana"/>
                <a:cs typeface="Verdana"/>
              </a:rPr>
              <a:t>Codice religioso: </a:t>
            </a:r>
            <a:r>
              <a:rPr sz="1700" dirty="0">
                <a:latin typeface="Verdana"/>
                <a:cs typeface="Verdana"/>
              </a:rPr>
              <a:t>festa </a:t>
            </a:r>
            <a:r>
              <a:rPr sz="1700" spc="-5" dirty="0">
                <a:latin typeface="Verdana"/>
                <a:cs typeface="Verdana"/>
              </a:rPr>
              <a:t>durante  la </a:t>
            </a:r>
            <a:r>
              <a:rPr sz="1700" dirty="0">
                <a:latin typeface="Verdana"/>
                <a:cs typeface="Verdana"/>
              </a:rPr>
              <a:t>quale </a:t>
            </a:r>
            <a:r>
              <a:rPr sz="1700" spc="-5" dirty="0">
                <a:latin typeface="Verdana"/>
                <a:cs typeface="Verdana"/>
              </a:rPr>
              <a:t>gli </a:t>
            </a:r>
            <a:r>
              <a:rPr sz="1700" dirty="0">
                <a:latin typeface="Verdana"/>
                <a:cs typeface="Verdana"/>
              </a:rPr>
              <a:t>astrologi seguono </a:t>
            </a:r>
            <a:r>
              <a:rPr sz="1700" spc="-5" dirty="0">
                <a:latin typeface="Verdana"/>
                <a:cs typeface="Verdana"/>
              </a:rPr>
              <a:t>la  </a:t>
            </a:r>
            <a:r>
              <a:rPr sz="1700" dirty="0">
                <a:latin typeface="Verdana"/>
                <a:cs typeface="Verdana"/>
              </a:rPr>
              <a:t>cometa </a:t>
            </a:r>
            <a:r>
              <a:rPr sz="1700" spc="-5" dirty="0">
                <a:latin typeface="Verdana"/>
                <a:cs typeface="Verdana"/>
              </a:rPr>
              <a:t>per </a:t>
            </a:r>
            <a:r>
              <a:rPr sz="1700" dirty="0">
                <a:latin typeface="Verdana"/>
                <a:cs typeface="Verdana"/>
              </a:rPr>
              <a:t>andare a </a:t>
            </a:r>
            <a:r>
              <a:rPr sz="1700" spc="-5" dirty="0">
                <a:latin typeface="Verdana"/>
                <a:cs typeface="Verdana"/>
              </a:rPr>
              <a:t>trovare la  </a:t>
            </a:r>
            <a:r>
              <a:rPr sz="1700" dirty="0">
                <a:latin typeface="Verdana"/>
                <a:cs typeface="Verdana"/>
              </a:rPr>
              <a:t>culla </a:t>
            </a:r>
            <a:r>
              <a:rPr sz="1700" spc="-5" dirty="0">
                <a:latin typeface="Verdana"/>
                <a:cs typeface="Verdana"/>
              </a:rPr>
              <a:t>di </a:t>
            </a:r>
            <a:r>
              <a:rPr sz="1700" dirty="0">
                <a:latin typeface="Verdana"/>
                <a:cs typeface="Verdana"/>
              </a:rPr>
              <a:t>Gesù </a:t>
            </a:r>
            <a:r>
              <a:rPr sz="1700" spc="5" dirty="0">
                <a:latin typeface="Wingdings"/>
                <a:cs typeface="Wingdings"/>
              </a:rPr>
              <a:t></a:t>
            </a:r>
            <a:r>
              <a:rPr sz="1700" spc="110" dirty="0">
                <a:latin typeface="Times New Roman"/>
                <a:cs typeface="Times New Roman"/>
              </a:rPr>
              <a:t> </a:t>
            </a:r>
            <a:r>
              <a:rPr sz="1700" b="1" i="1" spc="-5" dirty="0">
                <a:latin typeface="Verdana"/>
                <a:cs typeface="Verdana"/>
              </a:rPr>
              <a:t>illuminazione</a:t>
            </a:r>
            <a:endParaRPr sz="17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9539" y="378205"/>
            <a:ext cx="7949565" cy="15696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8100">
              <a:lnSpc>
                <a:spcPct val="100000"/>
              </a:lnSpc>
            </a:pPr>
            <a:r>
              <a:rPr sz="1700" dirty="0">
                <a:latin typeface="Verdana"/>
                <a:cs typeface="Verdana"/>
              </a:rPr>
              <a:t>The </a:t>
            </a:r>
            <a:r>
              <a:rPr sz="1700" spc="-5" dirty="0">
                <a:latin typeface="Verdana"/>
                <a:cs typeface="Verdana"/>
              </a:rPr>
              <a:t>work in which </a:t>
            </a:r>
            <a:r>
              <a:rPr sz="1700" dirty="0">
                <a:latin typeface="Verdana"/>
                <a:cs typeface="Verdana"/>
              </a:rPr>
              <a:t>James </a:t>
            </a:r>
            <a:r>
              <a:rPr sz="1700" spc="-5" dirty="0">
                <a:latin typeface="Verdana"/>
                <a:cs typeface="Verdana"/>
              </a:rPr>
              <a:t>Joyce </a:t>
            </a:r>
            <a:r>
              <a:rPr sz="1700" dirty="0">
                <a:latin typeface="Verdana"/>
                <a:cs typeface="Verdana"/>
              </a:rPr>
              <a:t>introduces the concept of </a:t>
            </a:r>
            <a:r>
              <a:rPr sz="1700" spc="-5" dirty="0">
                <a:latin typeface="Verdana"/>
                <a:cs typeface="Verdana"/>
              </a:rPr>
              <a:t>Epiphany is  </a:t>
            </a:r>
            <a:r>
              <a:rPr sz="1700" i="1" u="sng" dirty="0">
                <a:latin typeface="Verdana"/>
                <a:cs typeface="Verdana"/>
              </a:rPr>
              <a:t>Dubliners</a:t>
            </a:r>
            <a:r>
              <a:rPr sz="1700" dirty="0">
                <a:latin typeface="Verdana"/>
                <a:cs typeface="Verdana"/>
              </a:rPr>
              <a:t>, a collection of 15 </a:t>
            </a:r>
            <a:r>
              <a:rPr sz="1700" spc="-5" dirty="0">
                <a:latin typeface="Verdana"/>
                <a:cs typeface="Verdana"/>
              </a:rPr>
              <a:t>tales in </a:t>
            </a:r>
            <a:r>
              <a:rPr sz="1700" spc="-5" dirty="0" smtClean="0">
                <a:latin typeface="Verdana"/>
                <a:cs typeface="Verdana"/>
              </a:rPr>
              <a:t>which everyone </a:t>
            </a:r>
            <a:r>
              <a:rPr sz="1700" dirty="0" smtClean="0">
                <a:latin typeface="Verdana"/>
                <a:cs typeface="Verdana"/>
              </a:rPr>
              <a:t>shows </a:t>
            </a:r>
            <a:r>
              <a:rPr sz="1700" spc="-5" dirty="0" smtClean="0">
                <a:latin typeface="Verdana"/>
                <a:cs typeface="Verdana"/>
              </a:rPr>
              <a:t>the </a:t>
            </a:r>
            <a:r>
              <a:rPr sz="1700" dirty="0" smtClean="0">
                <a:latin typeface="Verdana"/>
                <a:cs typeface="Verdana"/>
              </a:rPr>
              <a:t>interior  universe of a citizen passing from the first person </a:t>
            </a:r>
            <a:r>
              <a:rPr sz="1700" spc="-5" dirty="0" smtClean="0">
                <a:latin typeface="Verdana"/>
                <a:cs typeface="Verdana"/>
              </a:rPr>
              <a:t>narrator </a:t>
            </a:r>
            <a:r>
              <a:rPr sz="1700" dirty="0" smtClean="0">
                <a:latin typeface="Verdana"/>
                <a:cs typeface="Verdana"/>
              </a:rPr>
              <a:t>to the third  person </a:t>
            </a:r>
            <a:r>
              <a:rPr sz="1700" spc="-5" dirty="0" smtClean="0">
                <a:latin typeface="Verdana"/>
                <a:cs typeface="Verdana"/>
              </a:rPr>
              <a:t>narrator </a:t>
            </a:r>
            <a:r>
              <a:rPr sz="1700" b="1" spc="-5" dirty="0" smtClean="0">
                <a:latin typeface="Verdana"/>
                <a:cs typeface="Verdana"/>
              </a:rPr>
              <a:t>to </a:t>
            </a:r>
            <a:r>
              <a:rPr sz="1700" b="1" dirty="0">
                <a:latin typeface="Verdana"/>
                <a:cs typeface="Verdana"/>
              </a:rPr>
              <a:t>underline the moment of estrangement of </a:t>
            </a:r>
            <a:r>
              <a:rPr sz="1700" b="1" spc="-5" dirty="0">
                <a:latin typeface="Verdana"/>
                <a:cs typeface="Verdana"/>
              </a:rPr>
              <a:t>the </a:t>
            </a:r>
            <a:r>
              <a:rPr sz="1700" b="1" dirty="0">
                <a:latin typeface="Verdana"/>
                <a:cs typeface="Verdana"/>
              </a:rPr>
              <a:t>subject  from </a:t>
            </a:r>
            <a:r>
              <a:rPr sz="1700" b="1" spc="-5" dirty="0">
                <a:latin typeface="Verdana"/>
                <a:cs typeface="Verdana"/>
              </a:rPr>
              <a:t>reality </a:t>
            </a:r>
            <a:r>
              <a:rPr sz="1700" b="1" dirty="0">
                <a:latin typeface="Verdana"/>
                <a:cs typeface="Verdana"/>
              </a:rPr>
              <a:t>and the consequent immersion </a:t>
            </a:r>
            <a:r>
              <a:rPr sz="1700" b="1" spc="-5" dirty="0">
                <a:latin typeface="Verdana"/>
                <a:cs typeface="Verdana"/>
              </a:rPr>
              <a:t>in </a:t>
            </a:r>
            <a:r>
              <a:rPr sz="1700" b="1" dirty="0">
                <a:latin typeface="Verdana"/>
                <a:cs typeface="Verdana"/>
              </a:rPr>
              <a:t>his or her</a:t>
            </a:r>
            <a:r>
              <a:rPr sz="1700" b="1" spc="-65" dirty="0">
                <a:latin typeface="Verdana"/>
                <a:cs typeface="Verdana"/>
              </a:rPr>
              <a:t> </a:t>
            </a:r>
            <a:r>
              <a:rPr sz="1700" b="1" dirty="0">
                <a:latin typeface="Verdana"/>
                <a:cs typeface="Verdana"/>
              </a:rPr>
              <a:t>consciousness</a:t>
            </a:r>
            <a:r>
              <a:rPr sz="1700" dirty="0">
                <a:latin typeface="Verdana"/>
                <a:cs typeface="Verdana"/>
              </a:rPr>
              <a:t>.</a:t>
            </a:r>
          </a:p>
        </p:txBody>
      </p:sp>
      <p:sp>
        <p:nvSpPr>
          <p:cNvPr id="3" name="object 3"/>
          <p:cNvSpPr/>
          <p:nvPr/>
        </p:nvSpPr>
        <p:spPr>
          <a:xfrm>
            <a:off x="533400" y="1905000"/>
            <a:ext cx="8207375" cy="4551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05308"/>
            <a:ext cx="7835900" cy="1821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700" dirty="0">
                <a:latin typeface="Verdana"/>
                <a:cs typeface="Verdana"/>
              </a:rPr>
              <a:t>The protagonists of the </a:t>
            </a:r>
            <a:r>
              <a:rPr sz="1700" spc="-5" dirty="0">
                <a:latin typeface="Verdana"/>
                <a:cs typeface="Verdana"/>
              </a:rPr>
              <a:t>novel </a:t>
            </a:r>
            <a:r>
              <a:rPr sz="1700" dirty="0">
                <a:latin typeface="Verdana"/>
                <a:cs typeface="Verdana"/>
              </a:rPr>
              <a:t>are the </a:t>
            </a:r>
            <a:r>
              <a:rPr sz="1700" spc="-5" dirty="0">
                <a:latin typeface="Verdana"/>
                <a:cs typeface="Verdana"/>
              </a:rPr>
              <a:t>Dubliners; its aim </a:t>
            </a:r>
            <a:r>
              <a:rPr sz="1700" dirty="0">
                <a:latin typeface="Verdana"/>
                <a:cs typeface="Verdana"/>
              </a:rPr>
              <a:t>is to show  their </a:t>
            </a:r>
            <a:r>
              <a:rPr sz="1700" spc="-5" dirty="0">
                <a:latin typeface="Verdana"/>
                <a:cs typeface="Verdana"/>
              </a:rPr>
              <a:t>everyday </a:t>
            </a:r>
            <a:r>
              <a:rPr sz="1700" dirty="0">
                <a:latin typeface="Verdana"/>
                <a:cs typeface="Verdana"/>
              </a:rPr>
              <a:t>stories to </a:t>
            </a:r>
            <a:r>
              <a:rPr sz="1700" dirty="0" err="1" smtClean="0">
                <a:latin typeface="Verdana"/>
                <a:cs typeface="Verdana"/>
              </a:rPr>
              <a:t>foc</a:t>
            </a:r>
            <a:r>
              <a:rPr lang="it-IT" sz="1700" dirty="0" err="1" smtClean="0">
                <a:latin typeface="Verdana"/>
                <a:cs typeface="Verdana"/>
              </a:rPr>
              <a:t>us</a:t>
            </a:r>
            <a:r>
              <a:rPr sz="1700" dirty="0" smtClean="0">
                <a:latin typeface="Verdana"/>
                <a:cs typeface="Verdana"/>
              </a:rPr>
              <a:t> </a:t>
            </a:r>
            <a:r>
              <a:rPr sz="1700" dirty="0">
                <a:latin typeface="Verdana"/>
                <a:cs typeface="Verdana"/>
              </a:rPr>
              <a:t>the </a:t>
            </a:r>
            <a:r>
              <a:rPr sz="1700" spc="-5" dirty="0">
                <a:latin typeface="Verdana"/>
                <a:cs typeface="Verdana"/>
              </a:rPr>
              <a:t>reader’s </a:t>
            </a:r>
            <a:r>
              <a:rPr sz="1700" dirty="0">
                <a:latin typeface="Verdana"/>
                <a:cs typeface="Verdana"/>
              </a:rPr>
              <a:t>attention on two  important aspects common </a:t>
            </a:r>
            <a:r>
              <a:rPr sz="1700" spc="-5" dirty="0">
                <a:latin typeface="Verdana"/>
                <a:cs typeface="Verdana"/>
              </a:rPr>
              <a:t>to </a:t>
            </a:r>
            <a:r>
              <a:rPr sz="1700" dirty="0">
                <a:latin typeface="Verdana"/>
                <a:cs typeface="Verdana"/>
              </a:rPr>
              <a:t>all </a:t>
            </a:r>
            <a:r>
              <a:rPr sz="1700" spc="-5" dirty="0">
                <a:latin typeface="Verdana"/>
                <a:cs typeface="Verdana"/>
              </a:rPr>
              <a:t>tales: </a:t>
            </a:r>
            <a:r>
              <a:rPr sz="1700" b="1" i="1" spc="-5" dirty="0" smtClean="0">
                <a:latin typeface="Verdana"/>
                <a:cs typeface="Verdana"/>
              </a:rPr>
              <a:t>paralysis </a:t>
            </a:r>
            <a:r>
              <a:rPr sz="1700" dirty="0">
                <a:latin typeface="Verdana"/>
                <a:cs typeface="Verdana"/>
              </a:rPr>
              <a:t>and </a:t>
            </a:r>
            <a:r>
              <a:rPr sz="1700" b="1" i="1" spc="-5" dirty="0" smtClean="0">
                <a:latin typeface="Verdana"/>
                <a:cs typeface="Verdana"/>
              </a:rPr>
              <a:t>escape</a:t>
            </a:r>
            <a:r>
              <a:rPr sz="1700" spc="-5" dirty="0" smtClean="0">
                <a:latin typeface="Verdana"/>
                <a:cs typeface="Verdana"/>
              </a:rPr>
              <a:t>.</a:t>
            </a:r>
            <a:r>
              <a:rPr sz="1700" dirty="0" smtClean="0">
                <a:latin typeface="Verdana"/>
                <a:cs typeface="Verdana"/>
              </a:rPr>
              <a:t> </a:t>
            </a:r>
            <a:endParaRPr lang="it-IT" sz="1700" dirty="0" smtClean="0">
              <a:latin typeface="Verdana"/>
              <a:cs typeface="Verdana"/>
            </a:endParaRPr>
          </a:p>
          <a:p>
            <a:pPr marL="355600" marR="5080" indent="-342900">
              <a:lnSpc>
                <a:spcPct val="100000"/>
              </a:lnSpc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lang="it-IT" sz="1700" spc="-5" dirty="0" smtClean="0">
                <a:latin typeface="Verdana"/>
                <a:cs typeface="Verdana"/>
              </a:rPr>
              <a:t>P</a:t>
            </a:r>
            <a:r>
              <a:rPr sz="1700" spc="-5" dirty="0" smtClean="0">
                <a:latin typeface="Verdana"/>
                <a:cs typeface="Verdana"/>
              </a:rPr>
              <a:t>aralysis </a:t>
            </a:r>
            <a:r>
              <a:rPr sz="1700" spc="-5" dirty="0">
                <a:latin typeface="Verdana"/>
                <a:cs typeface="Verdana"/>
              </a:rPr>
              <a:t>is </a:t>
            </a:r>
            <a:r>
              <a:rPr sz="1700" dirty="0">
                <a:latin typeface="Verdana"/>
                <a:cs typeface="Verdana"/>
              </a:rPr>
              <a:t>principally </a:t>
            </a:r>
            <a:r>
              <a:rPr sz="1700" spc="-5" dirty="0">
                <a:latin typeface="Verdana"/>
                <a:cs typeface="Verdana"/>
              </a:rPr>
              <a:t>moral, </a:t>
            </a:r>
            <a:r>
              <a:rPr sz="1700" dirty="0">
                <a:latin typeface="Verdana"/>
                <a:cs typeface="Verdana"/>
              </a:rPr>
              <a:t>caused </a:t>
            </a:r>
            <a:r>
              <a:rPr sz="1700" spc="-5" dirty="0">
                <a:latin typeface="Verdana"/>
                <a:cs typeface="Verdana"/>
              </a:rPr>
              <a:t>by </a:t>
            </a:r>
            <a:r>
              <a:rPr sz="1700" dirty="0">
                <a:latin typeface="Verdana"/>
                <a:cs typeface="Verdana"/>
              </a:rPr>
              <a:t>politics, </a:t>
            </a:r>
            <a:r>
              <a:rPr sz="1700" spc="-5" dirty="0">
                <a:latin typeface="Verdana"/>
                <a:cs typeface="Verdana"/>
              </a:rPr>
              <a:t>by  </a:t>
            </a:r>
            <a:r>
              <a:rPr sz="1700" dirty="0">
                <a:latin typeface="Verdana"/>
                <a:cs typeface="Verdana"/>
              </a:rPr>
              <a:t>culture, </a:t>
            </a:r>
            <a:r>
              <a:rPr sz="1700" spc="-5" dirty="0">
                <a:latin typeface="Verdana"/>
                <a:cs typeface="Verdana"/>
              </a:rPr>
              <a:t>by religion </a:t>
            </a:r>
            <a:r>
              <a:rPr sz="1700" dirty="0">
                <a:latin typeface="Verdana"/>
                <a:cs typeface="Verdana"/>
              </a:rPr>
              <a:t>and </a:t>
            </a:r>
            <a:r>
              <a:rPr sz="1700" spc="-5" dirty="0">
                <a:latin typeface="Verdana"/>
                <a:cs typeface="Verdana"/>
              </a:rPr>
              <a:t>it is </a:t>
            </a:r>
            <a:r>
              <a:rPr sz="1700" dirty="0">
                <a:latin typeface="Verdana"/>
                <a:cs typeface="Verdana"/>
              </a:rPr>
              <a:t>represented </a:t>
            </a:r>
            <a:r>
              <a:rPr sz="1700" spc="-5" dirty="0">
                <a:latin typeface="Verdana"/>
                <a:cs typeface="Verdana"/>
              </a:rPr>
              <a:t>in </a:t>
            </a:r>
            <a:r>
              <a:rPr sz="1700" dirty="0">
                <a:latin typeface="Verdana"/>
                <a:cs typeface="Verdana"/>
              </a:rPr>
              <a:t>the </a:t>
            </a:r>
            <a:r>
              <a:rPr sz="1700" spc="-5" dirty="0">
                <a:latin typeface="Verdana"/>
                <a:cs typeface="Verdana"/>
              </a:rPr>
              <a:t>novel </a:t>
            </a:r>
            <a:r>
              <a:rPr sz="1700" dirty="0">
                <a:latin typeface="Verdana"/>
                <a:cs typeface="Verdana"/>
              </a:rPr>
              <a:t>through the  </a:t>
            </a:r>
            <a:r>
              <a:rPr sz="1700" spc="-5" dirty="0">
                <a:latin typeface="Verdana"/>
                <a:cs typeface="Verdana"/>
              </a:rPr>
              <a:t>physical </a:t>
            </a:r>
            <a:r>
              <a:rPr sz="1700" dirty="0">
                <a:latin typeface="Verdana"/>
                <a:cs typeface="Verdana"/>
              </a:rPr>
              <a:t>and </a:t>
            </a:r>
            <a:r>
              <a:rPr sz="1700" spc="-5" dirty="0">
                <a:latin typeface="Verdana"/>
                <a:cs typeface="Verdana"/>
              </a:rPr>
              <a:t>psychological paralysis </a:t>
            </a:r>
            <a:r>
              <a:rPr sz="1700" dirty="0">
                <a:latin typeface="Verdana"/>
                <a:cs typeface="Verdana"/>
              </a:rPr>
              <a:t>of the </a:t>
            </a:r>
            <a:r>
              <a:rPr sz="1700" spc="-5" dirty="0">
                <a:latin typeface="Verdana"/>
                <a:cs typeface="Verdana"/>
              </a:rPr>
              <a:t>characters </a:t>
            </a:r>
            <a:r>
              <a:rPr sz="1700" dirty="0">
                <a:latin typeface="Verdana"/>
                <a:cs typeface="Verdana"/>
              </a:rPr>
              <a:t>or through </a:t>
            </a:r>
            <a:r>
              <a:rPr sz="1700" spc="-5" dirty="0">
                <a:latin typeface="Verdana"/>
                <a:cs typeface="Verdana"/>
              </a:rPr>
              <a:t>the  description </a:t>
            </a:r>
            <a:r>
              <a:rPr sz="1700" dirty="0">
                <a:latin typeface="Verdana"/>
                <a:cs typeface="Verdana"/>
              </a:rPr>
              <a:t>of motionless</a:t>
            </a:r>
            <a:r>
              <a:rPr sz="1700" spc="-50" dirty="0">
                <a:latin typeface="Verdana"/>
                <a:cs typeface="Verdana"/>
              </a:rPr>
              <a:t> </a:t>
            </a:r>
            <a:r>
              <a:rPr sz="1700" spc="-5" dirty="0">
                <a:latin typeface="Verdana"/>
                <a:cs typeface="Verdana"/>
              </a:rPr>
              <a:t>places.</a:t>
            </a:r>
            <a:endParaRPr sz="1700" dirty="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7200" y="2743200"/>
            <a:ext cx="7964805" cy="13023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700" dirty="0">
                <a:latin typeface="Verdana"/>
                <a:cs typeface="Verdana"/>
              </a:rPr>
              <a:t>The characters’ </a:t>
            </a:r>
            <a:r>
              <a:rPr sz="1700" spc="-5" dirty="0" smtClean="0">
                <a:latin typeface="Verdana"/>
                <a:cs typeface="Verdana"/>
              </a:rPr>
              <a:t>paralysis </a:t>
            </a:r>
            <a:r>
              <a:rPr sz="1700" dirty="0">
                <a:latin typeface="Verdana"/>
                <a:cs typeface="Verdana"/>
              </a:rPr>
              <a:t>is the culminating point</a:t>
            </a:r>
            <a:r>
              <a:rPr sz="1700" spc="-95" dirty="0">
                <a:latin typeface="Verdana"/>
                <a:cs typeface="Verdana"/>
              </a:rPr>
              <a:t> </a:t>
            </a:r>
            <a:r>
              <a:rPr sz="1700" dirty="0">
                <a:latin typeface="Verdana"/>
                <a:cs typeface="Verdana"/>
              </a:rPr>
              <a:t>of  the </a:t>
            </a:r>
            <a:r>
              <a:rPr sz="1700" spc="-5" dirty="0">
                <a:latin typeface="Verdana"/>
                <a:cs typeface="Verdana"/>
              </a:rPr>
              <a:t>tale: </a:t>
            </a:r>
            <a:r>
              <a:rPr sz="1700" b="1" i="1" spc="-5" dirty="0" smtClean="0">
                <a:latin typeface="Verdana"/>
                <a:cs typeface="Verdana"/>
              </a:rPr>
              <a:t>Epiphany</a:t>
            </a:r>
            <a:r>
              <a:rPr sz="1700" b="1" spc="-5" dirty="0">
                <a:latin typeface="Verdana"/>
                <a:cs typeface="Verdana"/>
              </a:rPr>
              <a:t>, </a:t>
            </a:r>
            <a:r>
              <a:rPr sz="1700" b="1" dirty="0">
                <a:latin typeface="Verdana"/>
                <a:cs typeface="Verdana"/>
              </a:rPr>
              <a:t>a </a:t>
            </a:r>
            <a:r>
              <a:rPr sz="1700" b="1" spc="-5" dirty="0">
                <a:latin typeface="Verdana"/>
                <a:cs typeface="Verdana"/>
              </a:rPr>
              <a:t>sudden spiritual </a:t>
            </a:r>
            <a:r>
              <a:rPr sz="1700" b="1" dirty="0">
                <a:latin typeface="Verdana"/>
                <a:cs typeface="Verdana"/>
              </a:rPr>
              <a:t>revelation caused </a:t>
            </a:r>
            <a:r>
              <a:rPr sz="1700" b="1" spc="-5" dirty="0">
                <a:latin typeface="Verdana"/>
                <a:cs typeface="Verdana"/>
              </a:rPr>
              <a:t>by </a:t>
            </a:r>
            <a:r>
              <a:rPr sz="1700" b="1" dirty="0">
                <a:latin typeface="Verdana"/>
                <a:cs typeface="Verdana"/>
              </a:rPr>
              <a:t>a  gesture, an </a:t>
            </a:r>
            <a:r>
              <a:rPr sz="1700" b="1" spc="-5" dirty="0">
                <a:latin typeface="Verdana"/>
                <a:cs typeface="Verdana"/>
              </a:rPr>
              <a:t>object, </a:t>
            </a:r>
            <a:r>
              <a:rPr sz="1700" b="1" dirty="0">
                <a:latin typeface="Verdana"/>
                <a:cs typeface="Verdana"/>
              </a:rPr>
              <a:t>an </a:t>
            </a:r>
            <a:r>
              <a:rPr sz="1700" b="1" spc="-5" dirty="0">
                <a:latin typeface="Verdana"/>
                <a:cs typeface="Verdana"/>
              </a:rPr>
              <a:t>everyday banal </a:t>
            </a:r>
            <a:r>
              <a:rPr sz="1700" b="1" dirty="0">
                <a:latin typeface="Verdana"/>
                <a:cs typeface="Verdana"/>
              </a:rPr>
              <a:t>situation </a:t>
            </a:r>
            <a:r>
              <a:rPr sz="1700" b="1" spc="-5" dirty="0">
                <a:latin typeface="Verdana"/>
                <a:cs typeface="Verdana"/>
              </a:rPr>
              <a:t>which </a:t>
            </a:r>
            <a:r>
              <a:rPr sz="1700" b="1" dirty="0">
                <a:latin typeface="Verdana"/>
                <a:cs typeface="Verdana"/>
              </a:rPr>
              <a:t>the </a:t>
            </a:r>
            <a:r>
              <a:rPr sz="1700" b="1" spc="-5" dirty="0">
                <a:latin typeface="Verdana"/>
                <a:cs typeface="Verdana"/>
              </a:rPr>
              <a:t>character  lives in </a:t>
            </a:r>
            <a:r>
              <a:rPr sz="1700" b="1" dirty="0">
                <a:latin typeface="Verdana"/>
                <a:cs typeface="Verdana"/>
              </a:rPr>
              <a:t>a moment of crisis and for this reason </a:t>
            </a:r>
            <a:r>
              <a:rPr sz="1700" b="1" spc="-5" dirty="0">
                <a:latin typeface="Verdana"/>
                <a:cs typeface="Verdana"/>
              </a:rPr>
              <a:t>it </a:t>
            </a:r>
            <a:r>
              <a:rPr sz="1700" b="1" dirty="0">
                <a:latin typeface="Verdana"/>
                <a:cs typeface="Verdana"/>
              </a:rPr>
              <a:t>reveals of  fundamental importance </a:t>
            </a:r>
            <a:r>
              <a:rPr sz="1700" b="1" spc="-5" dirty="0">
                <a:latin typeface="Verdana"/>
                <a:cs typeface="Verdana"/>
              </a:rPr>
              <a:t>in </a:t>
            </a:r>
            <a:r>
              <a:rPr sz="1700" b="1" dirty="0">
                <a:latin typeface="Verdana"/>
                <a:cs typeface="Verdana"/>
              </a:rPr>
              <a:t>his or her</a:t>
            </a:r>
            <a:r>
              <a:rPr sz="1700" b="1" spc="-85" dirty="0">
                <a:latin typeface="Verdana"/>
                <a:cs typeface="Verdana"/>
              </a:rPr>
              <a:t> </a:t>
            </a:r>
            <a:r>
              <a:rPr sz="1700" b="1" spc="-5" dirty="0">
                <a:latin typeface="Verdana"/>
                <a:cs typeface="Verdana"/>
              </a:rPr>
              <a:t>life.</a:t>
            </a:r>
            <a:endParaRPr sz="1700" b="1" dirty="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3400" y="4648200"/>
            <a:ext cx="7978140" cy="13544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700" dirty="0">
                <a:latin typeface="Verdana"/>
                <a:cs typeface="Verdana"/>
              </a:rPr>
              <a:t>The </a:t>
            </a:r>
            <a:r>
              <a:rPr sz="1700" spc="-5" dirty="0">
                <a:latin typeface="Verdana"/>
                <a:cs typeface="Verdana"/>
              </a:rPr>
              <a:t>Epiphany is </a:t>
            </a:r>
            <a:r>
              <a:rPr sz="1700" dirty="0">
                <a:latin typeface="Verdana"/>
                <a:cs typeface="Verdana"/>
              </a:rPr>
              <a:t>considered </a:t>
            </a:r>
            <a:r>
              <a:rPr sz="1700" b="1" i="1" dirty="0">
                <a:latin typeface="Verdana"/>
                <a:cs typeface="Verdana"/>
              </a:rPr>
              <a:t>a point of </a:t>
            </a:r>
            <a:r>
              <a:rPr sz="1700" b="1" i="1" spc="-5" dirty="0">
                <a:latin typeface="Verdana"/>
                <a:cs typeface="Verdana"/>
              </a:rPr>
              <a:t>non-return </a:t>
            </a:r>
            <a:r>
              <a:rPr sz="1700" dirty="0">
                <a:latin typeface="Verdana"/>
                <a:cs typeface="Verdana"/>
              </a:rPr>
              <a:t>because </a:t>
            </a:r>
            <a:r>
              <a:rPr sz="1700" b="1" dirty="0">
                <a:latin typeface="Verdana"/>
                <a:cs typeface="Verdana"/>
              </a:rPr>
              <a:t>after </a:t>
            </a:r>
            <a:r>
              <a:rPr sz="1700" b="1" spc="-5" dirty="0">
                <a:latin typeface="Verdana"/>
                <a:cs typeface="Verdana"/>
              </a:rPr>
              <a:t>this  </a:t>
            </a:r>
            <a:r>
              <a:rPr sz="1700" b="1" dirty="0">
                <a:latin typeface="Verdana"/>
                <a:cs typeface="Verdana"/>
              </a:rPr>
              <a:t>moment the </a:t>
            </a:r>
            <a:r>
              <a:rPr sz="1700" b="1" spc="-5" dirty="0">
                <a:latin typeface="Verdana"/>
                <a:cs typeface="Verdana"/>
              </a:rPr>
              <a:t>character </a:t>
            </a:r>
            <a:r>
              <a:rPr sz="1700" b="1" dirty="0">
                <a:latin typeface="Verdana"/>
                <a:cs typeface="Verdana"/>
              </a:rPr>
              <a:t>sees the </a:t>
            </a:r>
            <a:r>
              <a:rPr sz="1700" b="1" spc="-5" dirty="0">
                <a:latin typeface="Verdana"/>
                <a:cs typeface="Verdana"/>
              </a:rPr>
              <a:t>world in </a:t>
            </a:r>
            <a:r>
              <a:rPr sz="1700" b="1" dirty="0">
                <a:latin typeface="Verdana"/>
                <a:cs typeface="Verdana"/>
              </a:rPr>
              <a:t>a </a:t>
            </a:r>
            <a:r>
              <a:rPr sz="1700" b="1" spc="-5" dirty="0">
                <a:latin typeface="Verdana"/>
                <a:cs typeface="Verdana"/>
              </a:rPr>
              <a:t>different</a:t>
            </a:r>
            <a:r>
              <a:rPr sz="1700" b="1" spc="-10" dirty="0">
                <a:latin typeface="Verdana"/>
                <a:cs typeface="Verdana"/>
              </a:rPr>
              <a:t> </a:t>
            </a:r>
            <a:r>
              <a:rPr sz="1700" b="1" spc="-50" dirty="0">
                <a:latin typeface="Verdana"/>
                <a:cs typeface="Verdana"/>
              </a:rPr>
              <a:t>way.</a:t>
            </a:r>
            <a:endParaRPr sz="1700" b="1" dirty="0">
              <a:latin typeface="Verdana"/>
              <a:cs typeface="Verdana"/>
            </a:endParaRPr>
          </a:p>
          <a:p>
            <a:pPr marL="355600" marR="164465" indent="38100">
              <a:lnSpc>
                <a:spcPct val="100000"/>
              </a:lnSpc>
              <a:spcBef>
                <a:spcPts val="409"/>
              </a:spcBef>
            </a:pPr>
            <a:r>
              <a:rPr sz="1700" dirty="0">
                <a:latin typeface="Verdana"/>
                <a:cs typeface="Verdana"/>
              </a:rPr>
              <a:t>In </a:t>
            </a:r>
            <a:r>
              <a:rPr lang="it-IT" sz="1700" dirty="0" smtClean="0">
                <a:latin typeface="Verdana"/>
                <a:cs typeface="Verdana"/>
              </a:rPr>
              <a:t>J. </a:t>
            </a:r>
            <a:r>
              <a:rPr sz="1700" spc="-15" dirty="0" smtClean="0">
                <a:latin typeface="Verdana"/>
                <a:cs typeface="Verdana"/>
              </a:rPr>
              <a:t>Joyce’s </a:t>
            </a:r>
            <a:r>
              <a:rPr sz="1700" dirty="0">
                <a:latin typeface="Verdana"/>
                <a:cs typeface="Verdana"/>
              </a:rPr>
              <a:t>idea </a:t>
            </a:r>
            <a:r>
              <a:rPr lang="it-IT" sz="1700" dirty="0" err="1" smtClean="0">
                <a:latin typeface="Verdana"/>
                <a:cs typeface="Verdana"/>
              </a:rPr>
              <a:t>an</a:t>
            </a:r>
            <a:r>
              <a:rPr sz="1700" dirty="0" smtClean="0">
                <a:latin typeface="Verdana"/>
                <a:cs typeface="Verdana"/>
              </a:rPr>
              <a:t> </a:t>
            </a:r>
            <a:r>
              <a:rPr sz="1700" spc="-5" dirty="0">
                <a:latin typeface="Verdana"/>
                <a:cs typeface="Verdana"/>
              </a:rPr>
              <a:t>epiphany </a:t>
            </a:r>
            <a:r>
              <a:rPr sz="1700" b="1" dirty="0">
                <a:latin typeface="Verdana"/>
                <a:cs typeface="Verdana"/>
              </a:rPr>
              <a:t>reveals the most important meaning of  existence</a:t>
            </a:r>
            <a:r>
              <a:rPr sz="1700" dirty="0">
                <a:latin typeface="Verdana"/>
                <a:cs typeface="Verdana"/>
              </a:rPr>
              <a:t>; it brings people beyond </a:t>
            </a:r>
            <a:r>
              <a:rPr sz="1700" spc="-5" dirty="0" smtClean="0">
                <a:latin typeface="Verdana"/>
                <a:cs typeface="Verdana"/>
              </a:rPr>
              <a:t>appearance </a:t>
            </a:r>
            <a:r>
              <a:rPr sz="1700" dirty="0">
                <a:latin typeface="Verdana"/>
                <a:cs typeface="Verdana"/>
              </a:rPr>
              <a:t>and it is the  </a:t>
            </a:r>
            <a:r>
              <a:rPr sz="1700" spc="-5" dirty="0">
                <a:latin typeface="Verdana"/>
                <a:cs typeface="Verdana"/>
              </a:rPr>
              <a:t>central </a:t>
            </a:r>
            <a:r>
              <a:rPr sz="1700" dirty="0">
                <a:latin typeface="Verdana"/>
                <a:cs typeface="Verdana"/>
              </a:rPr>
              <a:t>point, the </a:t>
            </a:r>
            <a:r>
              <a:rPr sz="1700" spc="-5" dirty="0">
                <a:latin typeface="Verdana"/>
                <a:cs typeface="Verdana"/>
              </a:rPr>
              <a:t>key </a:t>
            </a:r>
            <a:r>
              <a:rPr lang="it-IT" sz="1700" spc="-5" dirty="0" err="1" smtClean="0">
                <a:latin typeface="Verdana"/>
                <a:cs typeface="Verdana"/>
              </a:rPr>
              <a:t>point</a:t>
            </a:r>
            <a:r>
              <a:rPr lang="it-IT" sz="1700" spc="-5" dirty="0" smtClean="0">
                <a:latin typeface="Verdana"/>
                <a:cs typeface="Verdana"/>
              </a:rPr>
              <a:t> </a:t>
            </a:r>
            <a:r>
              <a:rPr lang="it-IT" sz="1700" dirty="0" smtClean="0">
                <a:latin typeface="Verdana"/>
                <a:cs typeface="Verdana"/>
              </a:rPr>
              <a:t>in a</a:t>
            </a:r>
            <a:r>
              <a:rPr sz="1700" spc="-85" dirty="0" smtClean="0">
                <a:latin typeface="Verdana"/>
                <a:cs typeface="Verdana"/>
              </a:rPr>
              <a:t> </a:t>
            </a:r>
            <a:r>
              <a:rPr sz="1700" spc="-5" dirty="0" err="1" smtClean="0">
                <a:latin typeface="Verdana"/>
                <a:cs typeface="Verdana"/>
              </a:rPr>
              <a:t>nove</a:t>
            </a:r>
            <a:r>
              <a:rPr lang="it-IT" sz="1700" spc="-5" dirty="0" smtClean="0">
                <a:latin typeface="Verdana"/>
                <a:cs typeface="Verdana"/>
              </a:rPr>
              <a:t> or short story</a:t>
            </a:r>
            <a:r>
              <a:rPr sz="1700" spc="-5" dirty="0" smtClean="0">
                <a:latin typeface="Verdana"/>
                <a:cs typeface="Verdana"/>
              </a:rPr>
              <a:t>l</a:t>
            </a:r>
            <a:r>
              <a:rPr sz="1700" spc="-5" dirty="0">
                <a:latin typeface="Verdana"/>
                <a:cs typeface="Verdana"/>
              </a:rPr>
              <a:t>.</a:t>
            </a:r>
            <a:endParaRPr sz="17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2140" y="921232"/>
            <a:ext cx="7869555" cy="1570943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700" dirty="0">
                <a:latin typeface="Wingdings"/>
                <a:cs typeface="Wingdings"/>
              </a:rPr>
              <a:t></a:t>
            </a:r>
            <a:r>
              <a:rPr sz="170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Verdana"/>
                <a:cs typeface="Verdana"/>
              </a:rPr>
              <a:t>The </a:t>
            </a:r>
            <a:r>
              <a:rPr sz="1700" u="sng" spc="-5" dirty="0">
                <a:latin typeface="Verdana"/>
                <a:cs typeface="Verdana"/>
              </a:rPr>
              <a:t>natural </a:t>
            </a:r>
            <a:r>
              <a:rPr sz="1700" u="sng" dirty="0">
                <a:latin typeface="Verdana"/>
                <a:cs typeface="Verdana"/>
              </a:rPr>
              <a:t>reaction </a:t>
            </a:r>
            <a:r>
              <a:rPr sz="1700" spc="-5" dirty="0">
                <a:latin typeface="Verdana"/>
                <a:cs typeface="Verdana"/>
              </a:rPr>
              <a:t>to the </a:t>
            </a:r>
            <a:r>
              <a:rPr sz="1700" dirty="0">
                <a:latin typeface="Verdana"/>
                <a:cs typeface="Verdana"/>
              </a:rPr>
              <a:t>oppression caused </a:t>
            </a:r>
            <a:r>
              <a:rPr sz="1700" spc="-5" dirty="0" smtClean="0">
                <a:latin typeface="Verdana"/>
                <a:cs typeface="Verdana"/>
              </a:rPr>
              <a:t>by</a:t>
            </a:r>
            <a:r>
              <a:rPr sz="1700" dirty="0" smtClean="0">
                <a:latin typeface="Verdana"/>
                <a:cs typeface="Verdana"/>
              </a:rPr>
              <a:t> </a:t>
            </a:r>
            <a:r>
              <a:rPr sz="1700" spc="-5" dirty="0">
                <a:latin typeface="Verdana"/>
                <a:cs typeface="Verdana"/>
              </a:rPr>
              <a:t>paralysis </a:t>
            </a:r>
            <a:r>
              <a:rPr sz="1700" spc="-5" dirty="0" smtClean="0">
                <a:latin typeface="Verdana"/>
                <a:cs typeface="Verdana"/>
              </a:rPr>
              <a:t>is</a:t>
            </a:r>
            <a:endParaRPr sz="1700" dirty="0">
              <a:latin typeface="Verdana"/>
              <a:cs typeface="Verdana"/>
            </a:endParaRPr>
          </a:p>
          <a:p>
            <a:pPr marL="279400" marR="5080">
              <a:lnSpc>
                <a:spcPct val="100000"/>
              </a:lnSpc>
              <a:spcBef>
                <a:spcPts val="35"/>
              </a:spcBef>
            </a:pPr>
            <a:r>
              <a:rPr sz="1700" b="1" i="1" spc="-5" dirty="0">
                <a:latin typeface="Verdana"/>
                <a:cs typeface="Verdana"/>
              </a:rPr>
              <a:t>escape</a:t>
            </a:r>
            <a:r>
              <a:rPr sz="1700" spc="-5" dirty="0">
                <a:latin typeface="Verdana"/>
                <a:cs typeface="Verdana"/>
              </a:rPr>
              <a:t>, </a:t>
            </a:r>
            <a:r>
              <a:rPr sz="1700" b="1" dirty="0" smtClean="0">
                <a:latin typeface="Verdana"/>
                <a:cs typeface="Verdana"/>
              </a:rPr>
              <a:t>exile</a:t>
            </a:r>
            <a:endParaRPr lang="it-IT" sz="1700" dirty="0">
              <a:latin typeface="Verdana"/>
              <a:cs typeface="Verdana"/>
            </a:endParaRPr>
          </a:p>
          <a:p>
            <a:pPr marL="279400" marR="5080">
              <a:lnSpc>
                <a:spcPct val="100000"/>
              </a:lnSpc>
              <a:spcBef>
                <a:spcPts val="35"/>
              </a:spcBef>
            </a:pPr>
            <a:r>
              <a:rPr sz="1700" dirty="0" smtClean="0">
                <a:latin typeface="Verdana"/>
                <a:cs typeface="Verdana"/>
              </a:rPr>
              <a:t> </a:t>
            </a:r>
            <a:r>
              <a:rPr lang="it-IT" sz="1700" dirty="0">
                <a:latin typeface="Verdana"/>
                <a:cs typeface="Verdana"/>
              </a:rPr>
              <a:t>A</a:t>
            </a:r>
            <a:r>
              <a:rPr sz="1700" dirty="0" err="1" smtClean="0">
                <a:latin typeface="Verdana"/>
                <a:cs typeface="Verdana"/>
              </a:rPr>
              <a:t>lmost</a:t>
            </a:r>
            <a:r>
              <a:rPr sz="1700" dirty="0" smtClean="0">
                <a:latin typeface="Verdana"/>
                <a:cs typeface="Verdana"/>
              </a:rPr>
              <a:t> </a:t>
            </a:r>
            <a:r>
              <a:rPr sz="1700" dirty="0">
                <a:latin typeface="Verdana"/>
                <a:cs typeface="Verdana"/>
              </a:rPr>
              <a:t>all </a:t>
            </a:r>
            <a:r>
              <a:rPr sz="1700" spc="-5" dirty="0">
                <a:latin typeface="Verdana"/>
                <a:cs typeface="Verdana"/>
              </a:rPr>
              <a:t>characters try to </a:t>
            </a:r>
            <a:r>
              <a:rPr sz="1700" dirty="0">
                <a:latin typeface="Verdana"/>
                <a:cs typeface="Verdana"/>
              </a:rPr>
              <a:t>escape </a:t>
            </a:r>
            <a:r>
              <a:rPr sz="1700" spc="-5" dirty="0">
                <a:latin typeface="Verdana"/>
                <a:cs typeface="Verdana"/>
              </a:rPr>
              <a:t>but without  </a:t>
            </a:r>
            <a:r>
              <a:rPr sz="1700" dirty="0">
                <a:latin typeface="Verdana"/>
                <a:cs typeface="Verdana"/>
              </a:rPr>
              <a:t>success because </a:t>
            </a:r>
            <a:r>
              <a:rPr sz="1700" spc="-5" dirty="0">
                <a:latin typeface="Verdana"/>
                <a:cs typeface="Verdana"/>
              </a:rPr>
              <a:t>nobody is able to </a:t>
            </a:r>
            <a:r>
              <a:rPr sz="1700" dirty="0">
                <a:latin typeface="Verdana"/>
                <a:cs typeface="Verdana"/>
              </a:rPr>
              <a:t>forget his </a:t>
            </a:r>
            <a:r>
              <a:rPr sz="1700" spc="-5" dirty="0">
                <a:latin typeface="Verdana"/>
                <a:cs typeface="Verdana"/>
              </a:rPr>
              <a:t>world and begin </a:t>
            </a:r>
            <a:r>
              <a:rPr sz="1700" dirty="0">
                <a:latin typeface="Verdana"/>
                <a:cs typeface="Verdana"/>
              </a:rPr>
              <a:t>another  </a:t>
            </a:r>
            <a:r>
              <a:rPr sz="1700" spc="-5" dirty="0">
                <a:latin typeface="Verdana"/>
                <a:cs typeface="Verdana"/>
              </a:rPr>
              <a:t>life </a:t>
            </a:r>
            <a:r>
              <a:rPr sz="1700" dirty="0">
                <a:latin typeface="Verdana"/>
                <a:cs typeface="Verdana"/>
              </a:rPr>
              <a:t>in a different </a:t>
            </a:r>
            <a:r>
              <a:rPr sz="1700" spc="-5" dirty="0">
                <a:latin typeface="Verdana"/>
                <a:cs typeface="Verdana"/>
              </a:rPr>
              <a:t>place: nobody </a:t>
            </a:r>
            <a:r>
              <a:rPr sz="1700" dirty="0">
                <a:latin typeface="Verdana"/>
                <a:cs typeface="Verdana"/>
              </a:rPr>
              <a:t>is </a:t>
            </a:r>
            <a:r>
              <a:rPr sz="1700" spc="-5" dirty="0">
                <a:latin typeface="Verdana"/>
                <a:cs typeface="Verdana"/>
              </a:rPr>
              <a:t>able </a:t>
            </a:r>
            <a:r>
              <a:rPr sz="1700" dirty="0">
                <a:latin typeface="Verdana"/>
                <a:cs typeface="Verdana"/>
              </a:rPr>
              <a:t>to get free from oppression  and</a:t>
            </a:r>
            <a:r>
              <a:rPr sz="1700" spc="-60" dirty="0">
                <a:latin typeface="Verdana"/>
                <a:cs typeface="Verdana"/>
              </a:rPr>
              <a:t> </a:t>
            </a:r>
            <a:r>
              <a:rPr sz="1700" spc="-5" dirty="0">
                <a:latin typeface="Verdana"/>
                <a:cs typeface="Verdana"/>
              </a:rPr>
              <a:t>paralysis.</a:t>
            </a:r>
            <a:endParaRPr sz="1700" dirty="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3400" y="2743200"/>
            <a:ext cx="7893684" cy="24699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26034" indent="-342900">
              <a:lnSpc>
                <a:spcPct val="100000"/>
              </a:lnSpc>
              <a:buFont typeface="Wingdings"/>
              <a:buChar char=""/>
              <a:tabLst>
                <a:tab pos="354965" algn="l"/>
                <a:tab pos="355600" algn="l"/>
                <a:tab pos="5446395" algn="l"/>
              </a:tabLst>
            </a:pPr>
            <a:r>
              <a:rPr sz="1700" dirty="0">
                <a:latin typeface="Verdana"/>
                <a:cs typeface="Verdana"/>
              </a:rPr>
              <a:t>The </a:t>
            </a:r>
            <a:r>
              <a:rPr sz="1700" spc="-5" dirty="0">
                <a:latin typeface="Verdana"/>
                <a:cs typeface="Verdana"/>
              </a:rPr>
              <a:t>narrative </a:t>
            </a:r>
            <a:r>
              <a:rPr sz="1700" dirty="0">
                <a:latin typeface="Verdana"/>
                <a:cs typeface="Verdana"/>
              </a:rPr>
              <a:t>technique used </a:t>
            </a:r>
            <a:r>
              <a:rPr sz="1700" spc="-5" dirty="0">
                <a:latin typeface="Verdana"/>
                <a:cs typeface="Verdana"/>
              </a:rPr>
              <a:t>by</a:t>
            </a:r>
            <a:r>
              <a:rPr sz="1700" spc="-30" dirty="0">
                <a:latin typeface="Verdana"/>
                <a:cs typeface="Verdana"/>
              </a:rPr>
              <a:t> </a:t>
            </a:r>
            <a:r>
              <a:rPr sz="1700" dirty="0">
                <a:latin typeface="Verdana"/>
                <a:cs typeface="Verdana"/>
              </a:rPr>
              <a:t>James </a:t>
            </a:r>
            <a:r>
              <a:rPr sz="1700" spc="-5" dirty="0" smtClean="0">
                <a:latin typeface="Verdana"/>
                <a:cs typeface="Verdana"/>
              </a:rPr>
              <a:t>Joyce</a:t>
            </a:r>
            <a:r>
              <a:rPr sz="1700" spc="-80" dirty="0" smtClean="0">
                <a:latin typeface="Verdana"/>
                <a:cs typeface="Verdana"/>
              </a:rPr>
              <a:t> </a:t>
            </a:r>
            <a:r>
              <a:rPr sz="1700" spc="-5" dirty="0">
                <a:latin typeface="Verdana"/>
                <a:cs typeface="Verdana"/>
              </a:rPr>
              <a:t>is</a:t>
            </a:r>
            <a:r>
              <a:rPr sz="1700" spc="-30" dirty="0">
                <a:latin typeface="Verdana"/>
                <a:cs typeface="Verdana"/>
              </a:rPr>
              <a:t> </a:t>
            </a:r>
            <a:r>
              <a:rPr sz="1700" dirty="0">
                <a:latin typeface="Verdana"/>
                <a:cs typeface="Verdana"/>
              </a:rPr>
              <a:t>the  </a:t>
            </a:r>
            <a:r>
              <a:rPr sz="1700" b="1" i="1" spc="-5" dirty="0">
                <a:latin typeface="Verdana"/>
                <a:cs typeface="Verdana"/>
              </a:rPr>
              <a:t>stream </a:t>
            </a:r>
            <a:r>
              <a:rPr sz="1700" b="1" i="1" dirty="0">
                <a:latin typeface="Verdana"/>
                <a:cs typeface="Verdana"/>
              </a:rPr>
              <a:t>of </a:t>
            </a:r>
            <a:r>
              <a:rPr sz="1700" b="1" i="1" spc="-5" dirty="0" smtClean="0">
                <a:latin typeface="Verdana"/>
                <a:cs typeface="Verdana"/>
              </a:rPr>
              <a:t>consciousness</a:t>
            </a:r>
            <a:r>
              <a:rPr lang="it-IT" sz="1700" b="1" i="1" spc="-5" dirty="0" smtClean="0">
                <a:latin typeface="Verdana"/>
                <a:cs typeface="Verdana"/>
              </a:rPr>
              <a:t> </a:t>
            </a:r>
            <a:r>
              <a:rPr lang="it-IT" sz="1700" b="1" i="1" spc="-5" smtClean="0">
                <a:latin typeface="Verdana"/>
                <a:cs typeface="Verdana"/>
              </a:rPr>
              <a:t>technique</a:t>
            </a:r>
            <a:r>
              <a:rPr sz="1700" smtClean="0">
                <a:latin typeface="Verdana"/>
                <a:cs typeface="Verdana"/>
              </a:rPr>
              <a:t> </a:t>
            </a:r>
            <a:r>
              <a:rPr sz="1700" dirty="0">
                <a:latin typeface="Verdana"/>
                <a:cs typeface="Verdana"/>
              </a:rPr>
              <a:t>used to represent characters’  </a:t>
            </a:r>
            <a:r>
              <a:rPr sz="1700" spc="-5" dirty="0">
                <a:latin typeface="Verdana"/>
                <a:cs typeface="Verdana"/>
              </a:rPr>
              <a:t>thoughts </a:t>
            </a:r>
            <a:r>
              <a:rPr sz="1700" spc="-25" dirty="0">
                <a:latin typeface="Verdana"/>
                <a:cs typeface="Verdana"/>
              </a:rPr>
              <a:t>freely, </a:t>
            </a:r>
            <a:r>
              <a:rPr sz="1700" spc="-5" dirty="0">
                <a:latin typeface="Verdana"/>
                <a:cs typeface="Verdana"/>
              </a:rPr>
              <a:t>in </a:t>
            </a:r>
            <a:r>
              <a:rPr sz="1700" dirty="0">
                <a:latin typeface="Verdana"/>
                <a:cs typeface="Verdana"/>
              </a:rPr>
              <a:t>the exact </a:t>
            </a:r>
            <a:r>
              <a:rPr sz="1700" spc="-10" dirty="0">
                <a:latin typeface="Verdana"/>
                <a:cs typeface="Verdana"/>
              </a:rPr>
              <a:t>way </a:t>
            </a:r>
            <a:r>
              <a:rPr sz="1700" dirty="0">
                <a:latin typeface="Verdana"/>
                <a:cs typeface="Verdana"/>
              </a:rPr>
              <a:t>as </a:t>
            </a:r>
            <a:r>
              <a:rPr sz="1700" spc="-5" dirty="0">
                <a:latin typeface="Verdana"/>
                <a:cs typeface="Verdana"/>
              </a:rPr>
              <a:t>they pass </a:t>
            </a:r>
            <a:r>
              <a:rPr sz="1700" dirty="0">
                <a:latin typeface="Verdana"/>
                <a:cs typeface="Verdana"/>
              </a:rPr>
              <a:t>through their</a:t>
            </a:r>
            <a:r>
              <a:rPr sz="1700" spc="-5" dirty="0">
                <a:latin typeface="Verdana"/>
                <a:cs typeface="Verdana"/>
              </a:rPr>
              <a:t> </a:t>
            </a:r>
            <a:r>
              <a:rPr sz="1700" dirty="0">
                <a:latin typeface="Verdana"/>
                <a:cs typeface="Verdana"/>
              </a:rPr>
              <a:t>minds.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450" dirty="0">
              <a:latin typeface="Times New Roman"/>
              <a:cs typeface="Times New Roman"/>
            </a:endParaRPr>
          </a:p>
          <a:p>
            <a:pPr marL="355600" marR="5080" indent="38100">
              <a:lnSpc>
                <a:spcPct val="100000"/>
              </a:lnSpc>
            </a:pPr>
            <a:r>
              <a:rPr lang="it-IT" sz="1700" dirty="0">
                <a:latin typeface="Verdana"/>
                <a:cs typeface="Verdana"/>
              </a:rPr>
              <a:t>T</a:t>
            </a:r>
            <a:r>
              <a:rPr sz="1700" dirty="0" smtClean="0">
                <a:latin typeface="Verdana"/>
                <a:cs typeface="Verdana"/>
              </a:rPr>
              <a:t>here </a:t>
            </a:r>
            <a:r>
              <a:rPr sz="1700" dirty="0">
                <a:latin typeface="Verdana"/>
                <a:cs typeface="Verdana"/>
              </a:rPr>
              <a:t>is no </a:t>
            </a:r>
            <a:r>
              <a:rPr sz="1700" spc="-5" dirty="0">
                <a:latin typeface="Verdana"/>
                <a:cs typeface="Verdana"/>
              </a:rPr>
              <a:t>mediation </a:t>
            </a:r>
            <a:r>
              <a:rPr sz="1700" spc="-5" dirty="0" smtClean="0">
                <a:latin typeface="Verdana"/>
                <a:cs typeface="Verdana"/>
              </a:rPr>
              <a:t>o</a:t>
            </a:r>
            <a:r>
              <a:rPr lang="it-IT" sz="1700" spc="-5" dirty="0" smtClean="0">
                <a:latin typeface="Verdana"/>
                <a:cs typeface="Verdana"/>
              </a:rPr>
              <a:t>n </a:t>
            </a:r>
            <a:r>
              <a:rPr sz="1700" dirty="0" smtClean="0">
                <a:latin typeface="Verdana"/>
                <a:cs typeface="Verdana"/>
              </a:rPr>
              <a:t>the </a:t>
            </a:r>
            <a:r>
              <a:rPr sz="1700" spc="-30" dirty="0" smtClean="0">
                <a:latin typeface="Verdana"/>
                <a:cs typeface="Verdana"/>
              </a:rPr>
              <a:t>narrator</a:t>
            </a:r>
            <a:r>
              <a:rPr lang="it-IT" sz="1700" spc="-30" dirty="0" smtClean="0">
                <a:latin typeface="Verdana"/>
                <a:cs typeface="Verdana"/>
              </a:rPr>
              <a:t>‘s</a:t>
            </a:r>
            <a:r>
              <a:rPr lang="it-IT" sz="1700" spc="-30" dirty="0" smtClean="0">
                <a:latin typeface="Verdana"/>
                <a:cs typeface="Verdana"/>
              </a:rPr>
              <a:t> side.</a:t>
            </a:r>
          </a:p>
          <a:p>
            <a:pPr marL="355600" marR="5080" indent="38100">
              <a:lnSpc>
                <a:spcPct val="100000"/>
              </a:lnSpc>
            </a:pPr>
            <a:r>
              <a:rPr sz="1700" b="1" spc="-5" dirty="0" smtClean="0">
                <a:latin typeface="Verdana"/>
                <a:cs typeface="Verdana"/>
              </a:rPr>
              <a:t>Grammatically </a:t>
            </a:r>
            <a:r>
              <a:rPr sz="1700" b="1" spc="-5" dirty="0">
                <a:latin typeface="Verdana"/>
                <a:cs typeface="Verdana"/>
              </a:rPr>
              <a:t>it is  characterized by </a:t>
            </a:r>
            <a:r>
              <a:rPr sz="1700" b="1" dirty="0">
                <a:latin typeface="Verdana"/>
                <a:cs typeface="Verdana"/>
              </a:rPr>
              <a:t>the absence of punctuation or conjunctions</a:t>
            </a:r>
            <a:r>
              <a:rPr sz="1700" dirty="0">
                <a:latin typeface="Verdana"/>
                <a:cs typeface="Verdana"/>
              </a:rPr>
              <a:t>;  </a:t>
            </a:r>
            <a:r>
              <a:rPr sz="1700" spc="-5" dirty="0">
                <a:latin typeface="Verdana"/>
                <a:cs typeface="Verdana"/>
              </a:rPr>
              <a:t>moreover </a:t>
            </a:r>
            <a:r>
              <a:rPr sz="1700" dirty="0">
                <a:latin typeface="Verdana"/>
                <a:cs typeface="Verdana"/>
              </a:rPr>
              <a:t>the </a:t>
            </a:r>
            <a:r>
              <a:rPr sz="1700" spc="-5" dirty="0">
                <a:latin typeface="Verdana"/>
                <a:cs typeface="Verdana"/>
              </a:rPr>
              <a:t>text is </a:t>
            </a:r>
            <a:r>
              <a:rPr sz="1700" dirty="0">
                <a:latin typeface="Verdana"/>
                <a:cs typeface="Verdana"/>
              </a:rPr>
              <a:t>not organized </a:t>
            </a:r>
            <a:r>
              <a:rPr sz="1700" spc="-5" dirty="0">
                <a:latin typeface="Verdana"/>
                <a:cs typeface="Verdana"/>
              </a:rPr>
              <a:t>into </a:t>
            </a:r>
            <a:r>
              <a:rPr sz="1700" spc="-10" dirty="0">
                <a:latin typeface="Verdana"/>
                <a:cs typeface="Verdana"/>
              </a:rPr>
              <a:t>paragraphs </a:t>
            </a:r>
            <a:r>
              <a:rPr sz="1700" dirty="0">
                <a:latin typeface="Verdana"/>
                <a:cs typeface="Verdana"/>
              </a:rPr>
              <a:t>or </a:t>
            </a:r>
            <a:r>
              <a:rPr sz="1700" spc="-5" dirty="0">
                <a:latin typeface="Verdana"/>
                <a:cs typeface="Verdana"/>
              </a:rPr>
              <a:t>phrases (an  </a:t>
            </a:r>
            <a:r>
              <a:rPr sz="1700" dirty="0">
                <a:latin typeface="Verdana"/>
                <a:cs typeface="Verdana"/>
              </a:rPr>
              <a:t>example is the last </a:t>
            </a:r>
            <a:r>
              <a:rPr sz="1700" spc="-5" dirty="0">
                <a:latin typeface="Verdana"/>
                <a:cs typeface="Verdana"/>
              </a:rPr>
              <a:t>part </a:t>
            </a:r>
            <a:r>
              <a:rPr sz="1700" dirty="0">
                <a:latin typeface="Verdana"/>
                <a:cs typeface="Verdana"/>
              </a:rPr>
              <a:t>of </a:t>
            </a:r>
            <a:r>
              <a:rPr sz="1700" spc="-15" dirty="0">
                <a:latin typeface="Verdana"/>
                <a:cs typeface="Verdana"/>
              </a:rPr>
              <a:t>Joyce’s </a:t>
            </a:r>
            <a:r>
              <a:rPr sz="1700" dirty="0">
                <a:latin typeface="Verdana"/>
                <a:cs typeface="Verdana"/>
              </a:rPr>
              <a:t>Ulysses: </a:t>
            </a:r>
            <a:r>
              <a:rPr sz="1700" dirty="0" smtClean="0">
                <a:latin typeface="Verdana"/>
                <a:cs typeface="Verdana"/>
              </a:rPr>
              <a:t>Molly</a:t>
            </a:r>
            <a:r>
              <a:rPr sz="1700" spc="-70" dirty="0" smtClean="0">
                <a:latin typeface="Verdana"/>
                <a:cs typeface="Verdana"/>
              </a:rPr>
              <a:t> </a:t>
            </a:r>
            <a:r>
              <a:rPr sz="1700" spc="-5" dirty="0" smtClean="0">
                <a:latin typeface="Verdana"/>
                <a:cs typeface="Verdana"/>
              </a:rPr>
              <a:t>Bloom</a:t>
            </a:r>
            <a:r>
              <a:rPr lang="it-IT" sz="1700" spc="-5" dirty="0" smtClean="0">
                <a:latin typeface="Verdana"/>
                <a:cs typeface="Verdana"/>
              </a:rPr>
              <a:t>‘s </a:t>
            </a:r>
            <a:r>
              <a:rPr lang="it-IT" sz="1700" dirty="0" err="1" smtClean="0">
                <a:latin typeface="Verdana"/>
                <a:cs typeface="Verdana"/>
              </a:rPr>
              <a:t>interior</a:t>
            </a:r>
            <a:r>
              <a:rPr lang="it-IT" sz="1700" dirty="0" smtClean="0">
                <a:latin typeface="Verdana"/>
                <a:cs typeface="Verdana"/>
              </a:rPr>
              <a:t> </a:t>
            </a:r>
            <a:r>
              <a:rPr lang="it-IT" sz="1700" dirty="0" err="1" smtClean="0">
                <a:latin typeface="Verdana"/>
                <a:cs typeface="Verdana"/>
              </a:rPr>
              <a:t>monologue</a:t>
            </a:r>
            <a:r>
              <a:rPr lang="it-IT" sz="1700" dirty="0" smtClean="0">
                <a:latin typeface="Verdana"/>
                <a:cs typeface="Verdana"/>
              </a:rPr>
              <a:t> </a:t>
            </a:r>
            <a:r>
              <a:rPr sz="1700" spc="-5" dirty="0" smtClean="0">
                <a:latin typeface="Verdana"/>
                <a:cs typeface="Verdana"/>
              </a:rPr>
              <a:t>).</a:t>
            </a:r>
            <a:endParaRPr sz="17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1056</Words>
  <Application>Microsoft Office PowerPoint</Application>
  <PresentationFormat>Presentazione su schermo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Office Theme</vt:lpstr>
      <vt:lpstr>The Ecstatic Moment</vt:lpstr>
      <vt:lpstr>Meaning of the Ecstatic Moment in the Anti-Victorian Reaction</vt:lpstr>
      <vt:lpstr>Diapositiva 3</vt:lpstr>
      <vt:lpstr>Diapositiva 4</vt:lpstr>
      <vt:lpstr>The ecstatic moment in Virginia Woolf.   Moments of being</vt:lpstr>
      <vt:lpstr>The ecstatic moment in James Joyce: Epiphany</vt:lpstr>
      <vt:lpstr>Diapositiva 7</vt:lpstr>
      <vt:lpstr>Diapositiva 8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ecstatic moment</dc:title>
  <dc:creator>casa</dc:creator>
  <cp:lastModifiedBy>marilena.beltramini</cp:lastModifiedBy>
  <cp:revision>5</cp:revision>
  <dcterms:created xsi:type="dcterms:W3CDTF">2017-05-09T06:38:05Z</dcterms:created>
  <dcterms:modified xsi:type="dcterms:W3CDTF">2017-05-09T06:56:32Z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2016-05-11T00:00:00Z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2017-05-09T00:00:00Z</vt:filetime>
  </property>
</Properties>
</file>