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16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2" autoAdjust="0"/>
    <p:restoredTop sz="94641" autoAdjust="0"/>
  </p:normalViewPr>
  <p:slideViewPr>
    <p:cSldViewPr snapToGrid="0" snapToObjects="1">
      <p:cViewPr varScale="1">
        <p:scale>
          <a:sx n="130" d="100"/>
          <a:sy n="130" d="100"/>
        </p:scale>
        <p:origin x="-60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27094"/>
            <a:ext cx="7772400" cy="1470025"/>
          </a:xfrm>
        </p:spPr>
        <p:txBody>
          <a:bodyPr anchor="b" anchorCtr="0"/>
          <a:lstStyle>
            <a:lvl1pPr>
              <a:defRPr sz="5400">
                <a:gradFill>
                  <a:gsLst>
                    <a:gs pos="0">
                      <a:schemeClr val="tx2"/>
                    </a:gs>
                    <a:gs pos="100000">
                      <a:schemeClr val="tx2">
                        <a:lumMod val="75000"/>
                      </a:schemeClr>
                    </a:gs>
                  </a:gsLst>
                  <a:lin ang="5400000" scaled="0"/>
                </a:gradFill>
                <a:effectLst>
                  <a:outerShdw blurRad="50800" dist="25400" dir="5400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1" y="3810000"/>
            <a:ext cx="7770812" cy="1752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600">
                <a:gradFill>
                  <a:gsLst>
                    <a:gs pos="0">
                      <a:schemeClr val="tx2"/>
                    </a:gs>
                    <a:gs pos="100000">
                      <a:schemeClr val="tx2">
                        <a:lumMod val="75000"/>
                      </a:schemeClr>
                    </a:gs>
                  </a:gsLst>
                  <a:lin ang="5400000" scaled="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C06D-4ED8-42C6-905D-CA84CA1B6CBF}" type="datetime2">
              <a:rPr lang="en-US" smtClean="0"/>
              <a:t>Martedì 24 ottobre 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Picture 6" descr="CoverGlyph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0025" y="3048000"/>
            <a:ext cx="1123950" cy="771525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sopra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738282"/>
            <a:ext cx="7770813" cy="1048870"/>
          </a:xfrm>
          <a:effectLst/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800" b="0" kern="1200">
                <a:solidFill>
                  <a:schemeClr val="tx2"/>
                </a:solidFill>
                <a:effectLst>
                  <a:outerShdw blurRad="38100" dist="12700" algn="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0" y="457200"/>
            <a:ext cx="4572000" cy="3173506"/>
          </a:xfrm>
          <a:ln w="101600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181600"/>
            <a:ext cx="7770813" cy="6858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accent3"/>
              </a:buClr>
              <a:buFont typeface="Wingdings" pitchFamily="2" charset="2"/>
              <a:buNone/>
            </a:pPr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85921-A91A-409C-921C-0E0EC1E750EC}" type="datetime2">
              <a:rPr lang="en-US" smtClean="0"/>
              <a:t>Martedì 24 ottobre 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‹n.›</a:t>
            </a:fld>
            <a:endParaRPr lang="en-US" dirty="0"/>
          </a:p>
        </p:txBody>
      </p:sp>
      <p:pic>
        <p:nvPicPr>
          <p:cNvPr id="11" name="Picture 2" descr="HR-Glyph-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49040" y="4890247"/>
            <a:ext cx="1645920" cy="170411"/>
          </a:xfrm>
          <a:prstGeom prst="rect">
            <a:avLst/>
          </a:prstGeom>
          <a:noFill/>
        </p:spPr>
      </p:pic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2286000" indent="-457200">
              <a:defRPr/>
            </a:lvl6pPr>
            <a:lvl7pPr marL="2286000" indent="-457200">
              <a:defRPr/>
            </a:lvl7pPr>
            <a:lvl8pPr marL="2286000" indent="-457200">
              <a:defRPr/>
            </a:lvl8pPr>
            <a:lvl9pPr marL="2286000" indent="-457200">
              <a:defRPr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EEE0E-EDB0-4D84-86B0-50833DF22902}" type="datetime2">
              <a:rPr lang="en-US" smtClean="0"/>
              <a:t>Martedì 24 ottobre 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‹n.›</a:t>
            </a:fld>
            <a:endParaRPr lang="en-US"/>
          </a:p>
        </p:txBody>
      </p:sp>
      <p:pic>
        <p:nvPicPr>
          <p:cNvPr id="10" name="Picture 2" descr="HR-Glyph-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49040" y="1658992"/>
            <a:ext cx="1645920" cy="1704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537882"/>
            <a:ext cx="1524000" cy="5325036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37882"/>
            <a:ext cx="5889812" cy="5325036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4372C-B5AB-4C39-B273-B99224EB4DD5}" type="datetime2">
              <a:rPr lang="en-US" smtClean="0"/>
              <a:t>Martedì 24 ottobre 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‹n.›</a:t>
            </a:fld>
            <a:endParaRPr lang="en-US"/>
          </a:p>
        </p:txBody>
      </p:sp>
      <p:pic>
        <p:nvPicPr>
          <p:cNvPr id="9" name="Picture 2" descr="HR-Glyph-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6052928" y="3115195"/>
            <a:ext cx="1645920" cy="1704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B1CAA-32CD-4B55-B92A-B8F0843CACF4}" type="datetime2">
              <a:rPr lang="en-US" smtClean="0"/>
              <a:t>Martedì 24 ottobre 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‹n.›</a:t>
            </a:fld>
            <a:endParaRPr lang="en-US" dirty="0"/>
          </a:p>
        </p:txBody>
      </p:sp>
      <p:pic>
        <p:nvPicPr>
          <p:cNvPr id="8" name="Picture 2" descr="HR-Glyph-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49040" y="1658992"/>
            <a:ext cx="1645920" cy="1704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26440"/>
            <a:ext cx="7770813" cy="1472184"/>
          </a:xfrm>
        </p:spPr>
        <p:txBody>
          <a:bodyPr anchor="b" anchorCtr="0"/>
          <a:lstStyle>
            <a:lvl1pPr algn="ctr">
              <a:defRPr sz="5400" b="0" i="0" cap="none" baseline="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3813048"/>
            <a:ext cx="7770813" cy="1755648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8CDC4-3D19-4983-B478-82F6B8E5AB66}" type="datetime2">
              <a:rPr lang="en-US" smtClean="0"/>
              <a:t>Martedì 24 ottobre 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‹n.›</a:t>
            </a:fld>
            <a:endParaRPr lang="en-US" dirty="0"/>
          </a:p>
        </p:txBody>
      </p:sp>
      <p:pic>
        <p:nvPicPr>
          <p:cNvPr id="7" name="Picture 6" descr="Glyph-SectionHead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8600" y="3174066"/>
            <a:ext cx="1066800" cy="59055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209801"/>
            <a:ext cx="3657600" cy="36576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2209801"/>
            <a:ext cx="3657600" cy="36576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82477-D5D3-4181-8C11-75D0F2433A87}" type="datetime2">
              <a:rPr lang="en-US" smtClean="0"/>
              <a:t>Martedì 24 ottobre 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‹n.›</a:t>
            </a:fld>
            <a:endParaRPr lang="en-US" dirty="0"/>
          </a:p>
        </p:txBody>
      </p:sp>
      <p:pic>
        <p:nvPicPr>
          <p:cNvPr id="9" name="Picture 2" descr="HR-Glyph-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49040" y="1658992"/>
            <a:ext cx="1645920" cy="1704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27238"/>
            <a:ext cx="3657600" cy="639762"/>
          </a:xfrm>
        </p:spPr>
        <p:txBody>
          <a:bodyPr anchor="ctr" anchorCtr="0"/>
          <a:lstStyle>
            <a:lvl1pPr marL="0" indent="0" algn="ctr">
              <a:spcBef>
                <a:spcPts val="300"/>
              </a:spcBef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819400"/>
            <a:ext cx="3657600" cy="3048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600"/>
            </a:lvl6pPr>
            <a:lvl7pPr marL="2290763" indent="-461963">
              <a:defRPr sz="1600"/>
            </a:lvl7pPr>
            <a:lvl8pPr marL="2290763" indent="-461963">
              <a:defRPr sz="1600"/>
            </a:lvl8pPr>
            <a:lvl9pPr marL="2290763" indent="-461963"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2027238"/>
            <a:ext cx="3657600" cy="639762"/>
          </a:xfrm>
        </p:spPr>
        <p:txBody>
          <a:bodyPr anchor="ctr" anchorCtr="0"/>
          <a:lstStyle>
            <a:lvl1pPr marL="0" indent="0" algn="ctr">
              <a:spcBef>
                <a:spcPts val="300"/>
              </a:spcBef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00600" y="2819400"/>
            <a:ext cx="3657600" cy="3048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600"/>
            </a:lvl6pPr>
            <a:lvl7pPr marL="2290763" indent="-461963">
              <a:defRPr sz="1600"/>
            </a:lvl7pPr>
            <a:lvl8pPr marL="2290763" indent="-461963">
              <a:defRPr sz="1600"/>
            </a:lvl8pPr>
            <a:lvl9pPr marL="2290763" indent="-461963"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E253B-1893-4367-8BAE-DF4BC10DC578}" type="datetime2">
              <a:rPr lang="en-US" smtClean="0"/>
              <a:t>Martedì 24 ottobre 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‹n.›</a:t>
            </a:fld>
            <a:endParaRPr lang="en-US" dirty="0"/>
          </a:p>
        </p:txBody>
      </p:sp>
      <p:pic>
        <p:nvPicPr>
          <p:cNvPr id="11" name="Picture 2" descr="HR-Glyph-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49040" y="1658992"/>
            <a:ext cx="1645920" cy="1704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2300D-25B3-4603-86C9-4CB776489F00}" type="datetime2">
              <a:rPr lang="en-US" smtClean="0"/>
              <a:t>Martedì 24 ottobre 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‹n.›</a:t>
            </a:fld>
            <a:endParaRPr lang="en-US" dirty="0"/>
          </a:p>
        </p:txBody>
      </p:sp>
      <p:pic>
        <p:nvPicPr>
          <p:cNvPr id="8" name="Picture 2" descr="HR-Glyph-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49040" y="1658992"/>
            <a:ext cx="1645920" cy="1704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14AD9-FCC8-48B7-B85B-012A91320DFF}" type="datetime2">
              <a:rPr lang="en-US" smtClean="0"/>
              <a:t>Martedì 24 ottobre 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906" y="914400"/>
            <a:ext cx="3657600" cy="1162050"/>
          </a:xfrm>
        </p:spPr>
        <p:txBody>
          <a:bodyPr anchor="b"/>
          <a:lstStyle>
            <a:lvl1pPr algn="ctr">
              <a:defRPr sz="3800" b="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6118" y="457199"/>
            <a:ext cx="3657600" cy="541020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 marL="2290763" indent="-461963">
              <a:tabLst/>
              <a:defRPr sz="2000"/>
            </a:lvl6pPr>
            <a:lvl7pPr marL="2290763" indent="-461963">
              <a:tabLst/>
              <a:defRPr sz="2000"/>
            </a:lvl7pPr>
            <a:lvl8pPr marL="2290763" indent="-461963">
              <a:tabLst/>
              <a:defRPr sz="2000"/>
            </a:lvl8pPr>
            <a:lvl9pPr marL="2290763" indent="-461963">
              <a:tabLst/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8906" y="2590799"/>
            <a:ext cx="3657600" cy="2895601"/>
          </a:xfrm>
        </p:spPr>
        <p:txBody>
          <a:bodyPr>
            <a:normAutofit/>
          </a:bodyPr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2DC50-D5DB-4F94-B367-9876CD2C4012}" type="datetime2">
              <a:rPr lang="en-US" smtClean="0"/>
              <a:t>Martedì 24 ottobre 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‹n.›</a:t>
            </a:fld>
            <a:endParaRPr lang="en-US" dirty="0"/>
          </a:p>
        </p:txBody>
      </p:sp>
      <p:pic>
        <p:nvPicPr>
          <p:cNvPr id="10" name="Picture 2" descr="HR-Glyph-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64746" y="2286000"/>
            <a:ext cx="1645920" cy="1704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9013" y="914400"/>
            <a:ext cx="3657600" cy="1161288"/>
          </a:xfrm>
          <a:effectLst/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800" b="0" kern="1200">
                <a:solidFill>
                  <a:schemeClr val="tx2"/>
                </a:solidFill>
                <a:effectLst>
                  <a:outerShdw blurRad="38100" dist="12700" algn="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58906" y="457200"/>
            <a:ext cx="3657600" cy="5413248"/>
          </a:xfrm>
          <a:ln w="101600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99013" y="2587752"/>
            <a:ext cx="3657600" cy="2898648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600"/>
              </a:spcBef>
              <a:buNone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accent3"/>
              </a:buClr>
              <a:buFont typeface="Wingdings" pitchFamily="2" charset="2"/>
              <a:buNone/>
            </a:pPr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EB412-E790-42EA-81FE-2925D3A43D91}" type="datetime2">
              <a:rPr lang="en-US" smtClean="0"/>
              <a:t>Martedì 24 ottobre 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‹n.›</a:t>
            </a:fld>
            <a:endParaRPr lang="en-US" dirty="0"/>
          </a:p>
        </p:txBody>
      </p:sp>
      <p:pic>
        <p:nvPicPr>
          <p:cNvPr id="9" name="Picture 2" descr="HR-Glyph-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04853" y="2286000"/>
            <a:ext cx="1645920" cy="1704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289115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89C0F2-17E0-497A-9BBE-0C73201AAFE3}" type="slidenum">
              <a:rPr lang="en-US" smtClean="0"/>
              <a:pPr/>
              <a:t>‹n.›</a:t>
            </a:fld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67236"/>
            <a:ext cx="7770813" cy="1371600"/>
          </a:xfrm>
          <a:prstGeom prst="rect">
            <a:avLst/>
          </a:prstGeom>
          <a:effectLst/>
        </p:spPr>
        <p:txBody>
          <a:bodyPr vert="horz" lIns="91440" tIns="45720" rIns="91440" bIns="45720" rtlCol="0" anchor="ctr" anchorCtr="0">
            <a:noAutofit/>
          </a:bodyPr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9800"/>
            <a:ext cx="7770813" cy="3657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289115"/>
            <a:ext cx="237564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85921-A91A-409C-921C-0E0EC1E750EC}" type="datetime2">
              <a:rPr lang="en-US" smtClean="0"/>
              <a:t>Martedì 24 ottobre 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9624" y="6289115"/>
            <a:ext cx="31555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7" r:id="rId1"/>
    <p:sldLayoutId id="2147484018" r:id="rId2"/>
    <p:sldLayoutId id="2147484019" r:id="rId3"/>
    <p:sldLayoutId id="2147484020" r:id="rId4"/>
    <p:sldLayoutId id="2147484021" r:id="rId5"/>
    <p:sldLayoutId id="2147484022" r:id="rId6"/>
    <p:sldLayoutId id="2147484023" r:id="rId7"/>
    <p:sldLayoutId id="2147484024" r:id="rId8"/>
    <p:sldLayoutId id="2147484025" r:id="rId9"/>
    <p:sldLayoutId id="2147484026" r:id="rId10"/>
    <p:sldLayoutId id="2147484027" r:id="rId11"/>
    <p:sldLayoutId id="2147484028" r:id="rId1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5000" kern="1200">
          <a:solidFill>
            <a:schemeClr val="tx2"/>
          </a:solidFill>
          <a:effectLst>
            <a:outerShdw blurRad="38100" dist="12700" algn="l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2000"/>
        </a:spcBef>
        <a:buClr>
          <a:schemeClr val="accent3"/>
        </a:buClr>
        <a:buFont typeface="Wingdings" pitchFamily="2" charset="2"/>
        <a:buChar char="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Clr>
          <a:schemeClr val="accent3">
            <a:lumMod val="50000"/>
          </a:schemeClr>
        </a:buClr>
        <a:buFont typeface="Wingdings" pitchFamily="2" charset="2"/>
        <a:buChar char="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600"/>
        </a:spcBef>
        <a:buClr>
          <a:schemeClr val="accent3"/>
        </a:buClr>
        <a:buFont typeface="Wingdings" pitchFamily="2" charset="2"/>
        <a:buChar char="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600"/>
        </a:spcBef>
        <a:buClr>
          <a:schemeClr val="accent3">
            <a:lumMod val="50000"/>
          </a:schemeClr>
        </a:buClr>
        <a:buFont typeface="Wingdings" pitchFamily="2" charset="2"/>
        <a:buChar char="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600"/>
        </a:spcBef>
        <a:buClr>
          <a:schemeClr val="accent3"/>
        </a:buClr>
        <a:buFont typeface="Wingdings" pitchFamily="2" charset="2"/>
        <a:buChar char="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461963" algn="l" defTabSz="914400" rtl="0" eaLnBrk="1" latinLnBrk="0" hangingPunct="1">
        <a:spcBef>
          <a:spcPct val="20000"/>
        </a:spcBef>
        <a:buClr>
          <a:schemeClr val="accent3">
            <a:lumMod val="50000"/>
          </a:schemeClr>
        </a:buClr>
        <a:buFont typeface="Wingdings" pitchFamily="2" charset="2"/>
        <a:buChar char="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3205163" indent="-461963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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657600" indent="-461963" algn="l" defTabSz="914400" rtl="0" eaLnBrk="1" latinLnBrk="0" hangingPunct="1">
        <a:spcBef>
          <a:spcPct val="20000"/>
        </a:spcBef>
        <a:buClr>
          <a:schemeClr val="accent3">
            <a:lumMod val="50000"/>
          </a:schemeClr>
        </a:buClr>
        <a:buFont typeface="Wingdings" pitchFamily="2" charset="2"/>
        <a:buChar char="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4119563" indent="-461963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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Presentation of myself</a:t>
            </a:r>
            <a:endParaRPr lang="en-US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my hobbies, my family, my sport my friends and I.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7173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Friends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really like to go out with my friends.</a:t>
            </a:r>
          </a:p>
          <a:p>
            <a:r>
              <a:rPr lang="en-US" dirty="0" smtClean="0"/>
              <a:t>When I go out with my friend they generally come to </a:t>
            </a:r>
            <a:r>
              <a:rPr lang="en-US" dirty="0" err="1" smtClean="0"/>
              <a:t>Strassoldo</a:t>
            </a:r>
            <a:r>
              <a:rPr lang="en-US" dirty="0" smtClean="0"/>
              <a:t> and we walk around the village.   </a:t>
            </a:r>
          </a:p>
          <a:p>
            <a:r>
              <a:rPr lang="en-US" dirty="0" smtClean="0"/>
              <a:t>I like take photos with them to immortalize the moments.</a:t>
            </a:r>
          </a:p>
          <a:p>
            <a:r>
              <a:rPr lang="en-US" dirty="0" smtClean="0"/>
              <a:t>When we can’t go out we stay at home and we watch a film.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344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My name is Jenny Casagrande. </a:t>
            </a:r>
          </a:p>
          <a:p>
            <a:r>
              <a:rPr lang="en-GB" dirty="0" smtClean="0"/>
              <a:t>I'm fifteen years old and I was born in </a:t>
            </a:r>
            <a:r>
              <a:rPr lang="en-GB" dirty="0" err="1" smtClean="0"/>
              <a:t>Palmanova</a:t>
            </a:r>
            <a:r>
              <a:rPr lang="en-GB" dirty="0" smtClean="0"/>
              <a:t>, on the 29</a:t>
            </a:r>
            <a:r>
              <a:rPr lang="en-GB" baseline="30000" dirty="0" smtClean="0"/>
              <a:t>th</a:t>
            </a:r>
            <a:r>
              <a:rPr lang="en-GB" dirty="0" smtClean="0"/>
              <a:t> June 2002. </a:t>
            </a:r>
          </a:p>
          <a:p>
            <a:r>
              <a:rPr lang="en-GB" dirty="0" smtClean="0"/>
              <a:t>I live in </a:t>
            </a:r>
            <a:r>
              <a:rPr lang="en-GB" dirty="0" err="1" smtClean="0"/>
              <a:t>Strassoldo</a:t>
            </a:r>
            <a:r>
              <a:rPr lang="en-GB" dirty="0" smtClean="0"/>
              <a:t>, a small village in the north-east of Italy, near </a:t>
            </a:r>
            <a:r>
              <a:rPr lang="en-GB" dirty="0" err="1" smtClean="0"/>
              <a:t>Cervignano</a:t>
            </a:r>
            <a:r>
              <a:rPr lang="en-GB" dirty="0" smtClean="0"/>
              <a:t> del Friuli.</a:t>
            </a:r>
          </a:p>
          <a:p>
            <a:r>
              <a:rPr lang="en-GB" dirty="0" smtClean="0"/>
              <a:t>I live in a house with my family.    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1130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Appearance 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I’m tall and not very slim.</a:t>
            </a:r>
          </a:p>
          <a:p>
            <a:r>
              <a:rPr lang="en-GB" dirty="0" smtClean="0"/>
              <a:t>I have a long straight brown hair.</a:t>
            </a:r>
          </a:p>
          <a:p>
            <a:r>
              <a:rPr lang="en-GB" dirty="0" smtClean="0"/>
              <a:t>I have a green eyes.</a:t>
            </a:r>
          </a:p>
          <a:p>
            <a:r>
              <a:rPr lang="en-GB" dirty="0" smtClean="0"/>
              <a:t>I usually wear a casual and simple clothes.</a:t>
            </a:r>
          </a:p>
          <a:p>
            <a:r>
              <a:rPr lang="en-GB" dirty="0" smtClean="0"/>
              <a:t>I don’t use make-up, bracelets and necklaces.   </a:t>
            </a:r>
          </a:p>
          <a:p>
            <a:r>
              <a:rPr lang="en-GB" dirty="0" smtClean="0"/>
              <a:t>I don’t like dresses.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0707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Personality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I’m very friendly when I want to meet a new person.</a:t>
            </a:r>
          </a:p>
          <a:p>
            <a:r>
              <a:rPr lang="en-US" dirty="0" smtClean="0"/>
              <a:t>I’m cheerful when I'm with my friends because I love to have fun with them.  </a:t>
            </a:r>
          </a:p>
          <a:p>
            <a:r>
              <a:rPr lang="en-US" dirty="0" smtClean="0"/>
              <a:t>I’m caring with people.</a:t>
            </a:r>
          </a:p>
          <a:p>
            <a:r>
              <a:rPr lang="en-US" dirty="0" smtClean="0"/>
              <a:t>But I’m sometimes shy with adults then I never meet </a:t>
            </a:r>
          </a:p>
          <a:p>
            <a:r>
              <a:rPr lang="en-US" dirty="0" smtClean="0"/>
              <a:t>I’m concentrated and serious when I do a match of volleyball </a:t>
            </a:r>
            <a:endParaRPr lang="en-US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5177692" y="83038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37859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Hobby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Drawing is one of my passions but I don’t have much time, so I draw on summer or on weekend. I like to draw galaxy or abstract things.  </a:t>
            </a:r>
          </a:p>
          <a:p>
            <a:r>
              <a:rPr lang="en-US" dirty="0" smtClean="0"/>
              <a:t>I really love listen to music. I listen to music when I’m sad because it help me to stay strong and return happy or when I want to relax me.  </a:t>
            </a:r>
          </a:p>
          <a:p>
            <a:r>
              <a:rPr lang="en-US" dirty="0" smtClean="0"/>
              <a:t>Do photos is another passion I have. I really like that a moment or a landscape can be catch by the photograph.   </a:t>
            </a:r>
          </a:p>
          <a:p>
            <a:r>
              <a:rPr lang="en-US" dirty="0" smtClean="0"/>
              <a:t>I love reading books because when I read I go in another world with my mind.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5320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School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 go to </a:t>
            </a:r>
            <a:r>
              <a:rPr lang="en-US" dirty="0" err="1" smtClean="0"/>
              <a:t>Liceo</a:t>
            </a:r>
            <a:r>
              <a:rPr lang="en-US" dirty="0" smtClean="0"/>
              <a:t> </a:t>
            </a:r>
            <a:r>
              <a:rPr lang="en-US" dirty="0" err="1" smtClean="0"/>
              <a:t>Scientifico</a:t>
            </a:r>
            <a:r>
              <a:rPr lang="en-US" dirty="0" smtClean="0"/>
              <a:t> in </a:t>
            </a:r>
            <a:r>
              <a:rPr lang="en-US" dirty="0" err="1" smtClean="0"/>
              <a:t>Cervignano</a:t>
            </a:r>
            <a:r>
              <a:rPr lang="en-US" dirty="0" smtClean="0"/>
              <a:t>.</a:t>
            </a:r>
          </a:p>
          <a:p>
            <a:r>
              <a:rPr lang="en-US" dirty="0" smtClean="0"/>
              <a:t>I attend the second form.</a:t>
            </a:r>
          </a:p>
          <a:p>
            <a:r>
              <a:rPr lang="en-US" dirty="0" smtClean="0"/>
              <a:t>My favorite subject is </a:t>
            </a:r>
            <a:r>
              <a:rPr lang="en-US" dirty="0"/>
              <a:t>I</a:t>
            </a:r>
            <a:r>
              <a:rPr lang="en-US" dirty="0" smtClean="0"/>
              <a:t>talian.</a:t>
            </a:r>
          </a:p>
          <a:p>
            <a:r>
              <a:rPr lang="en-US" dirty="0" smtClean="0"/>
              <a:t>I don’t like Geography.</a:t>
            </a:r>
          </a:p>
          <a:p>
            <a:r>
              <a:rPr lang="en-US" dirty="0" smtClean="0"/>
              <a:t>I choose my school because I want to do the University and because I think that this school prepares for any kind of choice you will make in the future. </a:t>
            </a:r>
          </a:p>
        </p:txBody>
      </p:sp>
    </p:spTree>
    <p:extLst>
      <p:ext uri="{BB962C8B-B14F-4D97-AF65-F5344CB8AC3E}">
        <p14:creationId xmlns:p14="http://schemas.microsoft.com/office/powerpoint/2010/main" val="22122504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Family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My family is composed by four people: my father, my mother, my brother and I.</a:t>
            </a:r>
          </a:p>
          <a:p>
            <a:r>
              <a:rPr lang="en-US" dirty="0" smtClean="0"/>
              <a:t>My parents are forty years old and my brother is eighteen. </a:t>
            </a:r>
          </a:p>
          <a:p>
            <a:r>
              <a:rPr lang="en-US" dirty="0" smtClean="0"/>
              <a:t>My mother work as a nurse in the hospital in </a:t>
            </a:r>
            <a:r>
              <a:rPr lang="en-US" dirty="0" err="1" smtClean="0"/>
              <a:t>Palmanova</a:t>
            </a:r>
            <a:r>
              <a:rPr lang="en-US" dirty="0" smtClean="0"/>
              <a:t> and my father as a worker in a factory in Udine.</a:t>
            </a:r>
          </a:p>
          <a:p>
            <a:r>
              <a:rPr lang="en-US" dirty="0" smtClean="0"/>
              <a:t>My brother is studying Engineering at the University in Trieste.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2593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Animals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 have two cats and three dogs</a:t>
            </a:r>
          </a:p>
          <a:p>
            <a:r>
              <a:rPr lang="en-US" dirty="0" smtClean="0"/>
              <a:t>My cats are 5 years old and my dogs are two twelve years old and one had one years three days ago.</a:t>
            </a:r>
          </a:p>
          <a:p>
            <a:r>
              <a:rPr lang="en-US" dirty="0" smtClean="0"/>
              <a:t>My favorite animals is the cat because I like the animals that relax yourself. And I really like cats because for me are beautiful and interesting.    </a:t>
            </a:r>
          </a:p>
          <a:p>
            <a:r>
              <a:rPr lang="en-US" dirty="0" smtClean="0"/>
              <a:t>I don’t like snakes and insects.</a:t>
            </a:r>
          </a:p>
          <a:p>
            <a:pPr marL="0" indent="0">
              <a:buNone/>
            </a:pPr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9156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</a:t>
            </a:r>
            <a:r>
              <a:rPr lang="it-IT" dirty="0" smtClean="0"/>
              <a:t>port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do volleyball.</a:t>
            </a:r>
          </a:p>
          <a:p>
            <a:r>
              <a:rPr lang="en-US" dirty="0" smtClean="0"/>
              <a:t>I do volleyball since I was 10 years old.</a:t>
            </a:r>
          </a:p>
          <a:p>
            <a:r>
              <a:rPr lang="en-US" dirty="0" smtClean="0"/>
              <a:t>I do volleyball three times a week and this year two match at the weekend, one on Saturday and one on Sunday. </a:t>
            </a:r>
          </a:p>
          <a:p>
            <a:r>
              <a:rPr lang="en-US" dirty="0" smtClean="0"/>
              <a:t>I like this sport because I like team sports where your teammates help you.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8461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Foglio">
  <a:themeElements>
    <a:clrScheme name="Foglio">
      <a:dk1>
        <a:sysClr val="windowText" lastClr="000000"/>
      </a:dk1>
      <a:lt1>
        <a:sysClr val="window" lastClr="FFFFFF"/>
      </a:lt1>
      <a:dk2>
        <a:srgbClr val="2D2F2B"/>
      </a:dk2>
      <a:lt2>
        <a:srgbClr val="DEDED7"/>
      </a:lt2>
      <a:accent1>
        <a:srgbClr val="294171"/>
      </a:accent1>
      <a:accent2>
        <a:srgbClr val="748CBC"/>
      </a:accent2>
      <a:accent3>
        <a:srgbClr val="8E887C"/>
      </a:accent3>
      <a:accent4>
        <a:srgbClr val="834736"/>
      </a:accent4>
      <a:accent5>
        <a:srgbClr val="5A1705"/>
      </a:accent5>
      <a:accent6>
        <a:srgbClr val="A0A16A"/>
      </a:accent6>
      <a:hlink>
        <a:srgbClr val="74B6BC"/>
      </a:hlink>
      <a:folHlink>
        <a:srgbClr val="7F95A4"/>
      </a:folHlink>
    </a:clrScheme>
    <a:fontScheme name="Foglio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Foglio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350000"/>
                <a:lumMod val="11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40000"/>
                <a:satMod val="120000"/>
              </a:schemeClr>
              <a:schemeClr val="phClr">
                <a:tint val="70000"/>
                <a:satMod val="300000"/>
                <a:lumMod val="110000"/>
              </a:schemeClr>
            </a:duotone>
          </a:blip>
          <a:tile tx="0" ty="0" sx="50000" sy="50000" flip="none" algn="tl"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8100" dist="25400" dir="5400000" algn="br" rotWithShape="0">
              <a:srgbClr val="000000">
                <a:alpha val="50000"/>
              </a:srgbClr>
            </a:outerShdw>
          </a:effectLst>
        </a:effectStyle>
        <a:effectStyle>
          <a:effectLst>
            <a:innerShdw blurRad="190500" dist="25400">
              <a:srgbClr val="000000">
                <a:alpha val="50000"/>
              </a:srgbClr>
            </a:innerShdw>
          </a:effectLst>
        </a:effectStyle>
      </a:effectStyleLst>
      <a:bgFillStyleLst>
        <a:blipFill rotWithShape="1">
          <a:blip xmlns:r="http://schemas.openxmlformats.org/officeDocument/2006/relationships" r:embed="rId3">
            <a:duotone>
              <a:schemeClr val="phClr">
                <a:shade val="10000"/>
                <a:satMod val="125000"/>
              </a:schemeClr>
              <a:schemeClr val="phClr">
                <a:tint val="70000"/>
                <a:satMod val="350000"/>
                <a:lumMod val="110000"/>
              </a:schemeClr>
            </a:duotone>
          </a:blip>
          <a:stretch/>
        </a:blipFill>
        <a:blipFill rotWithShape="1">
          <a:blip xmlns:r="http://schemas.openxmlformats.org/officeDocument/2006/relationships" r:embed="rId4">
            <a:duotone>
              <a:schemeClr val="phClr">
                <a:shade val="10000"/>
                <a:satMod val="125000"/>
              </a:schemeClr>
              <a:schemeClr val="phClr">
                <a:tint val="70000"/>
                <a:satMod val="350000"/>
                <a:lumMod val="110000"/>
              </a:schemeClr>
            </a:duotone>
          </a:blip>
          <a:stretch/>
        </a:blipFill>
        <a:blipFill rotWithShape="1">
          <a:blip xmlns:r="http://schemas.openxmlformats.org/officeDocument/2006/relationships" r:embed="rId5">
            <a:duotone>
              <a:schemeClr val="phClr">
                <a:shade val="3000"/>
                <a:lumMod val="10000"/>
              </a:schemeClr>
              <a:schemeClr val="phClr">
                <a:tint val="91000"/>
                <a:satMod val="500000"/>
                <a:lumMod val="125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Foglio.thmx</Template>
  <TotalTime>159</TotalTime>
  <Words>577</Words>
  <Application>Microsoft Macintosh PowerPoint</Application>
  <PresentationFormat>Presentazione su schermo (4:3)</PresentationFormat>
  <Paragraphs>52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Foglio</vt:lpstr>
      <vt:lpstr>Presentation of myself</vt:lpstr>
      <vt:lpstr>Me</vt:lpstr>
      <vt:lpstr>Appearance </vt:lpstr>
      <vt:lpstr>Personality</vt:lpstr>
      <vt:lpstr>Hobby</vt:lpstr>
      <vt:lpstr>School</vt:lpstr>
      <vt:lpstr>Family</vt:lpstr>
      <vt:lpstr>Animals</vt:lpstr>
      <vt:lpstr>Sport</vt:lpstr>
      <vt:lpstr>Friends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daniel casagrande</dc:creator>
  <cp:lastModifiedBy>daniel casagrande</cp:lastModifiedBy>
  <cp:revision>14</cp:revision>
  <dcterms:created xsi:type="dcterms:W3CDTF">2017-10-24T13:16:44Z</dcterms:created>
  <dcterms:modified xsi:type="dcterms:W3CDTF">2017-10-24T15:55:51Z</dcterms:modified>
</cp:coreProperties>
</file>