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51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4960392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rtl="0">
              <a:spcBef>
                <a:spcPts val="0"/>
              </a:spcBef>
              <a:spcAft>
                <a:spcPts val="0"/>
              </a:spcAft>
              <a:buNone/>
            </a:pPr>
            <a:endParaRPr/>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025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rtl="0">
              <a:spcBef>
                <a:spcPts val="0"/>
              </a:spcBef>
              <a:spcAft>
                <a:spcPts val="0"/>
              </a:spcAft>
              <a:buNone/>
            </a:pPr>
            <a:endParaRPr/>
          </a:p>
        </p:txBody>
      </p:sp>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2946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rtl="0">
              <a:spcBef>
                <a:spcPts val="0"/>
              </a:spcBef>
              <a:spcAft>
                <a:spcPts val="0"/>
              </a:spcAft>
              <a:buNone/>
            </a:pPr>
            <a:endParaRPr/>
          </a:p>
        </p:txBody>
      </p:sp>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0099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rtl="0">
              <a:spcBef>
                <a:spcPts val="0"/>
              </a:spcBef>
              <a:spcAft>
                <a:spcPts val="0"/>
              </a:spcAft>
              <a:buNone/>
            </a:pPr>
            <a:endParaRPr/>
          </a:p>
        </p:txBody>
      </p:sp>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0964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905030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20649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38670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405352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11790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1143000" y="841772"/>
            <a:ext cx="6858000" cy="1790700"/>
          </a:xfrm>
          <a:prstGeom prst="rect">
            <a:avLst/>
          </a:prstGeom>
          <a:noFill/>
          <a:ln>
            <a:noFill/>
          </a:ln>
        </p:spPr>
        <p:txBody>
          <a:bodyPr wrap="square" lIns="68575" tIns="68575" rIns="68575" bIns="68575" anchor="b" anchorCtr="0"/>
          <a:lstStyle>
            <a:lvl1pPr marL="0" marR="0" lvl="0" indent="0" algn="ctr"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58" name="Shape 58"/>
          <p:cNvSpPr txBox="1">
            <a:spLocks noGrp="1"/>
          </p:cNvSpPr>
          <p:nvPr>
            <p:ph type="subTitle" idx="1"/>
          </p:nvPr>
        </p:nvSpPr>
        <p:spPr>
          <a:xfrm>
            <a:off x="1143000" y="2701528"/>
            <a:ext cx="6858000" cy="1241700"/>
          </a:xfrm>
          <a:prstGeom prst="rect">
            <a:avLst/>
          </a:prstGeom>
          <a:noFill/>
          <a:ln>
            <a:noFill/>
          </a:ln>
        </p:spPr>
        <p:txBody>
          <a:bodyPr wrap="square" lIns="68575" tIns="68575" rIns="68575" bIns="68575" anchor="t" anchorCtr="0"/>
          <a:lstStyle>
            <a:lvl1pPr marL="0" marR="0" lvl="0" indent="0" algn="ctr" rtl="0">
              <a:lnSpc>
                <a:spcPct val="90000"/>
              </a:lnSpc>
              <a:spcBef>
                <a:spcPts val="8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L="342900" marR="0" lvl="1" indent="0" algn="ctr"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2pPr>
            <a:lvl3pPr marL="685800" marR="0" lvl="2" indent="0" algn="ctr" rtl="0">
              <a:lnSpc>
                <a:spcPct val="90000"/>
              </a:lnSpc>
              <a:spcBef>
                <a:spcPts val="4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3pPr>
            <a:lvl4pPr marL="1028700" marR="0" lvl="3" indent="0"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4pPr>
            <a:lvl5pPr marL="1371600" marR="0" lvl="4" indent="0"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5pPr>
            <a:lvl6pPr marL="1714500" marR="0" lvl="5" indent="0"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L="2057400" marR="0" lvl="6" indent="0"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L="2400300" marR="0" lvl="7" indent="0"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L="2743200" marR="0" lvl="8" indent="0"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28650" y="273844"/>
            <a:ext cx="7886700" cy="9942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64" name="Shape 64"/>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628650" y="273844"/>
            <a:ext cx="7886700" cy="9942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69" name="Shape 69"/>
          <p:cNvSpPr txBox="1">
            <a:spLocks noGrp="1"/>
          </p:cNvSpPr>
          <p:nvPr>
            <p:ph type="body" idx="1"/>
          </p:nvPr>
        </p:nvSpPr>
        <p:spPr>
          <a:xfrm>
            <a:off x="628650" y="1369219"/>
            <a:ext cx="7886700" cy="32634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Intestazione sezione">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623888" y="1282304"/>
            <a:ext cx="7886700" cy="2139600"/>
          </a:xfrm>
          <a:prstGeom prst="rect">
            <a:avLst/>
          </a:prstGeom>
          <a:noFill/>
          <a:ln>
            <a:noFill/>
          </a:ln>
        </p:spPr>
        <p:txBody>
          <a:bodyPr wrap="square" lIns="68575" tIns="68575" rIns="68575" bIns="68575" anchor="b" anchorCtr="0"/>
          <a:lstStyle>
            <a:lvl1pPr marL="0" marR="0" lvl="0" indent="0" algn="l"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75" name="Shape 75"/>
          <p:cNvSpPr txBox="1">
            <a:spLocks noGrp="1"/>
          </p:cNvSpPr>
          <p:nvPr>
            <p:ph type="body" idx="1"/>
          </p:nvPr>
        </p:nvSpPr>
        <p:spPr>
          <a:xfrm>
            <a:off x="623888" y="3442097"/>
            <a:ext cx="7886700" cy="1125300"/>
          </a:xfrm>
          <a:prstGeom prst="rect">
            <a:avLst/>
          </a:prstGeom>
          <a:noFill/>
          <a:ln>
            <a:noFill/>
          </a:ln>
        </p:spPr>
        <p:txBody>
          <a:bodyPr wrap="square" lIns="68575" tIns="68575" rIns="68575" bIns="68575" anchor="t" anchorCtr="0"/>
          <a:lstStyle>
            <a:lvl1pPr marL="457200" marR="0" lvl="0" indent="-228600" algn="l" rtl="0">
              <a:lnSpc>
                <a:spcPct val="90000"/>
              </a:lnSpc>
              <a:spcBef>
                <a:spcPts val="8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400"/>
              </a:spcBef>
              <a:spcAft>
                <a:spcPts val="0"/>
              </a:spcAft>
              <a:buClr>
                <a:srgbClr val="888888"/>
              </a:buClr>
              <a:buSzPts val="1500"/>
              <a:buFont typeface="Arial"/>
              <a:buNone/>
              <a:defRPr sz="15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Due contenuti">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628650" y="273844"/>
            <a:ext cx="7886700" cy="9942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81" name="Shape 81"/>
          <p:cNvSpPr txBox="1">
            <a:spLocks noGrp="1"/>
          </p:cNvSpPr>
          <p:nvPr>
            <p:ph type="body" idx="1"/>
          </p:nvPr>
        </p:nvSpPr>
        <p:spPr>
          <a:xfrm>
            <a:off x="628650" y="1369219"/>
            <a:ext cx="3886200" cy="32634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body" idx="2"/>
          </p:nvPr>
        </p:nvSpPr>
        <p:spPr>
          <a:xfrm>
            <a:off x="4629150" y="1369219"/>
            <a:ext cx="3886200" cy="32634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Confronto">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629841" y="273844"/>
            <a:ext cx="7886700" cy="9942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88" name="Shape 88"/>
          <p:cNvSpPr txBox="1">
            <a:spLocks noGrp="1"/>
          </p:cNvSpPr>
          <p:nvPr>
            <p:ph type="body" idx="1"/>
          </p:nvPr>
        </p:nvSpPr>
        <p:spPr>
          <a:xfrm>
            <a:off x="629841" y="1260872"/>
            <a:ext cx="3868500" cy="618000"/>
          </a:xfrm>
          <a:prstGeom prst="rect">
            <a:avLst/>
          </a:prstGeom>
          <a:noFill/>
          <a:ln>
            <a:noFill/>
          </a:ln>
        </p:spPr>
        <p:txBody>
          <a:bodyPr wrap="square" lIns="68575" tIns="68575" rIns="68575" bIns="68575" anchor="b" anchorCtr="0"/>
          <a:lstStyle>
            <a:lvl1pPr marL="457200" marR="0" lvl="0" indent="-228600" algn="l" rtl="0">
              <a:lnSpc>
                <a:spcPct val="90000"/>
              </a:lnSpc>
              <a:spcBef>
                <a:spcPts val="8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14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body" idx="2"/>
          </p:nvPr>
        </p:nvSpPr>
        <p:spPr>
          <a:xfrm>
            <a:off x="629841" y="1878806"/>
            <a:ext cx="3868500" cy="27633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body" idx="3"/>
          </p:nvPr>
        </p:nvSpPr>
        <p:spPr>
          <a:xfrm>
            <a:off x="4629150" y="1260872"/>
            <a:ext cx="3887400" cy="618000"/>
          </a:xfrm>
          <a:prstGeom prst="rect">
            <a:avLst/>
          </a:prstGeom>
          <a:noFill/>
          <a:ln>
            <a:noFill/>
          </a:ln>
        </p:spPr>
        <p:txBody>
          <a:bodyPr wrap="square" lIns="68575" tIns="68575" rIns="68575" bIns="68575" anchor="b" anchorCtr="0"/>
          <a:lstStyle>
            <a:lvl1pPr marL="457200" marR="0" lvl="0" indent="-228600" algn="l" rtl="0">
              <a:lnSpc>
                <a:spcPct val="90000"/>
              </a:lnSpc>
              <a:spcBef>
                <a:spcPts val="8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14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91" name="Shape 91"/>
          <p:cNvSpPr txBox="1">
            <a:spLocks noGrp="1"/>
          </p:cNvSpPr>
          <p:nvPr>
            <p:ph type="body" idx="4"/>
          </p:nvPr>
        </p:nvSpPr>
        <p:spPr>
          <a:xfrm>
            <a:off x="4629150" y="1878806"/>
            <a:ext cx="3887400" cy="27633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Vuota">
    <p:spTree>
      <p:nvGrpSpPr>
        <p:cNvPr id="1" name="Shape 95"/>
        <p:cNvGrpSpPr/>
        <p:nvPr/>
      </p:nvGrpSpPr>
      <p:grpSpPr>
        <a:xfrm>
          <a:off x="0" y="0"/>
          <a:ext cx="0" cy="0"/>
          <a:chOff x="0" y="0"/>
          <a:chExt cx="0" cy="0"/>
        </a:xfrm>
      </p:grpSpPr>
      <p:sp>
        <p:nvSpPr>
          <p:cNvPr id="96" name="Shape 96"/>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uto con didascalia">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629841" y="342900"/>
            <a:ext cx="2949000" cy="1200300"/>
          </a:xfrm>
          <a:prstGeom prst="rect">
            <a:avLst/>
          </a:prstGeom>
          <a:noFill/>
          <a:ln>
            <a:noFill/>
          </a:ln>
        </p:spPr>
        <p:txBody>
          <a:bodyPr wrap="square" lIns="68575" tIns="68575" rIns="68575" bIns="68575" anchor="b" anchorCtr="0"/>
          <a:lstStyle>
            <a:lvl1pPr marL="0" marR="0" lvl="0" indent="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101" name="Shape 101"/>
          <p:cNvSpPr txBox="1">
            <a:spLocks noGrp="1"/>
          </p:cNvSpPr>
          <p:nvPr>
            <p:ph type="body" idx="1"/>
          </p:nvPr>
        </p:nvSpPr>
        <p:spPr>
          <a:xfrm>
            <a:off x="3887391" y="740569"/>
            <a:ext cx="4629300" cy="3655200"/>
          </a:xfrm>
          <a:prstGeom prst="rect">
            <a:avLst/>
          </a:prstGeom>
          <a:noFill/>
          <a:ln>
            <a:noFill/>
          </a:ln>
        </p:spPr>
        <p:txBody>
          <a:bodyPr wrap="square" lIns="68575" tIns="68575" rIns="68575" bIns="68575" anchor="t" anchorCtr="0"/>
          <a:lstStyle>
            <a:lvl1pPr marL="457200" marR="0" lvl="0" indent="-381000" algn="l" rtl="0">
              <a:lnSpc>
                <a:spcPct val="90000"/>
              </a:lnSpc>
              <a:spcBef>
                <a:spcPts val="8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1950" algn="l" rtl="0">
              <a:lnSpc>
                <a:spcPct val="90000"/>
              </a:lnSpc>
              <a:spcBef>
                <a:spcPts val="4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body" idx="2"/>
          </p:nvPr>
        </p:nvSpPr>
        <p:spPr>
          <a:xfrm>
            <a:off x="629841" y="1543050"/>
            <a:ext cx="2949000" cy="2858700"/>
          </a:xfrm>
          <a:prstGeom prst="rect">
            <a:avLst/>
          </a:prstGeom>
          <a:noFill/>
          <a:ln>
            <a:noFill/>
          </a:ln>
        </p:spPr>
        <p:txBody>
          <a:bodyPr wrap="square" lIns="68575" tIns="68575" rIns="68575" bIns="68575" anchor="t" anchorCtr="0"/>
          <a:lstStyle>
            <a:lvl1pPr marL="457200" marR="0" lvl="0" indent="-228600" algn="l" rtl="0">
              <a:lnSpc>
                <a:spcPct val="90000"/>
              </a:lnSpc>
              <a:spcBef>
                <a:spcPts val="8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4" name="Shape 104"/>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Immagine con didascalia">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629841" y="342900"/>
            <a:ext cx="2949000" cy="1200300"/>
          </a:xfrm>
          <a:prstGeom prst="rect">
            <a:avLst/>
          </a:prstGeom>
          <a:noFill/>
          <a:ln>
            <a:noFill/>
          </a:ln>
        </p:spPr>
        <p:txBody>
          <a:bodyPr wrap="square" lIns="68575" tIns="68575" rIns="68575" bIns="68575" anchor="b" anchorCtr="0"/>
          <a:lstStyle>
            <a:lvl1pPr marL="0" marR="0" lvl="0" indent="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108" name="Shape 108"/>
          <p:cNvSpPr>
            <a:spLocks noGrp="1"/>
          </p:cNvSpPr>
          <p:nvPr>
            <p:ph type="pic" idx="2"/>
          </p:nvPr>
        </p:nvSpPr>
        <p:spPr>
          <a:xfrm>
            <a:off x="3887391" y="740569"/>
            <a:ext cx="4629300" cy="3655200"/>
          </a:xfrm>
          <a:prstGeom prst="rect">
            <a:avLst/>
          </a:prstGeom>
          <a:noFill/>
          <a:ln>
            <a:noFill/>
          </a:ln>
        </p:spPr>
        <p:txBody>
          <a:bodyPr wrap="square" lIns="68575" tIns="68575" rIns="68575" bIns="68575" anchor="t" anchorCtr="0"/>
          <a:lstStyle>
            <a:lvl1pPr marL="0" marR="0" lvl="0" indent="0"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342900" marR="0" lvl="1" indent="0" algn="l" rtl="0">
              <a:lnSpc>
                <a:spcPct val="90000"/>
              </a:lnSpc>
              <a:spcBef>
                <a:spcPts val="400"/>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L="685800" marR="0" lvl="2" indent="0" algn="l" rtl="0">
              <a:lnSpc>
                <a:spcPct val="90000"/>
              </a:lnSpc>
              <a:spcBef>
                <a:spcPts val="4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L="1371600" marR="0" lvl="4" indent="0"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L="1714500" marR="0" lvl="5" indent="0"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L="2057400" marR="0" lvl="6" indent="0"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L="2400300" marR="0" lvl="7" indent="0"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L="2743200" marR="0" lvl="8" indent="0"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body" idx="1"/>
          </p:nvPr>
        </p:nvSpPr>
        <p:spPr>
          <a:xfrm>
            <a:off x="629841" y="1543050"/>
            <a:ext cx="2949000" cy="2858700"/>
          </a:xfrm>
          <a:prstGeom prst="rect">
            <a:avLst/>
          </a:prstGeom>
          <a:noFill/>
          <a:ln>
            <a:noFill/>
          </a:ln>
        </p:spPr>
        <p:txBody>
          <a:bodyPr wrap="square" lIns="68575" tIns="68575" rIns="68575" bIns="68575" anchor="t" anchorCtr="0"/>
          <a:lstStyle>
            <a:lvl1pPr marL="457200" marR="0" lvl="0" indent="-228600" algn="l" rtl="0">
              <a:lnSpc>
                <a:spcPct val="90000"/>
              </a:lnSpc>
              <a:spcBef>
                <a:spcPts val="8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olo e testo verticale">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628650" y="273844"/>
            <a:ext cx="7886700" cy="9942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115" name="Shape 115"/>
          <p:cNvSpPr txBox="1">
            <a:spLocks noGrp="1"/>
          </p:cNvSpPr>
          <p:nvPr>
            <p:ph type="body" idx="1"/>
          </p:nvPr>
        </p:nvSpPr>
        <p:spPr>
          <a:xfrm rot="5400000">
            <a:off x="2940300" y="-942431"/>
            <a:ext cx="3263400" cy="78867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1_Titolo e testo verticale">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rot="5400000">
            <a:off x="5350050" y="1467544"/>
            <a:ext cx="4359000" cy="19716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121" name="Shape 121"/>
          <p:cNvSpPr txBox="1">
            <a:spLocks noGrp="1"/>
          </p:cNvSpPr>
          <p:nvPr>
            <p:ph type="body" idx="1"/>
          </p:nvPr>
        </p:nvSpPr>
        <p:spPr>
          <a:xfrm rot="5400000">
            <a:off x="1349475" y="-447056"/>
            <a:ext cx="4359000" cy="58008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2" name="Shape 122"/>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23" name="Shape 123"/>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24" name="Shape 124"/>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spcAft>
                <a:spcPts val="0"/>
              </a:spcAft>
              <a:buNone/>
            </a:pPr>
            <a:fld id="{00000000-1234-1234-1234-123412341234}" type="slidenum">
              <a:rPr lang="it" sz="1000">
                <a:solidFill>
                  <a:schemeClr val="dk2"/>
                </a:solidFill>
              </a:rPr>
              <a:pPr marL="0" lvl="0" indent="0" algn="r">
                <a:spcBef>
                  <a:spcPts val="0"/>
                </a:spcBef>
                <a:spcAft>
                  <a:spcPts val="0"/>
                </a:spcAft>
                <a:buNone/>
              </a:pPr>
              <a:t>‹N›</a:t>
            </a:fld>
            <a:endParaRPr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628650" y="273844"/>
            <a:ext cx="7886700" cy="994200"/>
          </a:xfrm>
          <a:prstGeom prst="rect">
            <a:avLst/>
          </a:prstGeom>
          <a:noFill/>
          <a:ln>
            <a:noFill/>
          </a:ln>
        </p:spPr>
        <p:txBody>
          <a:bodyPr wrap="square" lIns="68575" tIns="68575" rIns="68575" bIns="68575" anchor="ctr" anchorCtr="0"/>
          <a:lstStyle>
            <a:lvl1pPr marL="0" marR="0" lvl="0" indent="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indent="0" rtl="0">
              <a:spcBef>
                <a:spcPts val="0"/>
              </a:spcBef>
              <a:spcAft>
                <a:spcPts val="0"/>
              </a:spcAft>
              <a:buSzPts val="1100"/>
              <a:buNone/>
              <a:defRPr sz="1400"/>
            </a:lvl2pPr>
            <a:lvl3pPr lvl="2" indent="0" rtl="0">
              <a:spcBef>
                <a:spcPts val="0"/>
              </a:spcBef>
              <a:spcAft>
                <a:spcPts val="0"/>
              </a:spcAft>
              <a:buSzPts val="1100"/>
              <a:buNone/>
              <a:defRPr sz="1400"/>
            </a:lvl3pPr>
            <a:lvl4pPr lvl="3" indent="0" rtl="0">
              <a:spcBef>
                <a:spcPts val="0"/>
              </a:spcBef>
              <a:spcAft>
                <a:spcPts val="0"/>
              </a:spcAft>
              <a:buSzPts val="1100"/>
              <a:buNone/>
              <a:defRPr sz="1400"/>
            </a:lvl4pPr>
            <a:lvl5pPr lvl="4" indent="0" rtl="0">
              <a:spcBef>
                <a:spcPts val="0"/>
              </a:spcBef>
              <a:spcAft>
                <a:spcPts val="0"/>
              </a:spcAft>
              <a:buSzPts val="1100"/>
              <a:buNone/>
              <a:defRPr sz="1400"/>
            </a:lvl5pPr>
            <a:lvl6pPr lvl="5" indent="0" rtl="0">
              <a:spcBef>
                <a:spcPts val="0"/>
              </a:spcBef>
              <a:spcAft>
                <a:spcPts val="0"/>
              </a:spcAft>
              <a:buSzPts val="1100"/>
              <a:buNone/>
              <a:defRPr sz="1400"/>
            </a:lvl6pPr>
            <a:lvl7pPr lvl="6" indent="0" rtl="0">
              <a:spcBef>
                <a:spcPts val="0"/>
              </a:spcBef>
              <a:spcAft>
                <a:spcPts val="0"/>
              </a:spcAft>
              <a:buSzPts val="1100"/>
              <a:buNone/>
              <a:defRPr sz="1400"/>
            </a:lvl7pPr>
            <a:lvl8pPr lvl="7" indent="0" rtl="0">
              <a:spcBef>
                <a:spcPts val="0"/>
              </a:spcBef>
              <a:spcAft>
                <a:spcPts val="0"/>
              </a:spcAft>
              <a:buSzPts val="1100"/>
              <a:buNone/>
              <a:defRPr sz="1400"/>
            </a:lvl8pPr>
            <a:lvl9pPr lvl="8" indent="0" rtl="0">
              <a:spcBef>
                <a:spcPts val="0"/>
              </a:spcBef>
              <a:spcAft>
                <a:spcPts val="0"/>
              </a:spcAft>
              <a:buSzPts val="1100"/>
              <a:buNone/>
              <a:defRPr sz="1400"/>
            </a:lvl9pPr>
          </a:lstStyle>
          <a:p>
            <a:endParaRPr/>
          </a:p>
        </p:txBody>
      </p:sp>
      <p:sp>
        <p:nvSpPr>
          <p:cNvPr id="52" name="Shape 52"/>
          <p:cNvSpPr txBox="1">
            <a:spLocks noGrp="1"/>
          </p:cNvSpPr>
          <p:nvPr>
            <p:ph type="body" idx="1"/>
          </p:nvPr>
        </p:nvSpPr>
        <p:spPr>
          <a:xfrm>
            <a:off x="628650" y="1369219"/>
            <a:ext cx="7886700" cy="3263400"/>
          </a:xfrm>
          <a:prstGeom prst="rect">
            <a:avLst/>
          </a:prstGeom>
          <a:noFill/>
          <a:ln>
            <a:noFill/>
          </a:ln>
        </p:spPr>
        <p:txBody>
          <a:bodyPr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dt" idx="10"/>
          </p:nvPr>
        </p:nvSpPr>
        <p:spPr>
          <a:xfrm>
            <a:off x="628650" y="4767263"/>
            <a:ext cx="2057400" cy="273900"/>
          </a:xfrm>
          <a:prstGeom prst="rect">
            <a:avLst/>
          </a:prstGeom>
          <a:noFill/>
          <a:ln>
            <a:noFill/>
          </a:ln>
        </p:spPr>
        <p:txBody>
          <a:bodyPr wrap="square" lIns="68575" tIns="68575" rIns="68575" bIns="68575" anchor="ctr" anchorCtr="0"/>
          <a:lstStyle>
            <a:lvl1pPr marL="0" marR="0" lvl="0" indent="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ftr" idx="11"/>
          </p:nvPr>
        </p:nvSpPr>
        <p:spPr>
          <a:xfrm>
            <a:off x="3028950" y="4767263"/>
            <a:ext cx="3086100" cy="273900"/>
          </a:xfrm>
          <a:prstGeom prst="rect">
            <a:avLst/>
          </a:prstGeom>
          <a:noFill/>
          <a:ln>
            <a:noFill/>
          </a:ln>
        </p:spPr>
        <p:txBody>
          <a:bodyPr wrap="square" lIns="68575" tIns="68575" rIns="68575" bIns="68575" anchor="ctr" anchorCtr="0"/>
          <a:lstStyle>
            <a:lvl1pPr marL="0" marR="0" lvl="0" indent="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L="342900" marR="0" lvl="1"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L="685800" marR="0" lvl="2"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L="1028700" marR="0" lvl="3"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L="1371600" marR="0" lvl="4"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L="1714500" marR="0" lvl="5"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L="2057400" marR="0" lvl="6"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L="2400300" marR="0" lvl="7"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L="2743200" marR="0" lvl="8" indent="0"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sldNum" idx="12"/>
          </p:nvPr>
        </p:nvSpPr>
        <p:spPr>
          <a:xfrm>
            <a:off x="6457950" y="4767263"/>
            <a:ext cx="2057400" cy="273900"/>
          </a:xfrm>
          <a:prstGeom prst="rect">
            <a:avLst/>
          </a:prstGeom>
          <a:noFill/>
          <a:ln>
            <a:noFill/>
          </a:ln>
        </p:spPr>
        <p:txBody>
          <a:bodyPr wrap="square" lIns="68575" tIns="34275" rIns="68575" bIns="34275" anchor="ctr" anchorCtr="0">
            <a:noAutofit/>
          </a:bodyPr>
          <a:lstStyle/>
          <a:p>
            <a:pPr marL="0" marR="0" lvl="0" indent="0" algn="r" rtl="0">
              <a:spcBef>
                <a:spcPts val="0"/>
              </a:spcBef>
              <a:spcAft>
                <a:spcPts val="0"/>
              </a:spcAft>
              <a:buNone/>
            </a:pPr>
            <a:fld id="{00000000-1234-1234-1234-123412341234}" type="slidenum">
              <a:rPr lang="it" sz="900" b="0" i="0" u="none" strike="noStrike" cap="none">
                <a:solidFill>
                  <a:srgbClr val="888888"/>
                </a:solidFill>
                <a:latin typeface="Calibri"/>
                <a:ea typeface="Calibri"/>
                <a:cs typeface="Calibri"/>
                <a:sym typeface="Calibri"/>
              </a:rPr>
              <a:pPr marL="0" marR="0" lvl="0" indent="0" algn="r" rtl="0">
                <a:spcBef>
                  <a:spcPts val="0"/>
                </a:spcBef>
                <a:spcAft>
                  <a:spcPts val="0"/>
                </a:spcAft>
                <a:buNone/>
              </a:pPr>
              <a:t>‹N›</a:t>
            </a:fld>
            <a:endParaRPr sz="9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ctrTitle"/>
          </p:nvPr>
        </p:nvSpPr>
        <p:spPr>
          <a:xfrm>
            <a:off x="1143000" y="841772"/>
            <a:ext cx="6858000" cy="1790700"/>
          </a:xfrm>
          <a:prstGeom prst="rect">
            <a:avLst/>
          </a:prstGeom>
          <a:noFill/>
          <a:ln>
            <a:noFill/>
          </a:ln>
        </p:spPr>
        <p:txBody>
          <a:bodyPr wrap="square" lIns="68575" tIns="34275" rIns="68575" bIns="34275" anchor="b" anchorCtr="0">
            <a:noAutofit/>
          </a:bodyPr>
          <a:lstStyle/>
          <a:p>
            <a:pPr marL="0" marR="0" lvl="0" indent="0" algn="ctr" rtl="0">
              <a:lnSpc>
                <a:spcPct val="90000"/>
              </a:lnSpc>
              <a:spcBef>
                <a:spcPts val="0"/>
              </a:spcBef>
              <a:spcAft>
                <a:spcPts val="0"/>
              </a:spcAft>
              <a:buClr>
                <a:srgbClr val="C00000"/>
              </a:buClr>
              <a:buSzPts val="4500"/>
              <a:buFont typeface="Calibri"/>
              <a:buNone/>
            </a:pPr>
            <a:r>
              <a:rPr lang="it" sz="4500" b="0" i="0" u="none" strike="noStrike" cap="none">
                <a:solidFill>
                  <a:srgbClr val="C00000"/>
                </a:solidFill>
                <a:latin typeface="Calibri"/>
                <a:ea typeface="Calibri"/>
                <a:cs typeface="Calibri"/>
                <a:sym typeface="Calibri"/>
              </a:rPr>
              <a:t>The War in the Mountains </a:t>
            </a:r>
            <a:br>
              <a:rPr lang="it" sz="4500" b="0" i="0" u="none" strike="noStrike" cap="none">
                <a:solidFill>
                  <a:srgbClr val="C00000"/>
                </a:solidFill>
                <a:latin typeface="Calibri"/>
                <a:ea typeface="Calibri"/>
                <a:cs typeface="Calibri"/>
                <a:sym typeface="Calibri"/>
              </a:rPr>
            </a:br>
            <a:r>
              <a:rPr lang="it" sz="3000" b="0" i="0" u="none" strike="noStrike" cap="none">
                <a:solidFill>
                  <a:srgbClr val="C00000"/>
                </a:solidFill>
                <a:latin typeface="Calibri"/>
                <a:ea typeface="Calibri"/>
                <a:cs typeface="Calibri"/>
                <a:sym typeface="Calibri"/>
              </a:rPr>
              <a:t>Rudyard Kipling</a:t>
            </a:r>
            <a:endParaRPr sz="4500" b="0" i="0" u="none" strike="noStrike" cap="none">
              <a:solidFill>
                <a:srgbClr val="C00000"/>
              </a:solidFill>
              <a:latin typeface="Calibri"/>
              <a:ea typeface="Calibri"/>
              <a:cs typeface="Calibri"/>
              <a:sym typeface="Calibri"/>
            </a:endParaRPr>
          </a:p>
        </p:txBody>
      </p:sp>
      <p:sp>
        <p:nvSpPr>
          <p:cNvPr id="130" name="Shape 130"/>
          <p:cNvSpPr txBox="1">
            <a:spLocks noGrp="1"/>
          </p:cNvSpPr>
          <p:nvPr>
            <p:ph type="subTitle" idx="1"/>
          </p:nvPr>
        </p:nvSpPr>
        <p:spPr>
          <a:xfrm>
            <a:off x="1143000" y="2966051"/>
            <a:ext cx="6858000" cy="1241700"/>
          </a:xfrm>
          <a:prstGeom prst="rect">
            <a:avLst/>
          </a:prstGeom>
          <a:noFill/>
          <a:ln>
            <a:noFill/>
          </a:ln>
        </p:spPr>
        <p:txBody>
          <a:bodyPr wrap="square" lIns="68575" tIns="34275" rIns="68575" bIns="34275" anchor="t" anchorCtr="0">
            <a:noAutofit/>
          </a:bodyPr>
          <a:lstStyle/>
          <a:p>
            <a:pPr marL="0" marR="0" lvl="0" indent="0" algn="ctr" rtl="0">
              <a:lnSpc>
                <a:spcPct val="90000"/>
              </a:lnSpc>
              <a:spcBef>
                <a:spcPts val="0"/>
              </a:spcBef>
              <a:spcAft>
                <a:spcPts val="0"/>
              </a:spcAft>
              <a:buClr>
                <a:schemeClr val="dk1"/>
              </a:buClr>
              <a:buSzPts val="1500"/>
              <a:buFont typeface="Arial"/>
              <a:buNone/>
            </a:pPr>
            <a:r>
              <a:rPr lang="it" sz="1500" b="0" i="0" u="none" strike="noStrike" cap="none">
                <a:solidFill>
                  <a:schemeClr val="dk1"/>
                </a:solidFill>
                <a:latin typeface="Calibri"/>
                <a:ea typeface="Calibri"/>
                <a:cs typeface="Calibri"/>
                <a:sym typeface="Calibri"/>
              </a:rPr>
              <a:t>Group work 3: Bragagnini, De Losa, Della Torca, Tecovich, Zuliani</a:t>
            </a:r>
            <a:endParaRPr sz="15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ctrTitle"/>
          </p:nvPr>
        </p:nvSpPr>
        <p:spPr>
          <a:xfrm>
            <a:off x="1143000" y="410698"/>
            <a:ext cx="6858000" cy="608100"/>
          </a:xfrm>
          <a:prstGeom prst="rect">
            <a:avLst/>
          </a:prstGeom>
          <a:noFill/>
          <a:ln>
            <a:noFill/>
          </a:ln>
        </p:spPr>
        <p:txBody>
          <a:bodyPr wrap="square" lIns="68575" tIns="34275" rIns="68575" bIns="34275" anchor="b" anchorCtr="0">
            <a:noAutofit/>
          </a:bodyPr>
          <a:lstStyle/>
          <a:p>
            <a:pPr marL="0" marR="0" lvl="0" indent="0" algn="ctr" rtl="0">
              <a:lnSpc>
                <a:spcPct val="90000"/>
              </a:lnSpc>
              <a:spcBef>
                <a:spcPts val="0"/>
              </a:spcBef>
              <a:spcAft>
                <a:spcPts val="0"/>
              </a:spcAft>
              <a:buClr>
                <a:srgbClr val="C00000"/>
              </a:buClr>
              <a:buSzPts val="4100"/>
              <a:buFont typeface="Calibri"/>
              <a:buNone/>
            </a:pPr>
            <a:r>
              <a:rPr lang="it" sz="3000" i="0" u="none" strike="noStrike" cap="none">
                <a:solidFill>
                  <a:srgbClr val="C00000"/>
                </a:solidFill>
              </a:rPr>
              <a:t>Introduction</a:t>
            </a:r>
            <a:endParaRPr sz="3000" i="0" u="none" strike="noStrike" cap="none">
              <a:solidFill>
                <a:srgbClr val="C00000"/>
              </a:solidFill>
            </a:endParaRPr>
          </a:p>
        </p:txBody>
      </p:sp>
      <p:sp>
        <p:nvSpPr>
          <p:cNvPr id="136" name="Shape 136"/>
          <p:cNvSpPr txBox="1">
            <a:spLocks noGrp="1"/>
          </p:cNvSpPr>
          <p:nvPr>
            <p:ph type="subTitle" idx="1"/>
          </p:nvPr>
        </p:nvSpPr>
        <p:spPr>
          <a:xfrm>
            <a:off x="658700" y="1136475"/>
            <a:ext cx="7932600" cy="3639600"/>
          </a:xfrm>
          <a:prstGeom prst="rect">
            <a:avLst/>
          </a:prstGeom>
          <a:noFill/>
          <a:ln>
            <a:noFill/>
          </a:ln>
        </p:spPr>
        <p:txBody>
          <a:bodyPr wrap="square" lIns="68575" tIns="34275" rIns="68575" bIns="34275" anchor="t" anchorCtr="0">
            <a:noAutofit/>
          </a:bodyPr>
          <a:lstStyle/>
          <a:p>
            <a:pPr marL="0" marR="0" lvl="0" indent="0" algn="just" rtl="0">
              <a:lnSpc>
                <a:spcPct val="90000"/>
              </a:lnSpc>
              <a:spcBef>
                <a:spcPts val="0"/>
              </a:spcBef>
              <a:spcAft>
                <a:spcPts val="0"/>
              </a:spcAft>
              <a:buClr>
                <a:srgbClr val="C00000"/>
              </a:buClr>
              <a:buSzPts val="1500"/>
              <a:buFont typeface="Arial"/>
              <a:buNone/>
            </a:pPr>
            <a:r>
              <a:rPr lang="it" sz="1500" b="0" i="0" u="none" strike="noStrike" cap="none">
                <a:solidFill>
                  <a:srgbClr val="C00000"/>
                </a:solidFill>
                <a:latin typeface="Calibri"/>
                <a:ea typeface="Calibri"/>
                <a:cs typeface="Calibri"/>
                <a:sym typeface="Calibri"/>
              </a:rPr>
              <a:t>Task:</a:t>
            </a:r>
            <a:endParaRPr sz="1500"/>
          </a:p>
          <a:p>
            <a:pPr marL="0" marR="0" lvl="0" indent="0" algn="just" rtl="0">
              <a:lnSpc>
                <a:spcPct val="90000"/>
              </a:lnSpc>
              <a:spcBef>
                <a:spcPts val="800"/>
              </a:spcBef>
              <a:spcAft>
                <a:spcPts val="0"/>
              </a:spcAft>
              <a:buClr>
                <a:schemeClr val="dk1"/>
              </a:buClr>
              <a:buSzPts val="1500"/>
              <a:buFont typeface="Arial"/>
              <a:buNone/>
            </a:pPr>
            <a:r>
              <a:rPr lang="it" sz="1500"/>
              <a:t>Fi</a:t>
            </a:r>
            <a:r>
              <a:rPr lang="it" sz="1500" b="0" i="0" u="none" strike="noStrike" cap="none">
                <a:solidFill>
                  <a:schemeClr val="dk1"/>
                </a:solidFill>
                <a:latin typeface="Calibri"/>
                <a:ea typeface="Calibri"/>
                <a:cs typeface="Calibri"/>
                <a:sym typeface="Calibri"/>
              </a:rPr>
              <a:t>nd out the idea of war and Italian soldiers in Kipling’s text </a:t>
            </a:r>
            <a:r>
              <a:rPr lang="it" sz="1500"/>
              <a:t>in order </a:t>
            </a:r>
            <a:r>
              <a:rPr lang="it" sz="1500" b="0" i="0" u="none" strike="noStrike" cap="none">
                <a:solidFill>
                  <a:schemeClr val="dk1"/>
                </a:solidFill>
                <a:latin typeface="Calibri"/>
                <a:ea typeface="Calibri"/>
                <a:cs typeface="Calibri"/>
                <a:sym typeface="Calibri"/>
              </a:rPr>
              <a:t>to approach to English War Poetry</a:t>
            </a:r>
            <a:endParaRPr sz="1500"/>
          </a:p>
          <a:p>
            <a:pPr marL="0" marR="0" lvl="0" indent="0" algn="just" rtl="0">
              <a:lnSpc>
                <a:spcPct val="90000"/>
              </a:lnSpc>
              <a:spcBef>
                <a:spcPts val="800"/>
              </a:spcBef>
              <a:spcAft>
                <a:spcPts val="0"/>
              </a:spcAft>
              <a:buClr>
                <a:schemeClr val="dk1"/>
              </a:buClr>
              <a:buSzPts val="1500"/>
              <a:buFont typeface="Arial"/>
              <a:buNone/>
            </a:pPr>
            <a:endParaRPr sz="1500" b="0" i="0" u="none" strike="noStrike" cap="none">
              <a:solidFill>
                <a:schemeClr val="dk1"/>
              </a:solidFill>
              <a:latin typeface="Calibri"/>
              <a:ea typeface="Calibri"/>
              <a:cs typeface="Calibri"/>
              <a:sym typeface="Calibri"/>
            </a:endParaRPr>
          </a:p>
          <a:p>
            <a:pPr marL="0" marR="0" lvl="0" indent="0" algn="just" rtl="0">
              <a:lnSpc>
                <a:spcPct val="90000"/>
              </a:lnSpc>
              <a:spcBef>
                <a:spcPts val="800"/>
              </a:spcBef>
              <a:spcAft>
                <a:spcPts val="0"/>
              </a:spcAft>
              <a:buClr>
                <a:srgbClr val="C00000"/>
              </a:buClr>
              <a:buSzPts val="1500"/>
              <a:buFont typeface="Arial"/>
              <a:buNone/>
            </a:pPr>
            <a:r>
              <a:rPr lang="it" sz="1500" b="0" i="0" u="none" strike="noStrike" cap="none">
                <a:solidFill>
                  <a:srgbClr val="C00000"/>
                </a:solidFill>
                <a:latin typeface="Calibri"/>
                <a:ea typeface="Calibri"/>
                <a:cs typeface="Calibri"/>
                <a:sym typeface="Calibri"/>
              </a:rPr>
              <a:t>Objectives:</a:t>
            </a:r>
            <a:endParaRPr sz="1500"/>
          </a:p>
          <a:p>
            <a:pPr marL="457200" marR="0" lvl="0" indent="-323850" algn="just" rtl="0">
              <a:lnSpc>
                <a:spcPct val="90000"/>
              </a:lnSpc>
              <a:spcBef>
                <a:spcPts val="800"/>
              </a:spcBef>
              <a:spcAft>
                <a:spcPts val="0"/>
              </a:spcAft>
              <a:buClr>
                <a:schemeClr val="dk1"/>
              </a:buClr>
              <a:buSzPts val="1500"/>
              <a:buFont typeface="Calibri"/>
              <a:buChar char="-"/>
            </a:pPr>
            <a:r>
              <a:rPr lang="it" sz="1500" b="0" i="0" u="none" strike="noStrike" cap="none">
                <a:solidFill>
                  <a:schemeClr val="dk1"/>
                </a:solidFill>
                <a:latin typeface="Calibri"/>
                <a:ea typeface="Calibri"/>
                <a:cs typeface="Calibri"/>
                <a:sym typeface="Calibri"/>
              </a:rPr>
              <a:t>to get close to the first world war through a different point of view </a:t>
            </a:r>
            <a:endParaRPr sz="1500"/>
          </a:p>
          <a:p>
            <a:pPr marL="457200" marR="0" lvl="0" indent="-323850" algn="just" rtl="0">
              <a:lnSpc>
                <a:spcPct val="90000"/>
              </a:lnSpc>
              <a:spcBef>
                <a:spcPts val="0"/>
              </a:spcBef>
              <a:spcAft>
                <a:spcPts val="0"/>
              </a:spcAft>
              <a:buClr>
                <a:schemeClr val="dk1"/>
              </a:buClr>
              <a:buSzPts val="1500"/>
              <a:buFont typeface="Calibri"/>
              <a:buChar char="-"/>
            </a:pPr>
            <a:r>
              <a:rPr lang="it" sz="1500" b="0" i="0" u="none" strike="noStrike" cap="none">
                <a:solidFill>
                  <a:schemeClr val="dk1"/>
                </a:solidFill>
                <a:latin typeface="Calibri"/>
                <a:ea typeface="Calibri"/>
                <a:cs typeface="Calibri"/>
                <a:sym typeface="Calibri"/>
              </a:rPr>
              <a:t>to learn how to analyse a war report</a:t>
            </a:r>
            <a:endParaRPr sz="1500"/>
          </a:p>
          <a:p>
            <a:pPr marL="457200" marR="0" lvl="0" indent="-323850" algn="just" rtl="0">
              <a:lnSpc>
                <a:spcPct val="90000"/>
              </a:lnSpc>
              <a:spcBef>
                <a:spcPts val="0"/>
              </a:spcBef>
              <a:spcAft>
                <a:spcPts val="0"/>
              </a:spcAft>
              <a:buClr>
                <a:schemeClr val="dk1"/>
              </a:buClr>
              <a:buSzPts val="1500"/>
              <a:buFont typeface="Calibri"/>
              <a:buChar char="-"/>
            </a:pPr>
            <a:r>
              <a:rPr lang="it" sz="1500" b="0" i="0" u="none" strike="noStrike" cap="none">
                <a:solidFill>
                  <a:schemeClr val="dk1"/>
                </a:solidFill>
                <a:latin typeface="Calibri"/>
                <a:ea typeface="Calibri"/>
                <a:cs typeface="Calibri"/>
                <a:sym typeface="Calibri"/>
              </a:rPr>
              <a:t>to generate of a multimedia presentation</a:t>
            </a:r>
            <a:endParaRPr sz="1500"/>
          </a:p>
          <a:p>
            <a:pPr marL="254000" marR="0" lvl="0" indent="-152400" algn="just" rtl="0">
              <a:lnSpc>
                <a:spcPct val="90000"/>
              </a:lnSpc>
              <a:spcBef>
                <a:spcPts val="800"/>
              </a:spcBef>
              <a:spcAft>
                <a:spcPts val="0"/>
              </a:spcAft>
              <a:buClr>
                <a:schemeClr val="dk1"/>
              </a:buClr>
              <a:buSzPts val="1500"/>
              <a:buFont typeface="Arial"/>
              <a:buNone/>
            </a:pPr>
            <a:endParaRPr sz="1500" b="0" i="0" u="none" strike="noStrike" cap="none">
              <a:solidFill>
                <a:schemeClr val="dk1"/>
              </a:solidFill>
              <a:latin typeface="Calibri"/>
              <a:ea typeface="Calibri"/>
              <a:cs typeface="Calibri"/>
              <a:sym typeface="Calibri"/>
            </a:endParaRPr>
          </a:p>
          <a:p>
            <a:pPr marL="0" marR="0" lvl="0" indent="0" algn="just" rtl="0">
              <a:lnSpc>
                <a:spcPct val="90000"/>
              </a:lnSpc>
              <a:spcBef>
                <a:spcPts val="800"/>
              </a:spcBef>
              <a:spcAft>
                <a:spcPts val="0"/>
              </a:spcAft>
              <a:buClr>
                <a:srgbClr val="C00000"/>
              </a:buClr>
              <a:buSzPts val="1500"/>
              <a:buFont typeface="Arial"/>
              <a:buNone/>
            </a:pPr>
            <a:r>
              <a:rPr lang="it" sz="1500">
                <a:solidFill>
                  <a:srgbClr val="C00000"/>
                </a:solidFill>
              </a:rPr>
              <a:t>Literary genre: </a:t>
            </a:r>
            <a:r>
              <a:rPr lang="it" sz="1500">
                <a:solidFill>
                  <a:srgbClr val="000000"/>
                </a:solidFill>
              </a:rPr>
              <a:t>r</a:t>
            </a:r>
            <a:r>
              <a:rPr lang="it" sz="1500" b="0" i="0" u="none" strike="noStrike" cap="none">
                <a:solidFill>
                  <a:schemeClr val="dk1"/>
                </a:solidFill>
                <a:latin typeface="Calibri"/>
                <a:ea typeface="Calibri"/>
                <a:cs typeface="Calibri"/>
                <a:sym typeface="Calibri"/>
              </a:rPr>
              <a:t>eport of war</a:t>
            </a:r>
            <a:endParaRPr sz="1500"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587825" y="70075"/>
            <a:ext cx="7886700" cy="994200"/>
          </a:xfrm>
          <a:prstGeom prst="rect">
            <a:avLst/>
          </a:prstGeom>
          <a:noFill/>
          <a:ln>
            <a:noFill/>
          </a:ln>
        </p:spPr>
        <p:txBody>
          <a:bodyPr wrap="square" lIns="68575" tIns="34275" rIns="68575" bIns="34275" anchor="ctr" anchorCtr="0">
            <a:noAutofit/>
          </a:bodyPr>
          <a:lstStyle/>
          <a:p>
            <a:pPr marL="0" marR="0" lvl="0" indent="0" algn="ctr" rtl="0">
              <a:lnSpc>
                <a:spcPct val="90000"/>
              </a:lnSpc>
              <a:spcBef>
                <a:spcPts val="0"/>
              </a:spcBef>
              <a:spcAft>
                <a:spcPts val="0"/>
              </a:spcAft>
              <a:buClr>
                <a:srgbClr val="C00000"/>
              </a:buClr>
              <a:buSzPts val="3300"/>
              <a:buFont typeface="Calibri"/>
              <a:buNone/>
            </a:pPr>
            <a:r>
              <a:rPr lang="it" sz="3000">
                <a:solidFill>
                  <a:srgbClr val="C00000"/>
                </a:solidFill>
              </a:rPr>
              <a:t>SPACE</a:t>
            </a:r>
            <a:endParaRPr sz="3000" i="0" u="none" strike="noStrike" cap="none">
              <a:solidFill>
                <a:srgbClr val="C00000"/>
              </a:solidFill>
            </a:endParaRPr>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775" y="714374"/>
            <a:ext cx="6625176" cy="44291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ctrTitle"/>
          </p:nvPr>
        </p:nvSpPr>
        <p:spPr>
          <a:xfrm>
            <a:off x="1143000" y="-5"/>
            <a:ext cx="6858000" cy="706200"/>
          </a:xfrm>
          <a:prstGeom prst="rect">
            <a:avLst/>
          </a:prstGeom>
          <a:noFill/>
          <a:ln>
            <a:noFill/>
          </a:ln>
        </p:spPr>
        <p:txBody>
          <a:bodyPr wrap="square" lIns="68575" tIns="34275" rIns="68575" bIns="34275" anchor="b" anchorCtr="0">
            <a:noAutofit/>
          </a:bodyPr>
          <a:lstStyle/>
          <a:p>
            <a:pPr marL="0" marR="0" lvl="0" indent="0" rtl="0">
              <a:lnSpc>
                <a:spcPct val="90000"/>
              </a:lnSpc>
              <a:spcBef>
                <a:spcPts val="0"/>
              </a:spcBef>
              <a:spcAft>
                <a:spcPts val="0"/>
              </a:spcAft>
              <a:buClr>
                <a:srgbClr val="C00000"/>
              </a:buClr>
              <a:buSzPts val="3600"/>
              <a:buFont typeface="Calibri"/>
              <a:buNone/>
            </a:pPr>
            <a:r>
              <a:rPr lang="it" sz="3000" i="0" u="none" strike="noStrike" cap="none">
                <a:solidFill>
                  <a:srgbClr val="C00000"/>
                </a:solidFill>
              </a:rPr>
              <a:t>Chapter I: The roads of an Army</a:t>
            </a:r>
            <a:endParaRPr sz="3000" i="0" u="none" strike="noStrike" cap="none">
              <a:solidFill>
                <a:srgbClr val="C00000"/>
              </a:solidFill>
            </a:endParaRPr>
          </a:p>
        </p:txBody>
      </p:sp>
      <p:sp>
        <p:nvSpPr>
          <p:cNvPr id="148" name="Shape 148"/>
          <p:cNvSpPr txBox="1">
            <a:spLocks noGrp="1"/>
          </p:cNvSpPr>
          <p:nvPr>
            <p:ph type="subTitle" idx="1"/>
          </p:nvPr>
        </p:nvSpPr>
        <p:spPr>
          <a:xfrm>
            <a:off x="616675" y="815925"/>
            <a:ext cx="8175000" cy="4010100"/>
          </a:xfrm>
          <a:prstGeom prst="rect">
            <a:avLst/>
          </a:prstGeom>
          <a:noFill/>
          <a:ln>
            <a:noFill/>
          </a:ln>
        </p:spPr>
        <p:txBody>
          <a:bodyPr wrap="square" lIns="68575" tIns="34275" rIns="68575" bIns="34275" anchor="t" anchorCtr="0">
            <a:noAutofit/>
          </a:bodyPr>
          <a:lstStyle/>
          <a:p>
            <a:pPr marL="0" marR="0" lvl="0" indent="0" algn="l" rtl="0">
              <a:lnSpc>
                <a:spcPct val="70000"/>
              </a:lnSpc>
              <a:spcBef>
                <a:spcPts val="0"/>
              </a:spcBef>
              <a:spcAft>
                <a:spcPts val="0"/>
              </a:spcAft>
              <a:buClr>
                <a:srgbClr val="C00000"/>
              </a:buClr>
              <a:buSzPts val="1500"/>
              <a:buFont typeface="Arial"/>
              <a:buNone/>
            </a:pPr>
            <a:r>
              <a:rPr lang="it" sz="1500" i="0" u="none" strike="noStrike" cap="none" dirty="0">
                <a:solidFill>
                  <a:srgbClr val="C00000"/>
                </a:solidFill>
              </a:rPr>
              <a:t>Narrator and Narrative techniques:</a:t>
            </a:r>
            <a:endParaRPr sz="1500" dirty="0"/>
          </a:p>
          <a:p>
            <a:pPr marL="254000" marR="0" lvl="0" indent="-247650" algn="l" rtl="0">
              <a:lnSpc>
                <a:spcPct val="115000"/>
              </a:lnSpc>
              <a:spcBef>
                <a:spcPts val="0"/>
              </a:spcBef>
              <a:spcAft>
                <a:spcPts val="0"/>
              </a:spcAft>
              <a:buClr>
                <a:schemeClr val="dk1"/>
              </a:buClr>
              <a:buSzPts val="1500"/>
              <a:buFont typeface="Calibri"/>
              <a:buChar char="-"/>
            </a:pPr>
            <a:r>
              <a:rPr lang="it" sz="1500" dirty="0"/>
              <a:t>First</a:t>
            </a:r>
            <a:r>
              <a:rPr lang="it" sz="1500" i="0" u="none" strike="noStrike" cap="none" dirty="0">
                <a:solidFill>
                  <a:schemeClr val="dk1"/>
                </a:solidFill>
              </a:rPr>
              <a:t> person narrator </a:t>
            </a:r>
            <a:endParaRPr sz="1500" dirty="0"/>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a:solidFill>
                  <a:schemeClr val="dk1"/>
                </a:solidFill>
              </a:rPr>
              <a:t>Showing and telling</a:t>
            </a:r>
            <a:endParaRPr sz="1500" i="0" u="none" strike="noStrike" cap="none" dirty="0">
              <a:solidFill>
                <a:schemeClr val="dk1"/>
              </a:solidFill>
            </a:endParaRPr>
          </a:p>
          <a:p>
            <a:pPr marL="0" marR="0" lvl="0" indent="0" algn="l" rtl="0">
              <a:lnSpc>
                <a:spcPct val="70000"/>
              </a:lnSpc>
              <a:spcBef>
                <a:spcPts val="800"/>
              </a:spcBef>
              <a:spcAft>
                <a:spcPts val="0"/>
              </a:spcAft>
              <a:buClr>
                <a:srgbClr val="C00000"/>
              </a:buClr>
              <a:buSzPts val="1500"/>
              <a:buFont typeface="Arial"/>
              <a:buNone/>
            </a:pPr>
            <a:r>
              <a:rPr lang="it" sz="1500" i="0" u="none" strike="noStrike" cap="none" dirty="0">
                <a:solidFill>
                  <a:srgbClr val="C00000"/>
                </a:solidFill>
              </a:rPr>
              <a:t>Language: </a:t>
            </a:r>
            <a:endParaRPr sz="1500" i="0" u="none" strike="noStrike" cap="none" dirty="0">
              <a:solidFill>
                <a:srgbClr val="C00000"/>
              </a:solidFill>
            </a:endParaRPr>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smtClean="0">
                <a:solidFill>
                  <a:schemeClr val="dk1"/>
                </a:solidFill>
              </a:rPr>
              <a:t>Informal </a:t>
            </a:r>
            <a:r>
              <a:rPr lang="it" sz="1500" i="0" u="none" strike="noStrike" cap="none" dirty="0">
                <a:solidFill>
                  <a:schemeClr val="dk1"/>
                </a:solidFill>
              </a:rPr>
              <a:t>register</a:t>
            </a:r>
            <a:endParaRPr sz="1500" dirty="0"/>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a:solidFill>
                  <a:schemeClr val="dk1"/>
                </a:solidFill>
              </a:rPr>
              <a:t>Present tense</a:t>
            </a:r>
            <a:endParaRPr sz="1500" dirty="0"/>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a:solidFill>
                  <a:schemeClr val="dk1"/>
                </a:solidFill>
              </a:rPr>
              <a:t>Simple and specific words </a:t>
            </a:r>
            <a:endParaRPr sz="1500" i="0" u="none" strike="noStrike" cap="none" dirty="0">
              <a:solidFill>
                <a:schemeClr val="dk1"/>
              </a:solidFill>
            </a:endParaRPr>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a:solidFill>
                  <a:schemeClr val="dk1"/>
                </a:solidFill>
              </a:rPr>
              <a:t>Rhetorical figures → metaphors (</a:t>
            </a:r>
            <a:r>
              <a:rPr lang="it" sz="1500" i="1" u="none" strike="noStrike" cap="none" dirty="0">
                <a:solidFill>
                  <a:schemeClr val="dk1"/>
                </a:solidFill>
              </a:rPr>
              <a:t>giants at a hunting</a:t>
            </a:r>
            <a:r>
              <a:rPr lang="it" sz="1500" i="0" u="none" strike="noStrike" cap="none" dirty="0">
                <a:solidFill>
                  <a:schemeClr val="dk1"/>
                </a:solidFill>
              </a:rPr>
              <a:t>)</a:t>
            </a:r>
            <a:endParaRPr sz="1500" dirty="0"/>
          </a:p>
          <a:p>
            <a:pPr marL="0" marR="0" lvl="0" indent="0" algn="l" rtl="0">
              <a:lnSpc>
                <a:spcPct val="115000"/>
              </a:lnSpc>
              <a:spcBef>
                <a:spcPts val="0"/>
              </a:spcBef>
              <a:spcAft>
                <a:spcPts val="0"/>
              </a:spcAft>
              <a:buClr>
                <a:schemeClr val="dk1"/>
              </a:buClr>
              <a:buSzPts val="1500"/>
              <a:buFont typeface="Arial"/>
              <a:buNone/>
            </a:pPr>
            <a:r>
              <a:rPr lang="it" sz="1500" i="0" u="none" strike="noStrike" cap="none" dirty="0">
                <a:solidFill>
                  <a:schemeClr val="dk1"/>
                </a:solidFill>
              </a:rPr>
              <a:t>                                        → anaphoras (</a:t>
            </a:r>
            <a:r>
              <a:rPr lang="it" sz="1500" i="1" u="none" strike="noStrike" cap="none" dirty="0">
                <a:solidFill>
                  <a:schemeClr val="dk1"/>
                </a:solidFill>
              </a:rPr>
              <a:t>head, head</a:t>
            </a:r>
            <a:r>
              <a:rPr lang="it" sz="1500" i="0" u="none" strike="noStrike" cap="none" dirty="0">
                <a:solidFill>
                  <a:schemeClr val="dk1"/>
                </a:solidFill>
              </a:rPr>
              <a:t>)</a:t>
            </a:r>
            <a:endParaRPr sz="1500" dirty="0"/>
          </a:p>
          <a:p>
            <a:pPr marL="0" marR="0" lvl="0" indent="0" algn="l" rtl="0">
              <a:lnSpc>
                <a:spcPct val="115000"/>
              </a:lnSpc>
              <a:spcBef>
                <a:spcPts val="0"/>
              </a:spcBef>
              <a:spcAft>
                <a:spcPts val="0"/>
              </a:spcAft>
              <a:buClr>
                <a:schemeClr val="dk1"/>
              </a:buClr>
              <a:buSzPts val="1500"/>
              <a:buFont typeface="Arial"/>
              <a:buNone/>
            </a:pPr>
            <a:r>
              <a:rPr lang="it" sz="1500" i="0" u="none" strike="noStrike" cap="none" dirty="0">
                <a:solidFill>
                  <a:schemeClr val="dk1"/>
                </a:solidFill>
              </a:rPr>
              <a:t>                                        → alliterations (</a:t>
            </a:r>
            <a:r>
              <a:rPr lang="it" sz="1500" i="1" u="none" strike="noStrike" cap="none" dirty="0">
                <a:solidFill>
                  <a:schemeClr val="dk1"/>
                </a:solidFill>
              </a:rPr>
              <a:t>made maps, showed streaks of snow, hard people                                    </a:t>
            </a:r>
            <a:r>
              <a:rPr lang="it" sz="1500" i="1" u="none" strike="noStrike" cap="none" dirty="0">
                <a:solidFill>
                  <a:schemeClr val="lt1"/>
                </a:solidFill>
              </a:rPr>
              <a:t>.</a:t>
            </a:r>
            <a:r>
              <a:rPr lang="it" sz="1500" i="1" u="none" strike="noStrike" cap="none" dirty="0">
                <a:solidFill>
                  <a:schemeClr val="dk1"/>
                </a:solidFill>
              </a:rPr>
              <a:t>                                                                    habituated to handing hard stuffs)</a:t>
            </a:r>
            <a:endParaRPr sz="1500" i="0" u="none" strike="noStrike" cap="none" dirty="0">
              <a:solidFill>
                <a:schemeClr val="dk1"/>
              </a:solidFill>
            </a:endParaRPr>
          </a:p>
          <a:p>
            <a:pPr marL="0" marR="0" lvl="0" indent="0" algn="l" rtl="0">
              <a:lnSpc>
                <a:spcPct val="70000"/>
              </a:lnSpc>
              <a:spcBef>
                <a:spcPts val="800"/>
              </a:spcBef>
              <a:spcAft>
                <a:spcPts val="0"/>
              </a:spcAft>
              <a:buClr>
                <a:srgbClr val="C00000"/>
              </a:buClr>
              <a:buSzPts val="1500"/>
              <a:buFont typeface="Arial"/>
              <a:buNone/>
            </a:pPr>
            <a:r>
              <a:rPr lang="it" sz="1500" i="0" u="none" strike="noStrike" cap="none" dirty="0">
                <a:solidFill>
                  <a:srgbClr val="C00000"/>
                </a:solidFill>
              </a:rPr>
              <a:t>Kipling’s</a:t>
            </a:r>
            <a:r>
              <a:rPr lang="it" sz="1500" dirty="0">
                <a:solidFill>
                  <a:srgbClr val="C00000"/>
                </a:solidFill>
              </a:rPr>
              <a:t> opinion:</a:t>
            </a:r>
            <a:endParaRPr sz="1500" dirty="0"/>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a:solidFill>
                  <a:schemeClr val="dk1"/>
                </a:solidFill>
              </a:rPr>
              <a:t>Italian’s ability to fight and work in spite of mountainous and bad conditions</a:t>
            </a:r>
            <a:endParaRPr sz="1500" dirty="0"/>
          </a:p>
          <a:p>
            <a:pPr marL="254000" marR="0" lvl="0" indent="-247650" algn="l" rtl="0">
              <a:lnSpc>
                <a:spcPct val="115000"/>
              </a:lnSpc>
              <a:spcBef>
                <a:spcPts val="0"/>
              </a:spcBef>
              <a:spcAft>
                <a:spcPts val="0"/>
              </a:spcAft>
              <a:buClr>
                <a:schemeClr val="dk1"/>
              </a:buClr>
              <a:buSzPts val="1500"/>
              <a:buFont typeface="Calibri"/>
              <a:buChar char="-"/>
            </a:pPr>
            <a:r>
              <a:rPr lang="it" sz="1500" i="0" u="none" strike="noStrike" cap="none" dirty="0">
                <a:solidFill>
                  <a:schemeClr val="dk1"/>
                </a:solidFill>
              </a:rPr>
              <a:t>Italian’s adaptability and spirit of cooperation</a:t>
            </a:r>
            <a:endParaRPr sz="1500" dirty="0"/>
          </a:p>
          <a:p>
            <a:pPr marL="254000" marR="0" lvl="0" indent="-152400" algn="l" rtl="0">
              <a:lnSpc>
                <a:spcPct val="70000"/>
              </a:lnSpc>
              <a:spcBef>
                <a:spcPts val="800"/>
              </a:spcBef>
              <a:spcAft>
                <a:spcPts val="0"/>
              </a:spcAft>
              <a:buClr>
                <a:schemeClr val="dk1"/>
              </a:buClr>
              <a:buSzPts val="1500"/>
              <a:buFont typeface="Arial"/>
              <a:buNone/>
            </a:pPr>
            <a:endParaRPr sz="1500" b="0" i="0" u="none" strike="noStrike" cap="none" dirty="0">
              <a:solidFill>
                <a:schemeClr val="dk1"/>
              </a:solidFill>
              <a:latin typeface="Calibri"/>
              <a:ea typeface="Calibri"/>
              <a:cs typeface="Calibri"/>
              <a:sym typeface="Calibri"/>
            </a:endParaRPr>
          </a:p>
          <a:p>
            <a:pPr marL="0" marR="0" lvl="0" indent="0" algn="l" rtl="0">
              <a:lnSpc>
                <a:spcPct val="70000"/>
              </a:lnSpc>
              <a:spcBef>
                <a:spcPts val="800"/>
              </a:spcBef>
              <a:spcAft>
                <a:spcPts val="0"/>
              </a:spcAft>
              <a:buClr>
                <a:schemeClr val="dk1"/>
              </a:buClr>
              <a:buSzPts val="1500"/>
              <a:buFont typeface="Arial"/>
              <a:buNone/>
            </a:pPr>
            <a:endParaRPr sz="1500" b="0" i="0" u="none" strike="noStrike" cap="none" dirty="0">
              <a:solidFill>
                <a:srgbClr val="C00000"/>
              </a:solidFill>
              <a:latin typeface="Calibri"/>
              <a:ea typeface="Calibri"/>
              <a:cs typeface="Calibri"/>
              <a:sym typeface="Calibri"/>
            </a:endParaRPr>
          </a:p>
          <a:p>
            <a:pPr marL="254000" marR="0" lvl="0" indent="-152400" algn="l" rtl="0">
              <a:lnSpc>
                <a:spcPct val="70000"/>
              </a:lnSpc>
              <a:spcBef>
                <a:spcPts val="800"/>
              </a:spcBef>
              <a:spcAft>
                <a:spcPts val="0"/>
              </a:spcAft>
              <a:buClr>
                <a:schemeClr val="dk1"/>
              </a:buClr>
              <a:buSzPts val="1500"/>
              <a:buFont typeface="Arial"/>
              <a:buNone/>
            </a:pPr>
            <a:endParaRPr sz="1500" b="0" i="0" u="none" strike="noStrike" cap="none" dirty="0">
              <a:solidFill>
                <a:srgbClr val="C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132600"/>
            <a:ext cx="8520600" cy="478800"/>
          </a:xfrm>
          <a:prstGeom prst="rect">
            <a:avLst/>
          </a:prstGeom>
        </p:spPr>
        <p:txBody>
          <a:bodyPr wrap="square" lIns="91425" tIns="91425" rIns="91425" bIns="91425" anchor="t" anchorCtr="0">
            <a:noAutofit/>
          </a:bodyPr>
          <a:lstStyle/>
          <a:p>
            <a:pPr marL="0" lvl="0" indent="0" algn="ctr">
              <a:spcBef>
                <a:spcPts val="0"/>
              </a:spcBef>
              <a:spcAft>
                <a:spcPts val="0"/>
              </a:spcAft>
              <a:buNone/>
            </a:pPr>
            <a:r>
              <a:rPr lang="it" sz="3000">
                <a:solidFill>
                  <a:srgbClr val="C00000"/>
                </a:solidFill>
                <a:latin typeface="Calibri"/>
                <a:ea typeface="Calibri"/>
                <a:cs typeface="Calibri"/>
                <a:sym typeface="Calibri"/>
              </a:rPr>
              <a:t>Chapter II: Podgora</a:t>
            </a:r>
            <a:endParaRPr sz="3000">
              <a:solidFill>
                <a:srgbClr val="C00000"/>
              </a:solidFill>
              <a:latin typeface="Calibri"/>
              <a:ea typeface="Calibri"/>
              <a:cs typeface="Calibri"/>
              <a:sym typeface="Calibri"/>
            </a:endParaRPr>
          </a:p>
        </p:txBody>
      </p:sp>
      <p:sp>
        <p:nvSpPr>
          <p:cNvPr id="154" name="Shape 154"/>
          <p:cNvSpPr txBox="1">
            <a:spLocks noGrp="1"/>
          </p:cNvSpPr>
          <p:nvPr>
            <p:ph type="body" idx="1"/>
          </p:nvPr>
        </p:nvSpPr>
        <p:spPr>
          <a:xfrm>
            <a:off x="311700" y="611400"/>
            <a:ext cx="8520600" cy="776700"/>
          </a:xfrm>
          <a:prstGeom prst="rect">
            <a:avLst/>
          </a:prstGeom>
        </p:spPr>
        <p:txBody>
          <a:bodyPr wrap="square" lIns="91425" tIns="91425" rIns="91425" bIns="91425" anchor="t" anchorCtr="0">
            <a:noAutofit/>
          </a:bodyPr>
          <a:lstStyle/>
          <a:p>
            <a:pPr marL="0" lvl="0" indent="0" rtl="0">
              <a:lnSpc>
                <a:spcPct val="90000"/>
              </a:lnSpc>
              <a:spcBef>
                <a:spcPts val="1000"/>
              </a:spcBef>
              <a:spcAft>
                <a:spcPts val="0"/>
              </a:spcAft>
              <a:buClr>
                <a:schemeClr val="dk1"/>
              </a:buClr>
              <a:buSzPts val="1100"/>
              <a:buFont typeface="Arial"/>
              <a:buNone/>
            </a:pPr>
            <a:r>
              <a:rPr lang="it" sz="1400" dirty="0">
                <a:solidFill>
                  <a:srgbClr val="C00000"/>
                </a:solidFill>
                <a:latin typeface="Calibri"/>
                <a:ea typeface="Calibri"/>
                <a:cs typeface="Calibri"/>
                <a:sym typeface="Calibri"/>
              </a:rPr>
              <a:t>Narrator and Narrative techniques:</a:t>
            </a:r>
            <a:endParaRPr sz="1400" dirty="0">
              <a:solidFill>
                <a:srgbClr val="C00000"/>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a:solidFill>
                  <a:schemeClr val="dk1"/>
                </a:solidFill>
                <a:latin typeface="Calibri"/>
                <a:ea typeface="Calibri"/>
                <a:cs typeface="Calibri"/>
                <a:sym typeface="Calibri"/>
              </a:rPr>
              <a:t>- First person narrator</a:t>
            </a:r>
            <a:endParaRPr sz="1400" dirty="0">
              <a:solidFill>
                <a:schemeClr val="dk1"/>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a:solidFill>
                  <a:schemeClr val="dk1"/>
                </a:solidFill>
                <a:latin typeface="Calibri"/>
                <a:ea typeface="Calibri"/>
                <a:cs typeface="Calibri"/>
                <a:sym typeface="Calibri"/>
              </a:rPr>
              <a:t>- Showing and telling</a:t>
            </a:r>
            <a:endParaRPr sz="1400" dirty="0">
              <a:solidFill>
                <a:schemeClr val="dk1"/>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a:solidFill>
                  <a:srgbClr val="C00000"/>
                </a:solidFill>
                <a:latin typeface="Calibri"/>
                <a:ea typeface="Calibri"/>
                <a:cs typeface="Calibri"/>
                <a:sym typeface="Calibri"/>
              </a:rPr>
              <a:t>Language:</a:t>
            </a:r>
            <a:endParaRPr sz="1400" dirty="0">
              <a:solidFill>
                <a:srgbClr val="C00000"/>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smtClean="0">
                <a:solidFill>
                  <a:schemeClr val="dk1"/>
                </a:solidFill>
                <a:latin typeface="Calibri"/>
                <a:ea typeface="Calibri"/>
                <a:cs typeface="Calibri"/>
                <a:sym typeface="Calibri"/>
              </a:rPr>
              <a:t>- Semantical choices → references to natural elements and its colours</a:t>
            </a:r>
            <a:endParaRPr sz="1400" dirty="0" smtClean="0">
              <a:solidFill>
                <a:schemeClr val="dk1"/>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smtClean="0">
                <a:solidFill>
                  <a:schemeClr val="dk1"/>
                </a:solidFill>
                <a:latin typeface="Calibri"/>
                <a:ea typeface="Calibri"/>
                <a:cs typeface="Calibri"/>
                <a:sym typeface="Calibri"/>
              </a:rPr>
              <a:t>- </a:t>
            </a:r>
            <a:r>
              <a:rPr lang="it" sz="1400" dirty="0">
                <a:solidFill>
                  <a:schemeClr val="dk1"/>
                </a:solidFill>
                <a:latin typeface="Calibri"/>
                <a:ea typeface="Calibri"/>
                <a:cs typeface="Calibri"/>
                <a:sym typeface="Calibri"/>
              </a:rPr>
              <a:t>Rhetorical figures    </a:t>
            </a:r>
            <a:br>
              <a:rPr lang="it" sz="1400" dirty="0">
                <a:solidFill>
                  <a:schemeClr val="dk1"/>
                </a:solidFill>
                <a:latin typeface="Calibri"/>
                <a:ea typeface="Calibri"/>
                <a:cs typeface="Calibri"/>
                <a:sym typeface="Calibri"/>
              </a:rPr>
            </a:br>
            <a:r>
              <a:rPr lang="it" sz="1400" dirty="0">
                <a:solidFill>
                  <a:schemeClr val="dk1"/>
                </a:solidFill>
                <a:latin typeface="Calibri"/>
                <a:ea typeface="Calibri"/>
                <a:cs typeface="Calibri"/>
                <a:sym typeface="Calibri"/>
              </a:rPr>
              <a:t>      → metaphors (</a:t>
            </a:r>
            <a:r>
              <a:rPr lang="it" sz="1400" i="1" dirty="0">
                <a:solidFill>
                  <a:schemeClr val="dk1"/>
                </a:solidFill>
                <a:latin typeface="Calibri"/>
                <a:ea typeface="Calibri"/>
                <a:cs typeface="Calibri"/>
                <a:sym typeface="Calibri"/>
              </a:rPr>
              <a:t>in a month the smooth Italian roads would overrun them as vine tendrils overrun rubbish-heaps</a:t>
            </a:r>
            <a:r>
              <a:rPr lang="it" sz="1400" dirty="0">
                <a:solidFill>
                  <a:schemeClr val="dk1"/>
                </a:solidFill>
                <a:latin typeface="Calibri"/>
                <a:ea typeface="Calibri"/>
                <a:cs typeface="Calibri"/>
                <a:sym typeface="Calibri"/>
              </a:rPr>
              <a:t>)</a:t>
            </a:r>
            <a:endParaRPr sz="1400" dirty="0">
              <a:solidFill>
                <a:schemeClr val="dk1"/>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a:solidFill>
                  <a:schemeClr val="dk1"/>
                </a:solidFill>
                <a:latin typeface="Calibri"/>
                <a:ea typeface="Calibri"/>
                <a:cs typeface="Calibri"/>
                <a:sym typeface="Calibri"/>
              </a:rPr>
              <a:t>      → metonymy (</a:t>
            </a:r>
            <a:r>
              <a:rPr lang="it" sz="1400" i="1" dirty="0">
                <a:solidFill>
                  <a:schemeClr val="dk1"/>
                </a:solidFill>
                <a:latin typeface="Calibri"/>
                <a:ea typeface="Calibri"/>
                <a:cs typeface="Calibri"/>
                <a:sym typeface="Calibri"/>
              </a:rPr>
              <a:t>but none the less the machines beat over them from both sides</a:t>
            </a:r>
            <a:r>
              <a:rPr lang="it" sz="1400" dirty="0">
                <a:solidFill>
                  <a:schemeClr val="dk1"/>
                </a:solidFill>
                <a:latin typeface="Calibri"/>
                <a:ea typeface="Calibri"/>
                <a:cs typeface="Calibri"/>
                <a:sym typeface="Calibri"/>
              </a:rPr>
              <a:t>)</a:t>
            </a:r>
            <a:endParaRPr sz="1400" dirty="0">
              <a:solidFill>
                <a:schemeClr val="dk1"/>
              </a:solidFill>
              <a:latin typeface="Calibri"/>
              <a:ea typeface="Calibri"/>
              <a:cs typeface="Calibri"/>
              <a:sym typeface="Calibri"/>
            </a:endParaRPr>
          </a:p>
          <a:p>
            <a:pPr marL="0" lvl="0" indent="0" rtl="0">
              <a:lnSpc>
                <a:spcPct val="90000"/>
              </a:lnSpc>
              <a:spcBef>
                <a:spcPts val="1000"/>
              </a:spcBef>
              <a:spcAft>
                <a:spcPts val="0"/>
              </a:spcAft>
              <a:buClr>
                <a:schemeClr val="dk1"/>
              </a:buClr>
              <a:buSzPts val="1100"/>
              <a:buFont typeface="Arial"/>
              <a:buNone/>
            </a:pPr>
            <a:r>
              <a:rPr lang="it" sz="1400" dirty="0">
                <a:solidFill>
                  <a:schemeClr val="dk1"/>
                </a:solidFill>
                <a:latin typeface="Calibri"/>
                <a:ea typeface="Calibri"/>
                <a:cs typeface="Calibri"/>
                <a:sym typeface="Calibri"/>
              </a:rPr>
              <a:t>      → personification (</a:t>
            </a:r>
            <a:r>
              <a:rPr lang="it" sz="1400" i="1" dirty="0">
                <a:solidFill>
                  <a:schemeClr val="dk1"/>
                </a:solidFill>
                <a:latin typeface="Calibri"/>
                <a:ea typeface="Calibri"/>
                <a:cs typeface="Calibri"/>
                <a:sym typeface="Calibri"/>
              </a:rPr>
              <a:t>No one, except a few pieces who were finishing some private work, was saying anything</a:t>
            </a:r>
            <a:r>
              <a:rPr lang="it" sz="1400" dirty="0">
                <a:solidFill>
                  <a:schemeClr val="dk1"/>
                </a:solidFill>
                <a:latin typeface="Calibri"/>
                <a:ea typeface="Calibri"/>
                <a:cs typeface="Calibri"/>
                <a:sym typeface="Calibri"/>
              </a:rPr>
              <a:t>)</a:t>
            </a:r>
            <a:endParaRPr sz="1400" dirty="0">
              <a:solidFill>
                <a:schemeClr val="dk1"/>
              </a:solidFill>
              <a:latin typeface="Calibri"/>
              <a:ea typeface="Calibri"/>
              <a:cs typeface="Calibri"/>
              <a:sym typeface="Calibri"/>
            </a:endParaRPr>
          </a:p>
          <a:p>
            <a:pPr marL="0" lvl="0" indent="0" rtl="0">
              <a:lnSpc>
                <a:spcPct val="70000"/>
              </a:lnSpc>
              <a:spcBef>
                <a:spcPts val="1000"/>
              </a:spcBef>
              <a:spcAft>
                <a:spcPts val="0"/>
              </a:spcAft>
              <a:buClr>
                <a:schemeClr val="dk1"/>
              </a:buClr>
              <a:buSzPts val="1100"/>
              <a:buFont typeface="Arial"/>
              <a:buNone/>
            </a:pPr>
            <a:r>
              <a:rPr lang="it" sz="1400" dirty="0">
                <a:solidFill>
                  <a:srgbClr val="C00000"/>
                </a:solidFill>
                <a:latin typeface="Calibri"/>
                <a:ea typeface="Calibri"/>
                <a:cs typeface="Calibri"/>
                <a:sym typeface="Calibri"/>
              </a:rPr>
              <a:t>Kipling’s opinion:</a:t>
            </a:r>
            <a:endParaRPr sz="1400" dirty="0">
              <a:solidFill>
                <a:srgbClr val="C00000"/>
              </a:solidFill>
              <a:latin typeface="Calibri"/>
              <a:ea typeface="Calibri"/>
              <a:cs typeface="Calibri"/>
              <a:sym typeface="Calibri"/>
            </a:endParaRPr>
          </a:p>
          <a:p>
            <a:pPr marL="0" lvl="0" indent="0" rtl="0">
              <a:lnSpc>
                <a:spcPct val="70000"/>
              </a:lnSpc>
              <a:spcBef>
                <a:spcPts val="1000"/>
              </a:spcBef>
              <a:spcAft>
                <a:spcPts val="0"/>
              </a:spcAft>
              <a:buClr>
                <a:schemeClr val="dk1"/>
              </a:buClr>
              <a:buSzPts val="1100"/>
              <a:buFont typeface="Arial"/>
              <a:buNone/>
            </a:pPr>
            <a:r>
              <a:rPr lang="it" sz="1400" dirty="0">
                <a:solidFill>
                  <a:schemeClr val="dk1"/>
                </a:solidFill>
                <a:latin typeface="Calibri"/>
                <a:ea typeface="Calibri"/>
                <a:cs typeface="Calibri"/>
                <a:sym typeface="Calibri"/>
              </a:rPr>
              <a:t>- Italian soldiers are considered as stubborn and hard as French soldiers</a:t>
            </a:r>
            <a:endParaRPr sz="1400" dirty="0">
              <a:solidFill>
                <a:schemeClr val="dk1"/>
              </a:solidFill>
              <a:latin typeface="Calibri"/>
              <a:ea typeface="Calibri"/>
              <a:cs typeface="Calibri"/>
              <a:sym typeface="Calibri"/>
            </a:endParaRPr>
          </a:p>
          <a:p>
            <a:pPr marL="0" lvl="0" indent="0" rtl="0">
              <a:lnSpc>
                <a:spcPct val="70000"/>
              </a:lnSpc>
              <a:spcBef>
                <a:spcPts val="1000"/>
              </a:spcBef>
              <a:spcAft>
                <a:spcPts val="0"/>
              </a:spcAft>
              <a:buClr>
                <a:schemeClr val="dk1"/>
              </a:buClr>
              <a:buSzPts val="1100"/>
              <a:buFont typeface="Arial"/>
              <a:buNone/>
            </a:pPr>
            <a:r>
              <a:rPr lang="it" sz="1400" dirty="0">
                <a:solidFill>
                  <a:schemeClr val="dk1"/>
                </a:solidFill>
                <a:latin typeface="Calibri"/>
                <a:ea typeface="Calibri"/>
                <a:cs typeface="Calibri"/>
                <a:sym typeface="Calibri"/>
              </a:rPr>
              <a:t>- From officer’s answers comes to light that «height is everything» in the war in the mountains</a:t>
            </a:r>
            <a:endParaRPr sz="1400" dirty="0">
              <a:solidFill>
                <a:schemeClr val="dk1"/>
              </a:solidFill>
              <a:latin typeface="Calibri"/>
              <a:ea typeface="Calibri"/>
              <a:cs typeface="Calibri"/>
              <a:sym typeface="Calibri"/>
            </a:endParaRPr>
          </a:p>
          <a:p>
            <a:pPr marL="0" lvl="0" indent="0">
              <a:spcBef>
                <a:spcPts val="0"/>
              </a:spcBef>
              <a:spcAft>
                <a:spcPts val="1600"/>
              </a:spcAft>
              <a:buNone/>
            </a:pPr>
            <a:endParaRPr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702500" y="249700"/>
            <a:ext cx="7608300" cy="1032600"/>
          </a:xfrm>
          <a:prstGeom prst="rect">
            <a:avLst/>
          </a:prstGeom>
        </p:spPr>
        <p:txBody>
          <a:bodyPr wrap="square" lIns="91425" tIns="91425" rIns="91425" bIns="91425" anchor="t" anchorCtr="0">
            <a:noAutofit/>
          </a:bodyPr>
          <a:lstStyle/>
          <a:p>
            <a:pPr marL="0" lvl="0" indent="0" algn="ctr">
              <a:spcBef>
                <a:spcPts val="0"/>
              </a:spcBef>
              <a:spcAft>
                <a:spcPts val="0"/>
              </a:spcAft>
              <a:buClr>
                <a:schemeClr val="dk1"/>
              </a:buClr>
              <a:buSzPts val="1100"/>
              <a:buFont typeface="Arial"/>
              <a:buNone/>
            </a:pPr>
            <a:r>
              <a:rPr lang="it" sz="3000" dirty="0">
                <a:solidFill>
                  <a:srgbClr val="C00000"/>
                </a:solidFill>
                <a:latin typeface="Calibri"/>
                <a:ea typeface="Calibri"/>
                <a:cs typeface="Calibri"/>
                <a:sym typeface="Calibri"/>
              </a:rPr>
              <a:t>Chapter III: A Pass, a King, and a Mountain</a:t>
            </a:r>
            <a:endParaRPr sz="3000" dirty="0">
              <a:solidFill>
                <a:srgbClr val="C00000"/>
              </a:solidFill>
              <a:latin typeface="Calibri"/>
              <a:ea typeface="Calibri"/>
              <a:cs typeface="Calibri"/>
              <a:sym typeface="Calibri"/>
            </a:endParaRPr>
          </a:p>
        </p:txBody>
      </p:sp>
      <p:sp>
        <p:nvSpPr>
          <p:cNvPr id="160" name="Shape 160"/>
          <p:cNvSpPr txBox="1">
            <a:spLocks noGrp="1"/>
          </p:cNvSpPr>
          <p:nvPr>
            <p:ph type="body" idx="1"/>
          </p:nvPr>
        </p:nvSpPr>
        <p:spPr>
          <a:xfrm>
            <a:off x="280075" y="1054975"/>
            <a:ext cx="8737800" cy="2120100"/>
          </a:xfrm>
          <a:prstGeom prst="rect">
            <a:avLst/>
          </a:prstGeom>
        </p:spPr>
        <p:txBody>
          <a:bodyPr wrap="square" lIns="91425" tIns="91425" rIns="91425" bIns="91425" anchor="t" anchorCtr="0">
            <a:noAutofit/>
          </a:bodyPr>
          <a:lstStyle/>
          <a:p>
            <a:pPr marL="0" lvl="0" indent="0" rtl="0">
              <a:lnSpc>
                <a:spcPct val="90000"/>
              </a:lnSpc>
              <a:spcBef>
                <a:spcPts val="1000"/>
              </a:spcBef>
              <a:spcAft>
                <a:spcPts val="0"/>
              </a:spcAft>
              <a:buClr>
                <a:schemeClr val="dk1"/>
              </a:buClr>
              <a:buSzPts val="1100"/>
              <a:buFont typeface="Arial"/>
              <a:buNone/>
            </a:pPr>
            <a:r>
              <a:rPr lang="it" sz="1500" dirty="0">
                <a:solidFill>
                  <a:srgbClr val="C00000"/>
                </a:solidFill>
                <a:latin typeface="Calibri"/>
                <a:ea typeface="Calibri"/>
                <a:cs typeface="Calibri"/>
                <a:sym typeface="Calibri"/>
              </a:rPr>
              <a:t>Narrator and Narrative techniques:</a:t>
            </a:r>
            <a:endParaRPr sz="1500" dirty="0">
              <a:solidFill>
                <a:srgbClr val="C00000"/>
              </a:solidFill>
              <a:latin typeface="Calibri"/>
              <a:ea typeface="Calibri"/>
              <a:cs typeface="Calibri"/>
              <a:sym typeface="Calibri"/>
            </a:endParaRPr>
          </a:p>
          <a:p>
            <a:pPr marL="0" lvl="0" indent="0" rtl="0">
              <a:lnSpc>
                <a:spcPct val="90000"/>
              </a:lnSpc>
              <a:spcBef>
                <a:spcPts val="500"/>
              </a:spcBef>
              <a:spcAft>
                <a:spcPts val="0"/>
              </a:spcAft>
              <a:buClr>
                <a:schemeClr val="dk1"/>
              </a:buClr>
              <a:buSzPts val="1100"/>
              <a:buFont typeface="Arial"/>
              <a:buNone/>
            </a:pPr>
            <a:r>
              <a:rPr lang="it" sz="1500" dirty="0">
                <a:solidFill>
                  <a:schemeClr val="dk1"/>
                </a:solidFill>
                <a:latin typeface="Calibri"/>
                <a:ea typeface="Calibri"/>
                <a:cs typeface="Calibri"/>
                <a:sym typeface="Calibri"/>
              </a:rPr>
              <a:t>- First person narrator</a:t>
            </a:r>
            <a:endParaRPr sz="1500" dirty="0">
              <a:solidFill>
                <a:schemeClr val="dk1"/>
              </a:solidFill>
              <a:latin typeface="Calibri"/>
              <a:ea typeface="Calibri"/>
              <a:cs typeface="Calibri"/>
              <a:sym typeface="Calibri"/>
            </a:endParaRPr>
          </a:p>
          <a:p>
            <a:pPr marL="0" lvl="0" indent="0" rtl="0">
              <a:lnSpc>
                <a:spcPct val="90000"/>
              </a:lnSpc>
              <a:spcBef>
                <a:spcPts val="500"/>
              </a:spcBef>
              <a:spcAft>
                <a:spcPts val="0"/>
              </a:spcAft>
              <a:buClr>
                <a:schemeClr val="dk1"/>
              </a:buClr>
              <a:buSzPts val="1100"/>
              <a:buFont typeface="Arial"/>
              <a:buNone/>
            </a:pPr>
            <a:r>
              <a:rPr lang="it" sz="1500" dirty="0">
                <a:solidFill>
                  <a:schemeClr val="dk1"/>
                </a:solidFill>
                <a:latin typeface="Calibri"/>
                <a:ea typeface="Calibri"/>
                <a:cs typeface="Calibri"/>
                <a:sym typeface="Calibri"/>
              </a:rPr>
              <a:t>- Showing and telling                                                                                                                            </a:t>
            </a:r>
            <a:endParaRPr sz="1500" dirty="0">
              <a:solidFill>
                <a:schemeClr val="dk1"/>
              </a:solidFill>
              <a:latin typeface="Calibri"/>
              <a:ea typeface="Calibri"/>
              <a:cs typeface="Calibri"/>
              <a:sym typeface="Calibri"/>
            </a:endParaRPr>
          </a:p>
          <a:p>
            <a:pPr marL="0" lvl="0" indent="0" rtl="0">
              <a:lnSpc>
                <a:spcPct val="90000"/>
              </a:lnSpc>
              <a:spcBef>
                <a:spcPts val="500"/>
              </a:spcBef>
              <a:spcAft>
                <a:spcPts val="0"/>
              </a:spcAft>
              <a:buClr>
                <a:schemeClr val="dk1"/>
              </a:buClr>
              <a:buSzPts val="1100"/>
              <a:buFont typeface="Arial"/>
              <a:buNone/>
            </a:pPr>
            <a:r>
              <a:rPr lang="it" sz="1500" dirty="0">
                <a:solidFill>
                  <a:srgbClr val="C00000"/>
                </a:solidFill>
                <a:latin typeface="Calibri"/>
                <a:ea typeface="Calibri"/>
                <a:cs typeface="Calibri"/>
                <a:sym typeface="Calibri"/>
              </a:rPr>
              <a:t>Language:</a:t>
            </a:r>
            <a:endParaRPr sz="1500" dirty="0">
              <a:solidFill>
                <a:srgbClr val="C00000"/>
              </a:solidFill>
              <a:latin typeface="Calibri"/>
              <a:ea typeface="Calibri"/>
              <a:cs typeface="Calibri"/>
              <a:sym typeface="Calibri"/>
            </a:endParaRPr>
          </a:p>
          <a:p>
            <a:pPr marL="0" lvl="0" indent="0" rtl="0">
              <a:lnSpc>
                <a:spcPct val="90000"/>
              </a:lnSpc>
              <a:spcBef>
                <a:spcPts val="500"/>
              </a:spcBef>
              <a:spcAft>
                <a:spcPts val="0"/>
              </a:spcAft>
              <a:buNone/>
            </a:pPr>
            <a:r>
              <a:rPr lang="it" sz="1500" dirty="0" smtClean="0">
                <a:solidFill>
                  <a:schemeClr val="dk1"/>
                </a:solidFill>
                <a:latin typeface="Calibri"/>
                <a:ea typeface="Calibri"/>
                <a:cs typeface="Calibri"/>
                <a:sym typeface="Calibri"/>
              </a:rPr>
              <a:t>- </a:t>
            </a:r>
            <a:r>
              <a:rPr lang="it" sz="1500" dirty="0">
                <a:solidFill>
                  <a:schemeClr val="dk1"/>
                </a:solidFill>
                <a:latin typeface="Calibri"/>
                <a:ea typeface="Calibri"/>
                <a:cs typeface="Calibri"/>
                <a:sym typeface="Calibri"/>
              </a:rPr>
              <a:t>Informal register</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Simple present and simple past</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Rhetorical figures → similes (</a:t>
            </a:r>
            <a:r>
              <a:rPr lang="it" sz="1500" i="1" dirty="0">
                <a:solidFill>
                  <a:schemeClr val="dk1"/>
                </a:solidFill>
                <a:latin typeface="Calibri"/>
                <a:ea typeface="Calibri"/>
                <a:cs typeface="Calibri"/>
                <a:sym typeface="Calibri"/>
              </a:rPr>
              <a:t>They arrive at their proper place by the same means that Rome was built) </a:t>
            </a:r>
            <a:endParaRPr sz="1500" i="1" dirty="0">
              <a:solidFill>
                <a:schemeClr val="dk1"/>
              </a:solidFill>
              <a:latin typeface="Calibri"/>
              <a:ea typeface="Calibri"/>
              <a:cs typeface="Calibri"/>
              <a:sym typeface="Calibri"/>
            </a:endParaRPr>
          </a:p>
          <a:p>
            <a:pPr marL="0" lvl="0" indent="0" rtl="0">
              <a:spcBef>
                <a:spcPts val="0"/>
              </a:spcBef>
              <a:spcAft>
                <a:spcPts val="0"/>
              </a:spcAft>
              <a:buNone/>
            </a:pPr>
            <a:r>
              <a:rPr lang="it" sz="1500" i="1" dirty="0">
                <a:solidFill>
                  <a:schemeClr val="dk1"/>
                </a:solidFill>
                <a:latin typeface="Calibri"/>
                <a:ea typeface="Calibri"/>
                <a:cs typeface="Calibri"/>
                <a:sym typeface="Calibri"/>
              </a:rPr>
              <a:t>                                                (new roads [...] as thin and threadlike as the exposed roots of a botanical               diagram to illustrate capillary attraction)</a:t>
            </a:r>
            <a:endParaRPr sz="1500" i="1"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a:t>
            </a:r>
            <a:r>
              <a:rPr lang="it" sz="1500" dirty="0">
                <a:solidFill>
                  <a:srgbClr val="C00000"/>
                </a:solidFill>
                <a:latin typeface="Calibri"/>
                <a:ea typeface="Calibri"/>
                <a:cs typeface="Calibri"/>
                <a:sym typeface="Calibri"/>
              </a:rPr>
              <a:t>Kipling’s opinion: </a:t>
            </a:r>
            <a:r>
              <a:rPr lang="it" sz="1500" dirty="0">
                <a:solidFill>
                  <a:schemeClr val="dk1"/>
                </a:solidFill>
                <a:latin typeface="Calibri"/>
                <a:ea typeface="Calibri"/>
                <a:cs typeface="Calibri"/>
                <a:sym typeface="Calibri"/>
              </a:rPr>
              <a:t>   </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Italian soldiers’ values telling about the King of Italy    </a:t>
            </a:r>
            <a:endParaRPr sz="1500" dirty="0">
              <a:solidFill>
                <a:schemeClr val="dk1"/>
              </a:solidFill>
              <a:latin typeface="Calibri"/>
              <a:ea typeface="Calibri"/>
              <a:cs typeface="Calibri"/>
              <a:sym typeface="Calibri"/>
            </a:endParaRPr>
          </a:p>
          <a:p>
            <a:pPr marL="0" lvl="0" indent="0" rtl="0">
              <a:lnSpc>
                <a:spcPct val="90000"/>
              </a:lnSpc>
              <a:spcBef>
                <a:spcPts val="500"/>
              </a:spcBef>
              <a:spcAft>
                <a:spcPts val="0"/>
              </a:spcAft>
              <a:buNone/>
            </a:pPr>
            <a:r>
              <a:rPr lang="it" sz="1500" dirty="0">
                <a:solidFill>
                  <a:schemeClr val="dk1"/>
                </a:solidFill>
                <a:latin typeface="Calibri"/>
                <a:ea typeface="Calibri"/>
                <a:cs typeface="Calibri"/>
                <a:sym typeface="Calibri"/>
              </a:rPr>
              <a:t>-   Human activity refers to Puritan ethic     </a:t>
            </a:r>
            <a:endParaRPr sz="1500"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123075"/>
            <a:ext cx="8520600" cy="630600"/>
          </a:xfrm>
          <a:prstGeom prst="rect">
            <a:avLst/>
          </a:prstGeom>
        </p:spPr>
        <p:txBody>
          <a:bodyPr wrap="square" lIns="91425" tIns="91425" rIns="91425" bIns="91425" anchor="t" anchorCtr="0">
            <a:noAutofit/>
          </a:bodyPr>
          <a:lstStyle/>
          <a:p>
            <a:pPr marL="0" lvl="0" indent="0" algn="ctr">
              <a:spcBef>
                <a:spcPts val="0"/>
              </a:spcBef>
              <a:spcAft>
                <a:spcPts val="0"/>
              </a:spcAft>
              <a:buNone/>
            </a:pPr>
            <a:r>
              <a:rPr lang="it" sz="3000">
                <a:solidFill>
                  <a:srgbClr val="C00000"/>
                </a:solidFill>
                <a:latin typeface="Calibri"/>
                <a:ea typeface="Calibri"/>
                <a:cs typeface="Calibri"/>
                <a:sym typeface="Calibri"/>
              </a:rPr>
              <a:t>Chapter IV: Only a few steps higher up</a:t>
            </a:r>
            <a:endParaRPr sz="3000">
              <a:latin typeface="Calibri"/>
              <a:ea typeface="Calibri"/>
              <a:cs typeface="Calibri"/>
              <a:sym typeface="Calibri"/>
            </a:endParaRPr>
          </a:p>
        </p:txBody>
      </p:sp>
      <p:sp>
        <p:nvSpPr>
          <p:cNvPr id="166" name="Shape 166"/>
          <p:cNvSpPr txBox="1">
            <a:spLocks noGrp="1"/>
          </p:cNvSpPr>
          <p:nvPr>
            <p:ph type="body" idx="1"/>
          </p:nvPr>
        </p:nvSpPr>
        <p:spPr>
          <a:xfrm>
            <a:off x="331018" y="697469"/>
            <a:ext cx="8520600" cy="4234200"/>
          </a:xfrm>
          <a:prstGeom prst="rect">
            <a:avLst/>
          </a:prstGeom>
          <a:noFill/>
        </p:spPr>
        <p:txBody>
          <a:bodyPr wrap="square" lIns="91425" tIns="91425" rIns="91425" bIns="91425" anchor="t" anchorCtr="0">
            <a:noAutofit/>
          </a:bodyPr>
          <a:lstStyle/>
          <a:p>
            <a:pPr marL="0" lvl="0" indent="0" rtl="0">
              <a:lnSpc>
                <a:spcPct val="90000"/>
              </a:lnSpc>
              <a:spcBef>
                <a:spcPts val="1000"/>
              </a:spcBef>
              <a:spcAft>
                <a:spcPts val="0"/>
              </a:spcAft>
              <a:buClr>
                <a:schemeClr val="dk1"/>
              </a:buClr>
              <a:buSzPts val="1100"/>
              <a:buFont typeface="Arial"/>
              <a:buNone/>
            </a:pPr>
            <a:r>
              <a:rPr lang="it" sz="1500" dirty="0">
                <a:solidFill>
                  <a:srgbClr val="C00000"/>
                </a:solidFill>
                <a:latin typeface="Calibri"/>
                <a:ea typeface="Calibri"/>
                <a:cs typeface="Calibri"/>
                <a:sym typeface="Calibri"/>
              </a:rPr>
              <a:t>Narrator and Narrative techniques:</a:t>
            </a:r>
            <a:endParaRPr sz="1500" dirty="0">
              <a:solidFill>
                <a:srgbClr val="C00000"/>
              </a:solidFill>
              <a:latin typeface="Calibri"/>
              <a:ea typeface="Calibri"/>
              <a:cs typeface="Calibri"/>
              <a:sym typeface="Calibri"/>
            </a:endParaRPr>
          </a:p>
          <a:p>
            <a:pPr marL="0" lvl="0" indent="0" rtl="0">
              <a:lnSpc>
                <a:spcPct val="90000"/>
              </a:lnSpc>
              <a:spcBef>
                <a:spcPts val="500"/>
              </a:spcBef>
              <a:spcAft>
                <a:spcPts val="0"/>
              </a:spcAft>
              <a:buClr>
                <a:schemeClr val="dk1"/>
              </a:buClr>
              <a:buSzPts val="1100"/>
              <a:buFont typeface="Arial"/>
              <a:buNone/>
            </a:pPr>
            <a:r>
              <a:rPr lang="it" sz="1500" dirty="0">
                <a:solidFill>
                  <a:schemeClr val="dk1"/>
                </a:solidFill>
                <a:latin typeface="Calibri"/>
                <a:ea typeface="Calibri"/>
                <a:cs typeface="Calibri"/>
                <a:sym typeface="Calibri"/>
              </a:rPr>
              <a:t>- First person narrator</a:t>
            </a:r>
            <a:endParaRPr sz="1500" dirty="0">
              <a:solidFill>
                <a:schemeClr val="dk1"/>
              </a:solidFill>
              <a:latin typeface="Calibri"/>
              <a:ea typeface="Calibri"/>
              <a:cs typeface="Calibri"/>
              <a:sym typeface="Calibri"/>
            </a:endParaRPr>
          </a:p>
          <a:p>
            <a:pPr marL="0" lvl="0" indent="0" rtl="0">
              <a:lnSpc>
                <a:spcPct val="90000"/>
              </a:lnSpc>
              <a:spcBef>
                <a:spcPts val="500"/>
              </a:spcBef>
              <a:spcAft>
                <a:spcPts val="0"/>
              </a:spcAft>
              <a:buNone/>
            </a:pPr>
            <a:r>
              <a:rPr lang="it" sz="1500" dirty="0">
                <a:solidFill>
                  <a:schemeClr val="dk1"/>
                </a:solidFill>
                <a:latin typeface="Calibri"/>
                <a:ea typeface="Calibri"/>
                <a:cs typeface="Calibri"/>
                <a:sym typeface="Calibri"/>
              </a:rPr>
              <a:t>- Showing and telling</a:t>
            </a:r>
            <a:endParaRPr sz="1500" dirty="0">
              <a:solidFill>
                <a:schemeClr val="dk1"/>
              </a:solidFill>
              <a:latin typeface="Calibri"/>
              <a:ea typeface="Calibri"/>
              <a:cs typeface="Calibri"/>
              <a:sym typeface="Calibri"/>
            </a:endParaRPr>
          </a:p>
          <a:p>
            <a:pPr marL="0" lvl="0" indent="0" rtl="0">
              <a:spcBef>
                <a:spcPts val="0"/>
              </a:spcBef>
              <a:spcAft>
                <a:spcPts val="0"/>
              </a:spcAft>
              <a:buNone/>
            </a:pPr>
            <a:endParaRPr sz="1500" dirty="0">
              <a:solidFill>
                <a:srgbClr val="C00000"/>
              </a:solidFill>
              <a:latin typeface="Calibri"/>
              <a:ea typeface="Calibri"/>
              <a:cs typeface="Calibri"/>
              <a:sym typeface="Calibri"/>
            </a:endParaRPr>
          </a:p>
          <a:p>
            <a:pPr marL="0" lvl="0" indent="0" rtl="0">
              <a:spcBef>
                <a:spcPts val="0"/>
              </a:spcBef>
              <a:spcAft>
                <a:spcPts val="0"/>
              </a:spcAft>
              <a:buNone/>
            </a:pPr>
            <a:r>
              <a:rPr lang="it" sz="1500" dirty="0">
                <a:solidFill>
                  <a:srgbClr val="C00000"/>
                </a:solidFill>
                <a:latin typeface="Calibri"/>
                <a:ea typeface="Calibri"/>
                <a:cs typeface="Calibri"/>
                <a:sym typeface="Calibri"/>
              </a:rPr>
              <a:t>Language:</a:t>
            </a:r>
            <a:endParaRPr sz="1500" dirty="0">
              <a:solidFill>
                <a:srgbClr val="C00000"/>
              </a:solidFill>
              <a:latin typeface="Calibri"/>
              <a:ea typeface="Calibri"/>
              <a:cs typeface="Calibri"/>
              <a:sym typeface="Calibri"/>
            </a:endParaRPr>
          </a:p>
          <a:p>
            <a:pPr marL="0" lvl="0" indent="0" rtl="0">
              <a:spcBef>
                <a:spcPts val="0"/>
              </a:spcBef>
              <a:spcAft>
                <a:spcPts val="0"/>
              </a:spcAft>
              <a:buNone/>
            </a:pPr>
            <a:r>
              <a:rPr lang="it" sz="1500" dirty="0" smtClean="0">
                <a:solidFill>
                  <a:schemeClr val="dk1"/>
                </a:solidFill>
                <a:latin typeface="Calibri"/>
                <a:ea typeface="Calibri"/>
                <a:cs typeface="Calibri"/>
                <a:sym typeface="Calibri"/>
              </a:rPr>
              <a:t>- </a:t>
            </a:r>
            <a:r>
              <a:rPr lang="it" sz="1500" dirty="0">
                <a:solidFill>
                  <a:schemeClr val="dk1"/>
                </a:solidFill>
                <a:latin typeface="Calibri"/>
                <a:ea typeface="Calibri"/>
                <a:cs typeface="Calibri"/>
                <a:sym typeface="Calibri"/>
              </a:rPr>
              <a:t>Informal register</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Simple present and simple past</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Rhetorical figures → personification of the nature which is described as a monster </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 alliteration of the sounds “w” and “s” (</a:t>
            </a:r>
            <a:r>
              <a:rPr lang="it" sz="1500" i="1" dirty="0">
                <a:solidFill>
                  <a:schemeClr val="dk1"/>
                </a:solidFill>
                <a:latin typeface="Calibri"/>
                <a:ea typeface="Calibri"/>
                <a:cs typeface="Calibri"/>
                <a:sym typeface="Calibri"/>
              </a:rPr>
              <a:t>wilderness of wrathful crags and fissures had revealed itself</a:t>
            </a:r>
            <a:r>
              <a:rPr lang="it" sz="1500" dirty="0">
                <a:solidFill>
                  <a:schemeClr val="dk1"/>
                </a:solidFill>
                <a:latin typeface="Calibri"/>
                <a:ea typeface="Calibri"/>
                <a:cs typeface="Calibri"/>
                <a:sym typeface="Calibri"/>
              </a:rPr>
              <a:t>)</a:t>
            </a:r>
            <a:endParaRPr sz="1500" dirty="0">
              <a:solidFill>
                <a:srgbClr val="C00000"/>
              </a:solidFill>
              <a:latin typeface="Calibri"/>
              <a:ea typeface="Calibri"/>
              <a:cs typeface="Calibri"/>
              <a:sym typeface="Calibri"/>
            </a:endParaRPr>
          </a:p>
          <a:p>
            <a:pPr marL="0" lvl="0" indent="0" rtl="0">
              <a:spcBef>
                <a:spcPts val="0"/>
              </a:spcBef>
              <a:spcAft>
                <a:spcPts val="0"/>
              </a:spcAft>
              <a:buNone/>
            </a:pPr>
            <a:r>
              <a:rPr lang="it" sz="1500" dirty="0">
                <a:solidFill>
                  <a:srgbClr val="C00000"/>
                </a:solidFill>
                <a:latin typeface="Calibri"/>
                <a:ea typeface="Calibri"/>
                <a:cs typeface="Calibri"/>
                <a:sym typeface="Calibri"/>
              </a:rPr>
              <a:t>Kipling’s opinion:</a:t>
            </a:r>
            <a:endParaRPr sz="1500" dirty="0">
              <a:solidFill>
                <a:srgbClr val="C00000"/>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He uses expressions such as </a:t>
            </a:r>
            <a:r>
              <a:rPr lang="it" sz="1500" i="1" dirty="0">
                <a:solidFill>
                  <a:schemeClr val="dk1"/>
                </a:solidFill>
                <a:latin typeface="Calibri"/>
                <a:ea typeface="Calibri"/>
                <a:cs typeface="Calibri"/>
                <a:sym typeface="Calibri"/>
              </a:rPr>
              <a:t>«joyous children» </a:t>
            </a:r>
            <a:r>
              <a:rPr lang="it" sz="1500" dirty="0">
                <a:solidFill>
                  <a:schemeClr val="dk1"/>
                </a:solidFill>
                <a:latin typeface="Calibri"/>
                <a:ea typeface="Calibri"/>
                <a:cs typeface="Calibri"/>
                <a:sym typeface="Calibri"/>
              </a:rPr>
              <a:t>and the adjective </a:t>
            </a:r>
            <a:r>
              <a:rPr lang="it" sz="1500" i="1" dirty="0">
                <a:solidFill>
                  <a:schemeClr val="dk1"/>
                </a:solidFill>
                <a:latin typeface="Calibri"/>
                <a:ea typeface="Calibri"/>
                <a:cs typeface="Calibri"/>
                <a:sym typeface="Calibri"/>
              </a:rPr>
              <a:t>«young»</a:t>
            </a:r>
            <a:r>
              <a:rPr lang="it" sz="1500" dirty="0">
                <a:solidFill>
                  <a:schemeClr val="dk1"/>
                </a:solidFill>
                <a:latin typeface="Calibri"/>
                <a:ea typeface="Calibri"/>
                <a:cs typeface="Calibri"/>
                <a:sym typeface="Calibri"/>
              </a:rPr>
              <a:t> more than once in order to highlight the members of the Alpine regiments’ ability even if they may not have many years of experience</a:t>
            </a:r>
            <a:endParaRPr sz="1500" dirty="0">
              <a:solidFill>
                <a:schemeClr val="dk1"/>
              </a:solidFill>
              <a:latin typeface="Calibri"/>
              <a:ea typeface="Calibri"/>
              <a:cs typeface="Calibri"/>
              <a:sym typeface="Calibri"/>
            </a:endParaRPr>
          </a:p>
          <a:p>
            <a:pPr marL="0" lvl="0" indent="0" rtl="0">
              <a:spcBef>
                <a:spcPts val="0"/>
              </a:spcBef>
              <a:spcAft>
                <a:spcPts val="0"/>
              </a:spcAft>
              <a:buNone/>
            </a:pPr>
            <a:r>
              <a:rPr lang="it" sz="1500" dirty="0">
                <a:solidFill>
                  <a:schemeClr val="dk1"/>
                </a:solidFill>
                <a:latin typeface="Calibri"/>
                <a:ea typeface="Calibri"/>
                <a:cs typeface="Calibri"/>
                <a:sym typeface="Calibri"/>
              </a:rPr>
              <a:t>- They are brave, strong, genuine and happy young people who chose to fight for their </a:t>
            </a:r>
            <a:r>
              <a:rPr lang="it" sz="1500" dirty="0" smtClean="0">
                <a:solidFill>
                  <a:schemeClr val="dk1"/>
                </a:solidFill>
                <a:latin typeface="Calibri"/>
                <a:ea typeface="Calibri"/>
                <a:cs typeface="Calibri"/>
                <a:sym typeface="Calibri"/>
              </a:rPr>
              <a:t>Nation</a:t>
            </a:r>
            <a:endParaRPr sz="1500" dirty="0">
              <a:solidFill>
                <a:schemeClr val="dk1"/>
              </a:solidFill>
              <a:latin typeface="Calibri"/>
              <a:ea typeface="Calibri"/>
              <a:cs typeface="Calibri"/>
              <a:sym typeface="Calibri"/>
            </a:endParaRPr>
          </a:p>
          <a:p>
            <a:pPr marL="0" lvl="0" indent="0" rtl="0">
              <a:lnSpc>
                <a:spcPct val="90000"/>
              </a:lnSpc>
              <a:spcBef>
                <a:spcPts val="500"/>
              </a:spcBef>
              <a:spcAft>
                <a:spcPts val="0"/>
              </a:spcAft>
              <a:buClr>
                <a:schemeClr val="dk1"/>
              </a:buClr>
              <a:buSzPts val="1100"/>
              <a:buFont typeface="Arial"/>
              <a:buNone/>
            </a:pPr>
            <a:endParaRPr sz="1400" dirty="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311700" y="190125"/>
            <a:ext cx="8520600" cy="572700"/>
          </a:xfrm>
          <a:prstGeom prst="rect">
            <a:avLst/>
          </a:prstGeom>
        </p:spPr>
        <p:txBody>
          <a:bodyPr wrap="square" lIns="91425" tIns="91425" rIns="91425" bIns="91425" anchor="t" anchorCtr="0">
            <a:noAutofit/>
          </a:bodyPr>
          <a:lstStyle/>
          <a:p>
            <a:pPr marL="0" lvl="0" indent="0">
              <a:spcBef>
                <a:spcPts val="0"/>
              </a:spcBef>
              <a:spcAft>
                <a:spcPts val="0"/>
              </a:spcAft>
              <a:buNone/>
            </a:pPr>
            <a:r>
              <a:rPr lang="it" sz="3000" dirty="0">
                <a:solidFill>
                  <a:srgbClr val="C00000"/>
                </a:solidFill>
                <a:latin typeface="Calibri" panose="020F0502020204030204" pitchFamily="34" charset="0"/>
              </a:rPr>
              <a:t>Chapter V: The Trentino front</a:t>
            </a:r>
            <a:endParaRPr sz="3000" dirty="0">
              <a:latin typeface="Calibri" panose="020F0502020204030204" pitchFamily="34" charset="0"/>
            </a:endParaRPr>
          </a:p>
        </p:txBody>
      </p:sp>
      <p:sp>
        <p:nvSpPr>
          <p:cNvPr id="172" name="Shape 172"/>
          <p:cNvSpPr txBox="1">
            <a:spLocks noGrp="1"/>
          </p:cNvSpPr>
          <p:nvPr>
            <p:ph type="body" idx="1"/>
          </p:nvPr>
        </p:nvSpPr>
        <p:spPr>
          <a:xfrm>
            <a:off x="311700" y="648375"/>
            <a:ext cx="8520600" cy="3999300"/>
          </a:xfrm>
          <a:prstGeom prst="rect">
            <a:avLst/>
          </a:prstGeom>
        </p:spPr>
        <p:txBody>
          <a:bodyPr wrap="square" lIns="91425" tIns="91425" rIns="91425" bIns="91425" anchor="t" anchorCtr="0">
            <a:noAutofit/>
          </a:bodyPr>
          <a:lstStyle/>
          <a:p>
            <a:pPr marL="0" lvl="0" indent="0" algn="just" rtl="0">
              <a:lnSpc>
                <a:spcPct val="115000"/>
              </a:lnSpc>
              <a:spcBef>
                <a:spcPts val="1000"/>
              </a:spcBef>
              <a:spcAft>
                <a:spcPts val="0"/>
              </a:spcAft>
              <a:buClr>
                <a:schemeClr val="dk1"/>
              </a:buClr>
              <a:buSzPts val="1100"/>
              <a:buFont typeface="Arial"/>
              <a:buNone/>
            </a:pPr>
            <a:r>
              <a:rPr lang="it" sz="1400" dirty="0">
                <a:solidFill>
                  <a:srgbClr val="C00000"/>
                </a:solidFill>
                <a:latin typeface="Calibri" panose="020F0502020204030204" pitchFamily="34" charset="0"/>
              </a:rPr>
              <a:t>Narrator and Narrative tecniques:</a:t>
            </a:r>
            <a:endParaRPr sz="1400" dirty="0">
              <a:solidFill>
                <a:srgbClr val="C00000"/>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First person narrator</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Showing and telling</a:t>
            </a:r>
            <a:endParaRPr sz="1400" dirty="0">
              <a:solidFill>
                <a:schemeClr val="dk1"/>
              </a:solidFill>
              <a:latin typeface="Calibri" panose="020F0502020204030204" pitchFamily="34" charset="0"/>
            </a:endParaRPr>
          </a:p>
          <a:p>
            <a:pPr marL="0" lvl="0" indent="0" algn="just" rtl="0">
              <a:lnSpc>
                <a:spcPct val="115000"/>
              </a:lnSpc>
              <a:spcBef>
                <a:spcPts val="1000"/>
              </a:spcBef>
              <a:spcAft>
                <a:spcPts val="0"/>
              </a:spcAft>
              <a:buClr>
                <a:schemeClr val="dk1"/>
              </a:buClr>
              <a:buSzPts val="1100"/>
              <a:buFont typeface="Arial"/>
              <a:buNone/>
            </a:pPr>
            <a:r>
              <a:rPr lang="it" sz="1400" dirty="0">
                <a:solidFill>
                  <a:srgbClr val="C00000"/>
                </a:solidFill>
                <a:latin typeface="Calibri" panose="020F0502020204030204" pitchFamily="34" charset="0"/>
              </a:rPr>
              <a:t>Language:</a:t>
            </a:r>
            <a:endParaRPr sz="1400" dirty="0">
              <a:solidFill>
                <a:srgbClr val="C00000"/>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smtClean="0">
                <a:solidFill>
                  <a:schemeClr val="dk1"/>
                </a:solidFill>
                <a:latin typeface="Calibri" panose="020F0502020204030204" pitchFamily="34" charset="0"/>
              </a:rPr>
              <a:t>- </a:t>
            </a:r>
            <a:r>
              <a:rPr lang="it" sz="1400" dirty="0">
                <a:solidFill>
                  <a:schemeClr val="dk1"/>
                </a:solidFill>
                <a:latin typeface="Calibri" panose="020F0502020204030204" pitchFamily="34" charset="0"/>
              </a:rPr>
              <a:t>Informal register</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Past simple</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Specific words → reportage</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Rhetorical figures → similes (</a:t>
            </a:r>
            <a:r>
              <a:rPr lang="it" sz="1400" i="1" dirty="0">
                <a:solidFill>
                  <a:schemeClr val="dk1"/>
                </a:solidFill>
                <a:latin typeface="Calibri" panose="020F0502020204030204" pitchFamily="34" charset="0"/>
              </a:rPr>
              <a:t>the single sentry lying-out like a panther pressed against a hump of rock</a:t>
            </a:r>
            <a:r>
              <a:rPr lang="it" sz="1400" dirty="0">
                <a:solidFill>
                  <a:schemeClr val="dk1"/>
                </a:solidFill>
                <a:latin typeface="Calibri" panose="020F0502020204030204" pitchFamily="34" charset="0"/>
              </a:rPr>
              <a:t>)</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 metaphors (</a:t>
            </a:r>
            <a:r>
              <a:rPr lang="it" sz="1400" i="1" dirty="0">
                <a:solidFill>
                  <a:schemeClr val="dk1"/>
                </a:solidFill>
                <a:latin typeface="Calibri" panose="020F0502020204030204" pitchFamily="34" charset="0"/>
              </a:rPr>
              <a:t>General Cadorna’s headquarters, which might be a monastery or a laboratory</a:t>
            </a:r>
            <a:r>
              <a:rPr lang="it" sz="1400" dirty="0">
                <a:solidFill>
                  <a:schemeClr val="dk1"/>
                </a:solidFill>
                <a:latin typeface="Calibri" panose="020F0502020204030204" pitchFamily="34" charset="0"/>
              </a:rPr>
              <a:t>)</a:t>
            </a:r>
            <a:endParaRPr sz="1400" dirty="0">
              <a:solidFill>
                <a:schemeClr val="dk1"/>
              </a:solidFill>
              <a:latin typeface="Calibri" panose="020F0502020204030204" pitchFamily="34" charset="0"/>
            </a:endParaRPr>
          </a:p>
          <a:p>
            <a:pPr marL="0" lvl="0" indent="0" algn="just" rtl="0">
              <a:lnSpc>
                <a:spcPct val="90000"/>
              </a:lnSpc>
              <a:spcBef>
                <a:spcPts val="1000"/>
              </a:spcBef>
              <a:spcAft>
                <a:spcPts val="0"/>
              </a:spcAft>
              <a:buClr>
                <a:schemeClr val="dk1"/>
              </a:buClr>
              <a:buSzPts val="1100"/>
              <a:buFont typeface="Arial"/>
              <a:buNone/>
            </a:pPr>
            <a:r>
              <a:rPr lang="it" sz="1400" dirty="0">
                <a:solidFill>
                  <a:srgbClr val="C00000"/>
                </a:solidFill>
                <a:latin typeface="Calibri" panose="020F0502020204030204" pitchFamily="34" charset="0"/>
              </a:rPr>
              <a:t>Kipling’s opinion:</a:t>
            </a:r>
            <a:endParaRPr sz="1400" dirty="0">
              <a:solidFill>
                <a:srgbClr val="C00000"/>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Italian soldiers’ sense of belonging</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Italian soldiers’ organization in work</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Austrian Empire as the Devil</a:t>
            </a:r>
            <a:endParaRPr sz="1400" dirty="0">
              <a:solidFill>
                <a:schemeClr val="dk1"/>
              </a:solidFill>
              <a:latin typeface="Calibri" panose="020F0502020204030204" pitchFamily="34" charset="0"/>
            </a:endParaRPr>
          </a:p>
          <a:p>
            <a:pPr marL="0" lvl="0" indent="0" algn="just" rtl="0">
              <a:lnSpc>
                <a:spcPct val="115000"/>
              </a:lnSpc>
              <a:spcBef>
                <a:spcPts val="0"/>
              </a:spcBef>
              <a:spcAft>
                <a:spcPts val="0"/>
              </a:spcAft>
              <a:buClr>
                <a:schemeClr val="dk1"/>
              </a:buClr>
              <a:buSzPts val="1100"/>
              <a:buFont typeface="Arial"/>
              <a:buNone/>
            </a:pPr>
            <a:r>
              <a:rPr lang="it" sz="1400" dirty="0">
                <a:solidFill>
                  <a:schemeClr val="dk1"/>
                </a:solidFill>
                <a:latin typeface="Calibri" panose="020F0502020204030204" pitchFamily="34" charset="0"/>
              </a:rPr>
              <a:t>- War as a way to reach National Unity</a:t>
            </a:r>
            <a:endParaRPr sz="1400" dirty="0">
              <a:solidFill>
                <a:schemeClr val="dk1"/>
              </a:solidFill>
              <a:latin typeface="Calibri" panose="020F0502020204030204" pitchFamily="34" charset="0"/>
            </a:endParaRPr>
          </a:p>
          <a:p>
            <a:pPr marL="0" lvl="0" indent="0">
              <a:spcBef>
                <a:spcPts val="0"/>
              </a:spcBef>
              <a:spcAft>
                <a:spcPts val="16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453575"/>
            <a:ext cx="8520600" cy="572700"/>
          </a:xfrm>
          <a:prstGeom prst="rect">
            <a:avLst/>
          </a:prstGeom>
        </p:spPr>
        <p:txBody>
          <a:bodyPr wrap="square" lIns="91425" tIns="91425" rIns="91425" bIns="91425" anchor="t" anchorCtr="0">
            <a:noAutofit/>
          </a:bodyPr>
          <a:lstStyle/>
          <a:p>
            <a:pPr marL="0" lvl="0" indent="0" algn="ctr">
              <a:spcBef>
                <a:spcPts val="0"/>
              </a:spcBef>
              <a:spcAft>
                <a:spcPts val="0"/>
              </a:spcAft>
              <a:buNone/>
            </a:pPr>
            <a:r>
              <a:rPr lang="it" sz="3000" dirty="0">
                <a:solidFill>
                  <a:srgbClr val="C00000"/>
                </a:solidFill>
                <a:latin typeface="Calibri"/>
                <a:ea typeface="Calibri"/>
                <a:cs typeface="Calibri"/>
                <a:sym typeface="Calibri"/>
              </a:rPr>
              <a:t>Conclusion</a:t>
            </a:r>
            <a:endParaRPr sz="3000" dirty="0">
              <a:solidFill>
                <a:srgbClr val="C00000"/>
              </a:solidFill>
              <a:latin typeface="Calibri"/>
              <a:ea typeface="Calibri"/>
              <a:cs typeface="Calibri"/>
              <a:sym typeface="Calibri"/>
            </a:endParaRPr>
          </a:p>
        </p:txBody>
      </p:sp>
      <p:sp>
        <p:nvSpPr>
          <p:cNvPr id="178" name="Shape 178"/>
          <p:cNvSpPr txBox="1">
            <a:spLocks noGrp="1"/>
          </p:cNvSpPr>
          <p:nvPr>
            <p:ph type="body" idx="1"/>
          </p:nvPr>
        </p:nvSpPr>
        <p:spPr>
          <a:xfrm>
            <a:off x="311700" y="1254650"/>
            <a:ext cx="8520600" cy="3706800"/>
          </a:xfrm>
          <a:prstGeom prst="rect">
            <a:avLst/>
          </a:prstGeom>
        </p:spPr>
        <p:txBody>
          <a:bodyPr wrap="square" lIns="91425" tIns="91425" rIns="91425" bIns="91425" anchor="t" anchorCtr="0">
            <a:noAutofit/>
          </a:bodyPr>
          <a:lstStyle/>
          <a:p>
            <a:pPr marL="0" lvl="0" indent="0">
              <a:spcBef>
                <a:spcPts val="0"/>
              </a:spcBef>
              <a:spcAft>
                <a:spcPts val="0"/>
              </a:spcAft>
              <a:buNone/>
            </a:pPr>
            <a:r>
              <a:rPr lang="it" sz="1500" dirty="0">
                <a:solidFill>
                  <a:schemeClr val="dk1"/>
                </a:solidFill>
                <a:latin typeface="Calibri"/>
                <a:ea typeface="Calibri"/>
                <a:cs typeface="Calibri"/>
                <a:sym typeface="Calibri"/>
              </a:rPr>
              <a:t>Kipling’s overall idea of the Italian soldiers that comes to light from the report underlines their positive attitudes of courage, strength and sacrifice. </a:t>
            </a:r>
            <a:br>
              <a:rPr lang="it" sz="1500" dirty="0">
                <a:solidFill>
                  <a:schemeClr val="dk1"/>
                </a:solidFill>
                <a:latin typeface="Calibri"/>
                <a:ea typeface="Calibri"/>
                <a:cs typeface="Calibri"/>
                <a:sym typeface="Calibri"/>
              </a:rPr>
            </a:br>
            <a:r>
              <a:rPr lang="it" sz="1500" dirty="0">
                <a:solidFill>
                  <a:schemeClr val="dk1"/>
                </a:solidFill>
                <a:latin typeface="Calibri"/>
                <a:ea typeface="Calibri"/>
                <a:cs typeface="Calibri"/>
                <a:sym typeface="Calibri"/>
              </a:rPr>
              <a:t>Indeed they are presented as heroes who left their homes and families in order to completely devote to their country by joining the Army. Waging war does not mean only fighting, but also engaging into activities ranging from road to outposts construction, through maintenance work necessary to sustain soldiers at the front. </a:t>
            </a:r>
            <a:endParaRPr sz="1500" dirty="0">
              <a:solidFill>
                <a:schemeClr val="dk1"/>
              </a:solidFill>
              <a:latin typeface="Calibri"/>
              <a:ea typeface="Calibri"/>
              <a:cs typeface="Calibri"/>
              <a:sym typeface="Calibri"/>
            </a:endParaRPr>
          </a:p>
          <a:p>
            <a:pPr marL="0" lvl="0" indent="0">
              <a:spcBef>
                <a:spcPts val="1600"/>
              </a:spcBef>
              <a:spcAft>
                <a:spcPts val="1600"/>
              </a:spcAft>
              <a:buNone/>
            </a:pPr>
            <a:r>
              <a:rPr lang="it" sz="1500" dirty="0">
                <a:solidFill>
                  <a:schemeClr val="dk1"/>
                </a:solidFill>
                <a:latin typeface="Calibri"/>
                <a:ea typeface="Calibri"/>
                <a:cs typeface="Calibri"/>
                <a:sym typeface="Calibri"/>
              </a:rPr>
              <a:t>On the contrary, Kipling does not express a clear judgment about war.</a:t>
            </a:r>
            <a:br>
              <a:rPr lang="it" sz="1500" dirty="0">
                <a:solidFill>
                  <a:schemeClr val="dk1"/>
                </a:solidFill>
                <a:latin typeface="Calibri"/>
                <a:ea typeface="Calibri"/>
                <a:cs typeface="Calibri"/>
                <a:sym typeface="Calibri"/>
              </a:rPr>
            </a:br>
            <a:r>
              <a:rPr lang="it" sz="1500" dirty="0">
                <a:solidFill>
                  <a:schemeClr val="dk1"/>
                </a:solidFill>
                <a:latin typeface="Calibri"/>
                <a:ea typeface="Calibri"/>
                <a:cs typeface="Calibri"/>
                <a:sym typeface="Calibri"/>
              </a:rPr>
              <a:t>Indeed he exalts the innovations that war brought about in Italy such as the construction of new roads, however, despite </a:t>
            </a:r>
            <a:r>
              <a:rPr lang="it" sz="1500" dirty="0" smtClean="0">
                <a:solidFill>
                  <a:schemeClr val="dk1"/>
                </a:solidFill>
                <a:latin typeface="Calibri"/>
                <a:ea typeface="Calibri"/>
                <a:cs typeface="Calibri"/>
                <a:sym typeface="Calibri"/>
              </a:rPr>
              <a:t>these </a:t>
            </a:r>
            <a:r>
              <a:rPr lang="it" sz="1500" dirty="0">
                <a:solidFill>
                  <a:schemeClr val="dk1"/>
                </a:solidFill>
                <a:latin typeface="Calibri"/>
                <a:ea typeface="Calibri"/>
                <a:cs typeface="Calibri"/>
                <a:sym typeface="Calibri"/>
              </a:rPr>
              <a:t>considerations he underlines the worthless massacre of the WWI.</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Tema di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517</Words>
  <Application>Microsoft Office PowerPoint</Application>
  <PresentationFormat>Presentazione su schermo (16:9)</PresentationFormat>
  <Paragraphs>83</Paragraphs>
  <Slides>9</Slides>
  <Notes>9</Notes>
  <HiddenSlides>0</HiddenSlides>
  <MMClips>0</MMClips>
  <ScaleCrop>false</ScaleCrop>
  <HeadingPairs>
    <vt:vector size="6" baseType="variant">
      <vt:variant>
        <vt:lpstr>Caratteri utilizzati</vt:lpstr>
      </vt:variant>
      <vt:variant>
        <vt:i4>2</vt:i4>
      </vt:variant>
      <vt:variant>
        <vt:lpstr>Tema</vt:lpstr>
      </vt:variant>
      <vt:variant>
        <vt:i4>2</vt:i4>
      </vt:variant>
      <vt:variant>
        <vt:lpstr>Titoli diapositive</vt:lpstr>
      </vt:variant>
      <vt:variant>
        <vt:i4>9</vt:i4>
      </vt:variant>
    </vt:vector>
  </HeadingPairs>
  <TitlesOfParts>
    <vt:vector size="13" baseType="lpstr">
      <vt:lpstr>Arial</vt:lpstr>
      <vt:lpstr>Calibri</vt:lpstr>
      <vt:lpstr>Simple Light</vt:lpstr>
      <vt:lpstr>Office Theme</vt:lpstr>
      <vt:lpstr>The War in the Mountains  Rudyard Kipling</vt:lpstr>
      <vt:lpstr>Introduction</vt:lpstr>
      <vt:lpstr>SPACE</vt:lpstr>
      <vt:lpstr>Chapter I: The roads of an Army</vt:lpstr>
      <vt:lpstr>Chapter II: Podgora</vt:lpstr>
      <vt:lpstr>Chapter III: A Pass, a King, and a Mountain</vt:lpstr>
      <vt:lpstr>Chapter IV: Only a few steps higher up</vt:lpstr>
      <vt:lpstr>Chapter V: The Trentino front</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War in the Mountains  Rudyard Kipling</dc:title>
  <dc:creator>MariaDS</dc:creator>
  <cp:lastModifiedBy>MariaDS</cp:lastModifiedBy>
  <cp:revision>4</cp:revision>
  <dcterms:modified xsi:type="dcterms:W3CDTF">2018-01-10T18:18:52Z</dcterms:modified>
</cp:coreProperties>
</file>