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7" r:id="rId5"/>
    <p:sldId id="266" r:id="rId6"/>
    <p:sldId id="261" r:id="rId7"/>
    <p:sldId id="265" r:id="rId8"/>
    <p:sldId id="263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84"/>
    <p:restoredTop sz="94709"/>
  </p:normalViewPr>
  <p:slideViewPr>
    <p:cSldViewPr snapToGrid="0" snapToObjects="1">
      <p:cViewPr varScale="1">
        <p:scale>
          <a:sx n="124" d="100"/>
          <a:sy n="124" d="100"/>
        </p:scale>
        <p:origin x="9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96CFE-9C02-384D-9DDF-D43D36CC0DF2}" type="datetimeFigureOut">
              <a:rPr lang="it-IT" smtClean="0"/>
              <a:t>03/01/18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383F6-0FCB-B240-9CD1-60116AD559E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08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83F6-0FCB-B240-9CD1-60116AD559E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459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83F6-0FCB-B240-9CD1-60116AD559E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1676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C744D-E61C-4F66-9CB7-8ACE5043F5D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5466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E4C2-67EF-8E41-9E2C-6B673ECF618F}" type="datetime1">
              <a:rPr lang="it-IT" smtClean="0"/>
              <a:t>03/01/18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Liceo Scientifico "A. Einstein" - V ALS - A. S. 2017/2018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E463-B328-324A-B444-E4B38092AAA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167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4553-8203-464A-8A4F-CED77212876C}" type="datetime1">
              <a:rPr lang="it-IT" smtClean="0"/>
              <a:t>03/01/18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Liceo Scientifico "A. Einstein" - V ALS - A. S. 2017/2018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E463-B328-324A-B444-E4B38092AAA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426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F51F-6028-A143-8D8B-D6F80F73A65F}" type="datetime1">
              <a:rPr lang="it-IT" smtClean="0"/>
              <a:t>03/01/18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Liceo Scientifico "A. Einstein" - V ALS - A. S. 2017/2018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E463-B328-324A-B444-E4B38092AAA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834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7AE55-4CFE-274E-BECA-63553D3BD0EA}" type="datetime1">
              <a:rPr lang="it-IT" smtClean="0"/>
              <a:t>03/01/18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Liceo Scientifico "A. Einstein" - V ALS - A. S. 2017/2018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E463-B328-324A-B444-E4B38092AAA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939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0E02-559D-F245-AC13-1BC95E94330A}" type="datetime1">
              <a:rPr lang="it-IT" smtClean="0"/>
              <a:t>03/01/18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Liceo Scientifico "A. Einstein" - V ALS - A. S. 2017/2018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E463-B328-324A-B444-E4B38092AAA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774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2CB2-284F-A949-A1F1-633766B10F7A}" type="datetime1">
              <a:rPr lang="it-IT" smtClean="0"/>
              <a:t>03/01/18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Liceo Scientifico "A. Einstein" - V ALS - A. S. 2017/2018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E463-B328-324A-B444-E4B38092AAA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6171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B34C-A316-1C41-84E8-5782DB9ADC3B}" type="datetime1">
              <a:rPr lang="it-IT" smtClean="0"/>
              <a:t>03/01/18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Liceo Scientifico "A. Einstein" - V ALS - A. S. 2017/2018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E463-B328-324A-B444-E4B38092AAA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9157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F73D-A989-164B-9A4B-FFFF5E2E920A}" type="datetime1">
              <a:rPr lang="it-IT" smtClean="0"/>
              <a:t>03/01/18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Liceo Scientifico "A. Einstein" - V ALS - A. S. 2017/2018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E463-B328-324A-B444-E4B38092AAA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653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5F3F-4BE5-EB42-A696-A384DABA1EBE}" type="datetime1">
              <a:rPr lang="it-IT" smtClean="0"/>
              <a:t>03/01/18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Liceo Scientifico "A. Einstein" - V ALS - A. S. 2017/2018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E463-B328-324A-B444-E4B38092AAA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282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DBE8-447E-8143-A89F-2572CC2AE980}" type="datetime1">
              <a:rPr lang="it-IT" smtClean="0"/>
              <a:t>03/01/18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Liceo Scientifico "A. Einstein" - V ALS - A. S. 2017/2018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E463-B328-324A-B444-E4B38092AAA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939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A63A-7D69-1348-9579-48E1512919D3}" type="datetime1">
              <a:rPr lang="it-IT" smtClean="0"/>
              <a:t>03/01/18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Liceo Scientifico "A. Einstein" - V ALS - A. S. 2017/2018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E463-B328-324A-B444-E4B38092AAA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693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24DD0-838A-BB4B-860F-47995EEDB45C}" type="datetime1">
              <a:rPr lang="it-IT" smtClean="0"/>
              <a:t>03/01/18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Liceo Scientifico "A. Einstein" - V ALS - A. S. 2017/2018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FE463-B328-324A-B444-E4B38092AAA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60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09608" y="0"/>
            <a:ext cx="9976207" cy="3174714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0070C0"/>
                </a:solidFill>
                <a:latin typeface="PT Serif" charset="0"/>
                <a:ea typeface="PT Serif" charset="0"/>
                <a:cs typeface="PT Serif" charset="0"/>
              </a:rPr>
              <a:t>The War in the Mountains</a:t>
            </a:r>
            <a:endParaRPr lang="it-IT" dirty="0">
              <a:solidFill>
                <a:srgbClr val="0070C0"/>
              </a:solidFill>
              <a:latin typeface="PT Serif" charset="0"/>
              <a:ea typeface="PT Serif" charset="0"/>
              <a:cs typeface="PT Serif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09608" y="3583825"/>
            <a:ext cx="9976207" cy="3505343"/>
          </a:xfrm>
        </p:spPr>
        <p:txBody>
          <a:bodyPr>
            <a:normAutofit/>
          </a:bodyPr>
          <a:lstStyle/>
          <a:p>
            <a:r>
              <a:rPr lang="it-IT" sz="2800" dirty="0" smtClean="0">
                <a:latin typeface="PT Serif" charset="0"/>
                <a:ea typeface="PT Serif" charset="0"/>
                <a:cs typeface="PT Serif" charset="0"/>
              </a:rPr>
              <a:t>Group work 2: </a:t>
            </a:r>
            <a:r>
              <a:rPr lang="it-IT" sz="2800" dirty="0" err="1" smtClean="0">
                <a:latin typeface="PT Serif" charset="0"/>
                <a:ea typeface="PT Serif" charset="0"/>
                <a:cs typeface="PT Serif" charset="0"/>
              </a:rPr>
              <a:t>Baldan</a:t>
            </a:r>
            <a:r>
              <a:rPr lang="it-IT" sz="2800" dirty="0" smtClean="0">
                <a:latin typeface="PT Serif" charset="0"/>
                <a:ea typeface="PT Serif" charset="0"/>
                <a:cs typeface="PT Serif" charset="0"/>
              </a:rPr>
              <a:t>, Bertoli, </a:t>
            </a:r>
            <a:r>
              <a:rPr lang="it-IT" sz="2800" dirty="0" err="1" smtClean="0">
                <a:latin typeface="PT Serif" charset="0"/>
                <a:ea typeface="PT Serif" charset="0"/>
                <a:cs typeface="PT Serif" charset="0"/>
              </a:rPr>
              <a:t>Danielis</a:t>
            </a:r>
            <a:r>
              <a:rPr lang="it-IT" sz="2800" dirty="0" smtClean="0">
                <a:latin typeface="PT Serif" charset="0"/>
                <a:ea typeface="PT Serif" charset="0"/>
                <a:cs typeface="PT Serif" charset="0"/>
              </a:rPr>
              <a:t>, Romano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PT Serif" charset="0"/>
                <a:ea typeface="PT Serif" charset="0"/>
                <a:cs typeface="PT Serif" charset="0"/>
              </a:rPr>
              <a:t>Liceo Scientifico "A. Einstein" - V ALS - A. S. 2017/2018</a:t>
            </a:r>
            <a:endParaRPr lang="it-IT" dirty="0">
              <a:latin typeface="PT Serif" charset="0"/>
              <a:ea typeface="PT Serif" charset="0"/>
              <a:cs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75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31380"/>
            <a:ext cx="10515600" cy="1248497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PT Serif" charset="0"/>
                <a:ea typeface="PT Serif" charset="0"/>
                <a:cs typeface="PT Serif" charset="0"/>
              </a:rPr>
              <a:t>Introduction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075007"/>
            <a:ext cx="10515600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b="1" dirty="0" smtClean="0">
                <a:latin typeface="PT Serif" charset="0"/>
                <a:ea typeface="PT Serif" charset="0"/>
                <a:cs typeface="PT Serif" charset="0"/>
              </a:rPr>
              <a:t>Activities</a:t>
            </a:r>
            <a:r>
              <a:rPr lang="it-IT" sz="2600" b="1" dirty="0" smtClean="0">
                <a:latin typeface="PT Serif" charset="0"/>
                <a:ea typeface="PT Serif" charset="0"/>
                <a:cs typeface="PT Serif" charset="0"/>
              </a:rPr>
              <a:t>:</a:t>
            </a:r>
            <a:endParaRPr lang="it-IT" sz="2600" b="1" dirty="0">
              <a:latin typeface="PT Serif" charset="0"/>
              <a:ea typeface="PT Serif" charset="0"/>
              <a:cs typeface="PT Serif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2600" dirty="0">
                <a:latin typeface="PT Serif" charset="0"/>
                <a:ea typeface="PT Serif" charset="0"/>
                <a:cs typeface="PT Serif" charset="0"/>
              </a:rPr>
              <a:t>Reading of the report of war </a:t>
            </a:r>
            <a:r>
              <a:rPr lang="it-IT" sz="2600" i="1" dirty="0" smtClean="0">
                <a:latin typeface="PT Serif" charset="0"/>
                <a:ea typeface="PT Serif" charset="0"/>
                <a:cs typeface="PT Serif" charset="0"/>
              </a:rPr>
              <a:t>The War in the Mountains </a:t>
            </a:r>
            <a:r>
              <a:rPr lang="it-IT" sz="2600" dirty="0" smtClean="0">
                <a:latin typeface="PT Serif" charset="0"/>
                <a:ea typeface="PT Serif" charset="0"/>
                <a:cs typeface="PT Serif" charset="0"/>
              </a:rPr>
              <a:t>by </a:t>
            </a:r>
            <a:r>
              <a:rPr lang="it-IT" sz="2600" dirty="0" err="1" smtClean="0">
                <a:latin typeface="PT Serif" charset="0"/>
                <a:ea typeface="PT Serif" charset="0"/>
                <a:cs typeface="PT Serif" charset="0"/>
              </a:rPr>
              <a:t>R</a:t>
            </a:r>
            <a:r>
              <a:rPr lang="it-IT" sz="2600" dirty="0" smtClean="0">
                <a:latin typeface="PT Serif" charset="0"/>
                <a:ea typeface="PT Serif" charset="0"/>
                <a:cs typeface="PT Serif" charset="0"/>
              </a:rPr>
              <a:t>. </a:t>
            </a:r>
            <a:r>
              <a:rPr lang="it-IT" sz="2600" dirty="0" smtClean="0">
                <a:latin typeface="PT Serif" charset="0"/>
                <a:ea typeface="PT Serif" charset="0"/>
                <a:cs typeface="PT Serif" charset="0"/>
              </a:rPr>
              <a:t>Kipling</a:t>
            </a:r>
            <a:endParaRPr lang="it-IT" sz="2600" dirty="0">
              <a:latin typeface="PT Serif" charset="0"/>
              <a:ea typeface="PT Serif" charset="0"/>
              <a:cs typeface="PT Serif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2600" dirty="0" smtClean="0">
                <a:latin typeface="PT Serif" charset="0"/>
                <a:ea typeface="PT Serif" charset="0"/>
                <a:cs typeface="PT Serif" charset="0"/>
              </a:rPr>
              <a:t>Analysis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2600" dirty="0" smtClean="0">
                <a:latin typeface="PT Serif" charset="0"/>
                <a:ea typeface="PT Serif" charset="0"/>
                <a:cs typeface="PT Serif" charset="0"/>
              </a:rPr>
              <a:t>Production of PowerPoint Presentation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2600" dirty="0" smtClean="0">
              <a:latin typeface="PT Serif" charset="0"/>
              <a:ea typeface="PT Serif" charset="0"/>
              <a:cs typeface="PT Serif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600" b="1" dirty="0" err="1" smtClean="0">
                <a:latin typeface="PT Serif" charset="0"/>
                <a:ea typeface="PT Serif" charset="0"/>
                <a:cs typeface="PT Serif" charset="0"/>
              </a:rPr>
              <a:t>Objective</a:t>
            </a:r>
            <a:r>
              <a:rPr lang="it-IT" sz="2600" b="1" dirty="0" smtClean="0">
                <a:latin typeface="PT Serif" charset="0"/>
                <a:ea typeface="PT Serif" charset="0"/>
                <a:cs typeface="PT Serif" charset="0"/>
              </a:rPr>
              <a:t>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600" dirty="0" smtClean="0">
                <a:latin typeface="PT Serif" charset="0"/>
                <a:ea typeface="PT Serif" charset="0"/>
                <a:cs typeface="PT Serif" charset="0"/>
              </a:rPr>
              <a:t>- </a:t>
            </a:r>
            <a:r>
              <a:rPr lang="it-IT" sz="2600" dirty="0" err="1" smtClean="0">
                <a:latin typeface="PT Serif" charset="0"/>
                <a:ea typeface="PT Serif" charset="0"/>
                <a:cs typeface="PT Serif" charset="0"/>
              </a:rPr>
              <a:t>Research</a:t>
            </a:r>
            <a:r>
              <a:rPr lang="it-IT" sz="2600" dirty="0" smtClean="0">
                <a:latin typeface="PT Serif" charset="0"/>
                <a:ea typeface="PT Serif" charset="0"/>
                <a:cs typeface="PT Serif" charset="0"/>
              </a:rPr>
              <a:t> of </a:t>
            </a:r>
            <a:r>
              <a:rPr lang="it-IT" sz="2600" dirty="0" err="1" smtClean="0">
                <a:latin typeface="PT Serif" charset="0"/>
                <a:ea typeface="PT Serif" charset="0"/>
                <a:cs typeface="PT Serif" charset="0"/>
              </a:rPr>
              <a:t>Kipling’s</a:t>
            </a:r>
            <a:r>
              <a:rPr lang="it-IT" sz="2600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600" dirty="0" err="1" smtClean="0">
                <a:latin typeface="PT Serif" charset="0"/>
                <a:ea typeface="PT Serif" charset="0"/>
                <a:cs typeface="PT Serif" charset="0"/>
              </a:rPr>
              <a:t>vision</a:t>
            </a:r>
            <a:r>
              <a:rPr lang="it-IT" sz="2600" dirty="0" smtClean="0">
                <a:latin typeface="PT Serif" charset="0"/>
                <a:ea typeface="PT Serif" charset="0"/>
                <a:cs typeface="PT Serif" charset="0"/>
              </a:rPr>
              <a:t> of the war and </a:t>
            </a:r>
            <a:r>
              <a:rPr lang="it-IT" sz="2600" dirty="0" err="1" smtClean="0">
                <a:latin typeface="PT Serif" charset="0"/>
                <a:ea typeface="PT Serif" charset="0"/>
                <a:cs typeface="PT Serif" charset="0"/>
              </a:rPr>
              <a:t>soldiers</a:t>
            </a:r>
            <a:r>
              <a:rPr lang="it-IT" sz="2600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600" dirty="0" err="1" smtClean="0">
                <a:latin typeface="PT Serif" charset="0"/>
                <a:ea typeface="PT Serif" charset="0"/>
                <a:cs typeface="PT Serif" charset="0"/>
              </a:rPr>
              <a:t>conveyed</a:t>
            </a:r>
            <a:r>
              <a:rPr lang="it-IT" sz="2600" dirty="0" smtClean="0">
                <a:latin typeface="PT Serif" charset="0"/>
                <a:ea typeface="PT Serif" charset="0"/>
                <a:cs typeface="PT Serif" charset="0"/>
              </a:rPr>
              <a:t> by the text 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dirty="0" smtClean="0">
              <a:latin typeface="PT Serif" charset="0"/>
              <a:ea typeface="PT Serif" charset="0"/>
              <a:cs typeface="PT Serif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Liceo Scientifico "A. Einstein" - V ALS - A. S. 2017/2018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26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" t="6998" r="5758" b="15522"/>
          <a:stretch/>
        </p:blipFill>
        <p:spPr>
          <a:xfrm>
            <a:off x="0" y="0"/>
            <a:ext cx="12192000" cy="6935056"/>
          </a:xfrm>
        </p:spPr>
      </p:pic>
    </p:spTree>
    <p:extLst>
      <p:ext uri="{BB962C8B-B14F-4D97-AF65-F5344CB8AC3E}">
        <p14:creationId xmlns:p14="http://schemas.microsoft.com/office/powerpoint/2010/main" val="128941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err="1" smtClean="0">
                <a:solidFill>
                  <a:srgbClr val="0070C0"/>
                </a:solidFill>
                <a:latin typeface="PT Serif" charset="0"/>
                <a:ea typeface="PT Serif" charset="0"/>
                <a:cs typeface="PT Serif" charset="0"/>
              </a:rPr>
              <a:t>Chapter</a:t>
            </a:r>
            <a:r>
              <a:rPr lang="it-IT" b="1" dirty="0" smtClean="0">
                <a:solidFill>
                  <a:srgbClr val="0070C0"/>
                </a:solidFill>
                <a:latin typeface="PT Serif" charset="0"/>
                <a:ea typeface="PT Serif" charset="0"/>
                <a:cs typeface="PT Serif" charset="0"/>
              </a:rPr>
              <a:t> I - The </a:t>
            </a:r>
            <a:r>
              <a:rPr lang="it-IT" b="1" dirty="0" err="1" smtClean="0">
                <a:solidFill>
                  <a:srgbClr val="0070C0"/>
                </a:solidFill>
                <a:latin typeface="PT Serif" charset="0"/>
                <a:ea typeface="PT Serif" charset="0"/>
                <a:cs typeface="PT Serif" charset="0"/>
              </a:rPr>
              <a:t>Roads</a:t>
            </a:r>
            <a:r>
              <a:rPr lang="it-IT" b="1" dirty="0" smtClean="0">
                <a:solidFill>
                  <a:srgbClr val="0070C0"/>
                </a:solidFill>
                <a:latin typeface="PT Serif" charset="0"/>
                <a:ea typeface="PT Serif" charset="0"/>
                <a:cs typeface="PT Serif" charset="0"/>
              </a:rPr>
              <a:t> of an </a:t>
            </a:r>
            <a:r>
              <a:rPr lang="it-IT" b="1" dirty="0" err="1" smtClean="0">
                <a:solidFill>
                  <a:srgbClr val="0070C0"/>
                </a:solidFill>
                <a:latin typeface="PT Serif" charset="0"/>
                <a:ea typeface="PT Serif" charset="0"/>
                <a:cs typeface="PT Serif" charset="0"/>
              </a:rPr>
              <a:t>Army</a:t>
            </a:r>
            <a:r>
              <a:rPr lang="it-IT" b="1" dirty="0" smtClean="0">
                <a:solidFill>
                  <a:srgbClr val="0070C0"/>
                </a:solidFill>
                <a:latin typeface="PT Serif" charset="0"/>
                <a:ea typeface="PT Serif" charset="0"/>
                <a:cs typeface="PT Serif" charset="0"/>
              </a:rPr>
              <a:t>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Char char="•"/>
            </a:pPr>
            <a:r>
              <a:rPr lang="it-IT" sz="2400" b="1" dirty="0" err="1" smtClean="0">
                <a:latin typeface="PT Serif" charset="0"/>
                <a:ea typeface="PT Serif" charset="0"/>
                <a:cs typeface="PT Serif" charset="0"/>
              </a:rPr>
              <a:t>Structure</a:t>
            </a:r>
            <a:r>
              <a:rPr lang="it-IT" sz="2400" b="1" dirty="0" smtClean="0">
                <a:latin typeface="PT Serif" charset="0"/>
                <a:ea typeface="PT Serif" charset="0"/>
                <a:cs typeface="PT Serif" charset="0"/>
              </a:rPr>
              <a:t>: </a:t>
            </a:r>
          </a:p>
          <a:p>
            <a:pPr lvl="1">
              <a:buFont typeface=".AppleSystemUIFont" charset="-120"/>
              <a:buChar char="-"/>
            </a:pPr>
            <a:r>
              <a:rPr lang="it-IT" u="sng" dirty="0" smtClean="0">
                <a:latin typeface="PT Serif" charset="0"/>
                <a:ea typeface="PT Serif" charset="0"/>
                <a:cs typeface="PT Serif" charset="0"/>
              </a:rPr>
              <a:t>Report of war </a:t>
            </a:r>
          </a:p>
          <a:p>
            <a:pPr lvl="1">
              <a:buFont typeface=".AppleSystemUIFont" charset="-120"/>
              <a:buChar char="-"/>
            </a:pPr>
            <a:r>
              <a:rPr lang="it-IT" u="sng" dirty="0" err="1" smtClean="0">
                <a:latin typeface="PT Serif" charset="0"/>
                <a:ea typeface="PT Serif" charset="0"/>
                <a:cs typeface="PT Serif" charset="0"/>
              </a:rPr>
              <a:t>Dialogical</a:t>
            </a:r>
            <a:r>
              <a:rPr lang="it-IT" u="sng" dirty="0" smtClean="0">
                <a:latin typeface="PT Serif" charset="0"/>
                <a:ea typeface="PT Serif" charset="0"/>
                <a:cs typeface="PT Serif" charset="0"/>
              </a:rPr>
              <a:t> and </a:t>
            </a:r>
            <a:r>
              <a:rPr lang="it-IT" u="sng" dirty="0" err="1" smtClean="0">
                <a:latin typeface="PT Serif" charset="0"/>
                <a:ea typeface="PT Serif" charset="0"/>
                <a:cs typeface="PT Serif" charset="0"/>
              </a:rPr>
              <a:t>descriptive</a:t>
            </a:r>
            <a:r>
              <a:rPr lang="it-IT" u="sng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u="sng" dirty="0" err="1" smtClean="0">
                <a:latin typeface="PT Serif" charset="0"/>
                <a:ea typeface="PT Serif" charset="0"/>
                <a:cs typeface="PT Serif" charset="0"/>
              </a:rPr>
              <a:t>sequences</a:t>
            </a:r>
            <a:endParaRPr lang="it-IT" u="sng" dirty="0" smtClean="0">
              <a:latin typeface="PT Serif" charset="0"/>
              <a:ea typeface="PT Serif" charset="0"/>
              <a:cs typeface="PT Serif" charset="0"/>
            </a:endParaRPr>
          </a:p>
          <a:p>
            <a:pPr>
              <a:buFont typeface="Arial" charset="0"/>
              <a:buChar char="•"/>
            </a:pPr>
            <a:r>
              <a:rPr lang="it-IT" sz="2400" b="1" dirty="0" smtClean="0">
                <a:latin typeface="PT Serif" charset="0"/>
                <a:ea typeface="PT Serif" charset="0"/>
                <a:cs typeface="PT Serif" charset="0"/>
              </a:rPr>
              <a:t>Language:</a:t>
            </a:r>
          </a:p>
          <a:p>
            <a:pPr lvl="1">
              <a:buFontTx/>
              <a:buChar char="-"/>
            </a:pPr>
            <a:r>
              <a:rPr lang="it-IT" u="sng" dirty="0" err="1" smtClean="0">
                <a:latin typeface="PT Serif" charset="0"/>
                <a:ea typeface="PT Serif" charset="0"/>
                <a:cs typeface="PT Serif" charset="0"/>
              </a:rPr>
              <a:t>Paratactical</a:t>
            </a:r>
            <a:r>
              <a:rPr lang="it-IT" u="sng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u="sng" dirty="0" err="1" smtClean="0">
                <a:latin typeface="PT Serif" charset="0"/>
                <a:ea typeface="PT Serif" charset="0"/>
                <a:cs typeface="PT Serif" charset="0"/>
              </a:rPr>
              <a:t>syntax</a:t>
            </a:r>
            <a:r>
              <a:rPr lang="it-IT" u="sng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 </a:t>
            </a:r>
            <a:endParaRPr lang="it-IT" u="sng" dirty="0" smtClean="0">
              <a:latin typeface="PT Serif" charset="0"/>
              <a:ea typeface="PT Serif" charset="0"/>
              <a:cs typeface="PT Serif" charset="0"/>
            </a:endParaRPr>
          </a:p>
          <a:p>
            <a:pPr lvl="1">
              <a:buFontTx/>
              <a:buChar char="-"/>
            </a:pPr>
            <a:r>
              <a:rPr lang="it-IT" u="sng" dirty="0" err="1" smtClean="0">
                <a:latin typeface="PT Serif" charset="0"/>
                <a:ea typeface="PT Serif" charset="0"/>
                <a:cs typeface="PT Serif" charset="0"/>
              </a:rPr>
              <a:t>Lexical</a:t>
            </a:r>
            <a:r>
              <a:rPr lang="it-IT" u="sng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u="sng" dirty="0" err="1" smtClean="0">
                <a:latin typeface="PT Serif" charset="0"/>
                <a:ea typeface="PT Serif" charset="0"/>
                <a:cs typeface="PT Serif" charset="0"/>
              </a:rPr>
              <a:t>choices</a:t>
            </a:r>
            <a:r>
              <a:rPr lang="it-IT" u="sng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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semantic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areas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of war (last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paragraph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of the first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sequence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and last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paragraphs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of </a:t>
            </a:r>
            <a:r>
              <a:rPr lang="en-GB" dirty="0" smtClean="0">
                <a:latin typeface="PT Serif" charset="0"/>
                <a:ea typeface="PT Serif" charset="0"/>
                <a:cs typeface="PT Serif" charset="0"/>
              </a:rPr>
              <a:t>The Belly of stones)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and nature (first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paragraphs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)</a:t>
            </a:r>
            <a:endParaRPr lang="it-IT" dirty="0" smtClean="0">
              <a:latin typeface="PT Serif" charset="0"/>
              <a:ea typeface="PT Serif" charset="0"/>
              <a:cs typeface="PT Serif" charset="0"/>
            </a:endParaRPr>
          </a:p>
          <a:p>
            <a:pPr lvl="1">
              <a:buFontTx/>
              <a:buChar char="-"/>
            </a:pPr>
            <a:r>
              <a:rPr lang="it-IT" u="sng" dirty="0" err="1" smtClean="0">
                <a:latin typeface="PT Serif" charset="0"/>
                <a:ea typeface="PT Serif" charset="0"/>
                <a:cs typeface="PT Serif" charset="0"/>
              </a:rPr>
              <a:t>Rhetorical</a:t>
            </a:r>
            <a:r>
              <a:rPr lang="it-IT" u="sng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u="sng" dirty="0" err="1" smtClean="0">
                <a:latin typeface="PT Serif" charset="0"/>
                <a:ea typeface="PT Serif" charset="0"/>
                <a:cs typeface="PT Serif" charset="0"/>
              </a:rPr>
              <a:t>figures</a:t>
            </a:r>
            <a:r>
              <a:rPr lang="it-IT" u="sng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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Alliterations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(</a:t>
            </a:r>
            <a:r>
              <a:rPr lang="en-GB" dirty="0" smtClean="0">
                <a:latin typeface="PT Serif" charset="0"/>
                <a:ea typeface="PT Serif" charset="0"/>
                <a:cs typeface="PT Serif" charset="0"/>
              </a:rPr>
              <a:t>the sound </a:t>
            </a:r>
            <a:r>
              <a:rPr lang="en-GB" dirty="0" smtClean="0">
                <a:latin typeface="PT Serif" charset="0"/>
                <a:ea typeface="PT Serif" charset="0"/>
                <a:cs typeface="PT Serif" charset="0"/>
              </a:rPr>
              <a:t>“t”, </a:t>
            </a:r>
            <a:r>
              <a:rPr lang="en-GB" dirty="0" smtClean="0">
                <a:latin typeface="PT Serif" charset="0"/>
                <a:ea typeface="PT Serif" charset="0"/>
                <a:cs typeface="PT Serif" charset="0"/>
              </a:rPr>
              <a:t>3rd paragraph)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,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anaphoras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(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like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</a:t>
            </a:r>
            <a:r>
              <a:rPr lang="en-GB" i="1" dirty="0" smtClean="0">
                <a:latin typeface="PT Serif" charset="0"/>
                <a:ea typeface="PT Serif" charset="0"/>
                <a:cs typeface="PT Serif" charset="0"/>
              </a:rPr>
              <a:t>head –head</a:t>
            </a:r>
            <a:r>
              <a:rPr lang="en-GB" dirty="0" smtClean="0">
                <a:latin typeface="PT Serif" charset="0"/>
                <a:ea typeface="PT Serif" charset="0"/>
                <a:cs typeface="PT Serif" charset="0"/>
              </a:rPr>
              <a:t>, 4th paragraph of The Belly of stones) </a:t>
            </a:r>
            <a:endParaRPr lang="it-IT" dirty="0" smtClean="0">
              <a:latin typeface="PT Serif" charset="0"/>
              <a:ea typeface="PT Serif" charset="0"/>
              <a:cs typeface="PT Serif" charset="0"/>
            </a:endParaRPr>
          </a:p>
          <a:p>
            <a:r>
              <a:rPr lang="it-IT" sz="2400" b="1" dirty="0" err="1" smtClean="0">
                <a:latin typeface="PT Serif" charset="0"/>
                <a:ea typeface="PT Serif" charset="0"/>
                <a:cs typeface="PT Serif" charset="0"/>
              </a:rPr>
              <a:t>Kipling’s</a:t>
            </a:r>
            <a:r>
              <a:rPr lang="it-IT" sz="2400" b="1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400" b="1" dirty="0" err="1" smtClean="0">
                <a:latin typeface="PT Serif" charset="0"/>
                <a:ea typeface="PT Serif" charset="0"/>
                <a:cs typeface="PT Serif" charset="0"/>
              </a:rPr>
              <a:t>ideas</a:t>
            </a:r>
            <a:r>
              <a:rPr lang="it-IT" sz="2400" b="1" dirty="0" smtClean="0">
                <a:latin typeface="PT Serif" charset="0"/>
                <a:ea typeface="PT Serif" charset="0"/>
                <a:cs typeface="PT Serif" charset="0"/>
              </a:rPr>
              <a:t> of:</a:t>
            </a:r>
          </a:p>
          <a:p>
            <a:pPr lvl="1">
              <a:buFont typeface=".AppleSystemUIFont" charset="-120"/>
              <a:buChar char="-"/>
            </a:pPr>
            <a:r>
              <a:rPr lang="it-IT" u="sng" dirty="0" smtClean="0">
                <a:latin typeface="PT Serif" charset="0"/>
                <a:ea typeface="PT Serif" charset="0"/>
                <a:cs typeface="PT Serif" charset="0"/>
              </a:rPr>
              <a:t>War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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It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is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a way to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reach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the National Unit of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Italy</a:t>
            </a:r>
            <a:endParaRPr lang="it-IT" dirty="0" smtClean="0">
              <a:latin typeface="PT Serif" charset="0"/>
              <a:ea typeface="PT Serif" charset="0"/>
              <a:cs typeface="PT Serif" charset="0"/>
              <a:sym typeface="Wingdings"/>
            </a:endParaRPr>
          </a:p>
          <a:p>
            <a:pPr lvl="1">
              <a:buFont typeface=".AppleSystemUIFont" charset="-120"/>
              <a:buChar char="-"/>
            </a:pPr>
            <a:r>
              <a:rPr lang="it-IT" u="sng" dirty="0" smtClean="0">
                <a:latin typeface="PT Serif" charset="0"/>
                <a:ea typeface="PT Serif" charset="0"/>
                <a:cs typeface="PT Serif" charset="0"/>
              </a:rPr>
              <a:t>Soldiers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 He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celebrates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of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slain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and 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the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victims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of the first world war </a:t>
            </a:r>
            <a:endParaRPr lang="it-IT" dirty="0" smtClean="0">
              <a:latin typeface="PT Serif" charset="0"/>
              <a:ea typeface="PT Serif" charset="0"/>
              <a:cs typeface="PT Serif" charset="0"/>
            </a:endParaRPr>
          </a:p>
          <a:p>
            <a:pPr marL="0" indent="0">
              <a:buNone/>
            </a:pPr>
            <a:endParaRPr lang="it-IT" dirty="0">
              <a:latin typeface="PT Serif" charset="0"/>
              <a:ea typeface="PT Serif" charset="0"/>
              <a:cs typeface="PT Serif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Liceo Scientifico "A. Einstein" - V ALS - A. S. 2017/2018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41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err="1">
                <a:solidFill>
                  <a:srgbClr val="0070C0"/>
                </a:solidFill>
                <a:latin typeface="PT Serif" charset="0"/>
                <a:ea typeface="PT Serif" charset="0"/>
                <a:cs typeface="PT Serif" charset="0"/>
              </a:rPr>
              <a:t>Chapter</a:t>
            </a:r>
            <a:r>
              <a:rPr lang="it-IT" b="1" dirty="0">
                <a:solidFill>
                  <a:srgbClr val="0070C0"/>
                </a:solidFill>
                <a:latin typeface="PT Serif" charset="0"/>
                <a:ea typeface="PT Serif" charset="0"/>
                <a:cs typeface="PT Serif" charset="0"/>
              </a:rPr>
              <a:t> II - </a:t>
            </a:r>
            <a:r>
              <a:rPr lang="it-IT" b="1" dirty="0" err="1">
                <a:solidFill>
                  <a:srgbClr val="0070C0"/>
                </a:solidFill>
                <a:latin typeface="PT Serif" charset="0"/>
                <a:ea typeface="PT Serif" charset="0"/>
                <a:cs typeface="PT Serif" charset="0"/>
              </a:rPr>
              <a:t>Podgora</a:t>
            </a:r>
            <a:r>
              <a:rPr lang="it-IT" b="1" dirty="0">
                <a:solidFill>
                  <a:srgbClr val="0070C0"/>
                </a:solidFill>
                <a:latin typeface="PT Serif" charset="0"/>
                <a:ea typeface="PT Serif" charset="0"/>
                <a:cs typeface="PT Serif" charset="0"/>
              </a:rPr>
              <a:t>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90932"/>
            <a:ext cx="10515600" cy="4865174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Char char="•"/>
            </a:pPr>
            <a:r>
              <a:rPr lang="it-IT" sz="2400" b="1" dirty="0" err="1">
                <a:latin typeface="PT Serif" charset="0"/>
                <a:ea typeface="PT Serif" charset="0"/>
                <a:cs typeface="PT Serif" charset="0"/>
              </a:rPr>
              <a:t>Structure</a:t>
            </a:r>
            <a:r>
              <a:rPr lang="it-IT" sz="2400" dirty="0">
                <a:latin typeface="PT Serif" charset="0"/>
                <a:ea typeface="PT Serif" charset="0"/>
                <a:cs typeface="PT Serif" charset="0"/>
              </a:rPr>
              <a:t>: </a:t>
            </a:r>
          </a:p>
          <a:p>
            <a:pPr lvl="1">
              <a:buFont typeface=".AppleSystemUIFont" charset="-120"/>
              <a:buChar char="-"/>
            </a:pPr>
            <a:r>
              <a:rPr lang="it-IT" u="sng" dirty="0">
                <a:latin typeface="PT Serif" charset="0"/>
                <a:ea typeface="PT Serif" charset="0"/>
                <a:cs typeface="PT Serif" charset="0"/>
              </a:rPr>
              <a:t>Report of war </a:t>
            </a:r>
          </a:p>
          <a:p>
            <a:pPr lvl="1">
              <a:buFont typeface=".AppleSystemUIFont" charset="-120"/>
              <a:buChar char="-"/>
            </a:pPr>
            <a:r>
              <a:rPr lang="it-IT" u="sng" dirty="0" err="1">
                <a:latin typeface="PT Serif" charset="0"/>
                <a:ea typeface="PT Serif" charset="0"/>
                <a:cs typeface="PT Serif" charset="0"/>
              </a:rPr>
              <a:t>Dialogical</a:t>
            </a:r>
            <a:r>
              <a:rPr lang="it-IT" u="sng" dirty="0">
                <a:latin typeface="PT Serif" charset="0"/>
                <a:ea typeface="PT Serif" charset="0"/>
                <a:cs typeface="PT Serif" charset="0"/>
              </a:rPr>
              <a:t> and </a:t>
            </a:r>
            <a:r>
              <a:rPr lang="it-IT" u="sng" dirty="0" err="1">
                <a:latin typeface="PT Serif" charset="0"/>
                <a:ea typeface="PT Serif" charset="0"/>
                <a:cs typeface="PT Serif" charset="0"/>
              </a:rPr>
              <a:t>descriptive</a:t>
            </a:r>
            <a:r>
              <a:rPr lang="it-IT" u="sng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u="sng" dirty="0" err="1">
                <a:latin typeface="PT Serif" charset="0"/>
                <a:ea typeface="PT Serif" charset="0"/>
                <a:cs typeface="PT Serif" charset="0"/>
              </a:rPr>
              <a:t>sequences</a:t>
            </a:r>
            <a:endParaRPr lang="it-IT" u="sng" dirty="0">
              <a:latin typeface="PT Serif" charset="0"/>
              <a:ea typeface="PT Serif" charset="0"/>
              <a:cs typeface="PT Serif" charset="0"/>
            </a:endParaRPr>
          </a:p>
          <a:p>
            <a:pPr>
              <a:buFont typeface="Arial" charset="0"/>
              <a:buChar char="•"/>
            </a:pPr>
            <a:r>
              <a:rPr lang="it-IT" sz="2400" b="1" dirty="0">
                <a:latin typeface="PT Serif" charset="0"/>
                <a:ea typeface="PT Serif" charset="0"/>
                <a:cs typeface="PT Serif" charset="0"/>
              </a:rPr>
              <a:t>Language</a:t>
            </a:r>
            <a:r>
              <a:rPr lang="it-IT" sz="2400" dirty="0">
                <a:latin typeface="PT Serif" charset="0"/>
                <a:ea typeface="PT Serif" charset="0"/>
                <a:cs typeface="PT Serif" charset="0"/>
              </a:rPr>
              <a:t>:</a:t>
            </a:r>
          </a:p>
          <a:p>
            <a:pPr lvl="1">
              <a:buFontTx/>
              <a:buChar char="-"/>
            </a:pPr>
            <a:r>
              <a:rPr lang="it-IT" u="sng" dirty="0" err="1" smtClean="0">
                <a:latin typeface="PT Serif" charset="0"/>
                <a:ea typeface="PT Serif" charset="0"/>
                <a:cs typeface="PT Serif" charset="0"/>
              </a:rPr>
              <a:t>Paratactical</a:t>
            </a:r>
            <a:r>
              <a:rPr lang="it-IT" u="sng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u="sng" dirty="0" err="1">
                <a:latin typeface="PT Serif" charset="0"/>
                <a:ea typeface="PT Serif" charset="0"/>
                <a:cs typeface="PT Serif" charset="0"/>
              </a:rPr>
              <a:t>syntax</a:t>
            </a:r>
            <a:endParaRPr lang="it-IT" u="sng" dirty="0">
              <a:latin typeface="PT Serif" charset="0"/>
              <a:ea typeface="PT Serif" charset="0"/>
              <a:cs typeface="PT Serif" charset="0"/>
            </a:endParaRPr>
          </a:p>
          <a:p>
            <a:pPr lvl="1">
              <a:buFontTx/>
              <a:buChar char="-"/>
            </a:pPr>
            <a:r>
              <a:rPr lang="it-IT" u="sng" dirty="0" err="1">
                <a:latin typeface="PT Serif" charset="0"/>
                <a:ea typeface="PT Serif" charset="0"/>
                <a:cs typeface="PT Serif" charset="0"/>
              </a:rPr>
              <a:t>Lexical</a:t>
            </a:r>
            <a:r>
              <a:rPr lang="it-IT" u="sng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u="sng" dirty="0" err="1">
                <a:latin typeface="PT Serif" charset="0"/>
                <a:ea typeface="PT Serif" charset="0"/>
                <a:cs typeface="PT Serif" charset="0"/>
              </a:rPr>
              <a:t>choices</a:t>
            </a:r>
            <a:r>
              <a:rPr lang="it-IT" u="sng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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>
                <a:latin typeface="PT Serif" charset="0"/>
                <a:ea typeface="PT Serif" charset="0"/>
                <a:cs typeface="PT Serif" charset="0"/>
              </a:rPr>
              <a:t>semantic </a:t>
            </a:r>
            <a:r>
              <a:rPr lang="it-IT" dirty="0" err="1">
                <a:latin typeface="PT Serif" charset="0"/>
                <a:ea typeface="PT Serif" charset="0"/>
                <a:cs typeface="PT Serif" charset="0"/>
              </a:rPr>
              <a:t>areas</a:t>
            </a:r>
            <a:r>
              <a:rPr lang="it-IT" dirty="0">
                <a:latin typeface="PT Serif" charset="0"/>
                <a:ea typeface="PT Serif" charset="0"/>
                <a:cs typeface="PT Serif" charset="0"/>
              </a:rPr>
              <a:t> of war and nature </a:t>
            </a:r>
            <a:r>
              <a:rPr lang="en-US" dirty="0">
                <a:latin typeface="PT Serif" charset="0"/>
                <a:ea typeface="PT Serif" charset="0"/>
                <a:cs typeface="PT Serif" charset="0"/>
              </a:rPr>
              <a:t>(enemy, death, bombs, fights, trench, soldiers, war, cannons, military service)</a:t>
            </a:r>
            <a:r>
              <a:rPr lang="it-IT" dirty="0">
                <a:latin typeface="PT Serif" charset="0"/>
                <a:ea typeface="PT Serif" charset="0"/>
                <a:cs typeface="PT Serif" charset="0"/>
              </a:rPr>
              <a:t> </a:t>
            </a:r>
          </a:p>
          <a:p>
            <a:pPr lvl="1">
              <a:buFontTx/>
              <a:buChar char="-"/>
            </a:pPr>
            <a:r>
              <a:rPr lang="it-IT" u="sng" dirty="0" err="1">
                <a:latin typeface="PT Serif" charset="0"/>
                <a:ea typeface="PT Serif" charset="0"/>
                <a:cs typeface="PT Serif" charset="0"/>
              </a:rPr>
              <a:t>Rhetorical</a:t>
            </a:r>
            <a:r>
              <a:rPr lang="it-IT" u="sng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u="sng" dirty="0" err="1">
                <a:latin typeface="PT Serif" charset="0"/>
                <a:ea typeface="PT Serif" charset="0"/>
                <a:cs typeface="PT Serif" charset="0"/>
              </a:rPr>
              <a:t>figures</a:t>
            </a:r>
            <a:r>
              <a:rPr lang="it-IT" u="sng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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en-US" dirty="0">
                <a:latin typeface="PT Serif" charset="0"/>
                <a:ea typeface="PT Serif" charset="0"/>
                <a:cs typeface="PT Serif" charset="0"/>
              </a:rPr>
              <a:t>metaphors </a:t>
            </a:r>
            <a:r>
              <a:rPr lang="en-US" i="1" dirty="0">
                <a:latin typeface="PT Serif" charset="0"/>
                <a:ea typeface="PT Serif" charset="0"/>
                <a:cs typeface="PT Serif" charset="0"/>
              </a:rPr>
              <a:t>“…in a month the smooth Italian roads would overrun them as vine tendrils overrun rubbish-heaps”</a:t>
            </a:r>
            <a:endParaRPr lang="it-IT" i="1" dirty="0">
              <a:latin typeface="PT Serif" charset="0"/>
              <a:ea typeface="PT Serif" charset="0"/>
              <a:cs typeface="PT Serif" charset="0"/>
            </a:endParaRPr>
          </a:p>
          <a:p>
            <a:r>
              <a:rPr lang="it-IT" sz="2400" b="1" dirty="0" err="1">
                <a:latin typeface="PT Serif" charset="0"/>
                <a:ea typeface="PT Serif" charset="0"/>
                <a:cs typeface="PT Serif" charset="0"/>
              </a:rPr>
              <a:t>Kipling’s</a:t>
            </a:r>
            <a:r>
              <a:rPr lang="it-IT" sz="2400" b="1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400" b="1" dirty="0" err="1">
                <a:latin typeface="PT Serif" charset="0"/>
                <a:ea typeface="PT Serif" charset="0"/>
                <a:cs typeface="PT Serif" charset="0"/>
              </a:rPr>
              <a:t>ideas</a:t>
            </a:r>
            <a:r>
              <a:rPr lang="it-IT" sz="2400" b="1" dirty="0">
                <a:latin typeface="PT Serif" charset="0"/>
                <a:ea typeface="PT Serif" charset="0"/>
                <a:cs typeface="PT Serif" charset="0"/>
              </a:rPr>
              <a:t> of</a:t>
            </a:r>
            <a:r>
              <a:rPr lang="it-IT" sz="2400" dirty="0">
                <a:latin typeface="PT Serif" charset="0"/>
                <a:ea typeface="PT Serif" charset="0"/>
                <a:cs typeface="PT Serif" charset="0"/>
              </a:rPr>
              <a:t>:</a:t>
            </a:r>
          </a:p>
          <a:p>
            <a:pPr lvl="1">
              <a:buFont typeface=".AppleSystemUIFont" charset="-120"/>
              <a:buChar char="-"/>
            </a:pPr>
            <a:r>
              <a:rPr lang="it-IT" u="sng" dirty="0">
                <a:latin typeface="PT Serif" charset="0"/>
                <a:ea typeface="PT Serif" charset="0"/>
                <a:cs typeface="PT Serif" charset="0"/>
              </a:rPr>
              <a:t>War</a:t>
            </a:r>
            <a:r>
              <a:rPr lang="it-IT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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>
                <a:latin typeface="PT Serif" charset="0"/>
                <a:ea typeface="PT Serif" charset="0"/>
                <a:cs typeface="PT Serif" charset="0"/>
              </a:rPr>
              <a:t>War in </a:t>
            </a:r>
            <a:r>
              <a:rPr lang="it-IT" dirty="0" err="1">
                <a:latin typeface="PT Serif" charset="0"/>
                <a:ea typeface="PT Serif" charset="0"/>
                <a:cs typeface="PT Serif" charset="0"/>
              </a:rPr>
              <a:t>mountains</a:t>
            </a:r>
            <a:r>
              <a:rPr lang="it-IT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 err="1">
                <a:latin typeface="PT Serif" charset="0"/>
                <a:ea typeface="PT Serif" charset="0"/>
                <a:cs typeface="PT Serif" charset="0"/>
              </a:rPr>
              <a:t>is</a:t>
            </a:r>
            <a:r>
              <a:rPr lang="it-IT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 err="1">
                <a:latin typeface="PT Serif" charset="0"/>
                <a:ea typeface="PT Serif" charset="0"/>
                <a:cs typeface="PT Serif" charset="0"/>
              </a:rPr>
              <a:t>difficult</a:t>
            </a:r>
            <a:r>
              <a:rPr lang="it-IT" dirty="0">
                <a:latin typeface="PT Serif" charset="0"/>
                <a:ea typeface="PT Serif" charset="0"/>
                <a:cs typeface="PT Serif" charset="0"/>
              </a:rPr>
              <a:t> and the </a:t>
            </a:r>
            <a:r>
              <a:rPr lang="it-IT" dirty="0" err="1">
                <a:latin typeface="PT Serif" charset="0"/>
                <a:ea typeface="PT Serif" charset="0"/>
                <a:cs typeface="PT Serif" charset="0"/>
              </a:rPr>
              <a:t>height</a:t>
            </a:r>
            <a:r>
              <a:rPr lang="it-IT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 err="1">
                <a:latin typeface="PT Serif" charset="0"/>
                <a:ea typeface="PT Serif" charset="0"/>
                <a:cs typeface="PT Serif" charset="0"/>
              </a:rPr>
              <a:t>is</a:t>
            </a:r>
            <a:r>
              <a:rPr lang="it-IT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 err="1">
                <a:latin typeface="PT Serif" charset="0"/>
                <a:ea typeface="PT Serif" charset="0"/>
                <a:cs typeface="PT Serif" charset="0"/>
              </a:rPr>
              <a:t>everything</a:t>
            </a:r>
            <a:r>
              <a:rPr lang="it-IT" dirty="0">
                <a:latin typeface="PT Serif" charset="0"/>
                <a:ea typeface="PT Serif" charset="0"/>
                <a:cs typeface="PT Serif" charset="0"/>
              </a:rPr>
              <a:t> to </a:t>
            </a:r>
            <a:r>
              <a:rPr lang="it-IT" dirty="0" err="1">
                <a:latin typeface="PT Serif" charset="0"/>
                <a:ea typeface="PT Serif" charset="0"/>
                <a:cs typeface="PT Serif" charset="0"/>
              </a:rPr>
              <a:t>survive</a:t>
            </a:r>
            <a:endParaRPr lang="it-IT" dirty="0">
              <a:latin typeface="PT Serif" charset="0"/>
              <a:ea typeface="PT Serif" charset="0"/>
              <a:cs typeface="PT Serif" charset="0"/>
            </a:endParaRPr>
          </a:p>
          <a:p>
            <a:pPr lvl="1">
              <a:buFont typeface=".AppleSystemUIFont" charset="-120"/>
              <a:buChar char="-"/>
            </a:pPr>
            <a:r>
              <a:rPr lang="it-IT" u="sng" dirty="0">
                <a:latin typeface="PT Serif" charset="0"/>
                <a:ea typeface="PT Serif" charset="0"/>
                <a:cs typeface="PT Serif" charset="0"/>
              </a:rPr>
              <a:t>Soldiers</a:t>
            </a:r>
            <a:r>
              <a:rPr lang="it-IT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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>
                <a:latin typeface="PT Serif" charset="0"/>
                <a:ea typeface="PT Serif" charset="0"/>
                <a:cs typeface="PT Serif" charset="0"/>
              </a:rPr>
              <a:t>Kipling </a:t>
            </a:r>
            <a:r>
              <a:rPr lang="it-IT" dirty="0" err="1">
                <a:latin typeface="PT Serif" charset="0"/>
                <a:ea typeface="PT Serif" charset="0"/>
                <a:cs typeface="PT Serif" charset="0"/>
              </a:rPr>
              <a:t>thinks</a:t>
            </a:r>
            <a:r>
              <a:rPr lang="it-IT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 err="1">
                <a:latin typeface="PT Serif" charset="0"/>
                <a:ea typeface="PT Serif" charset="0"/>
                <a:cs typeface="PT Serif" charset="0"/>
              </a:rPr>
              <a:t>soldiers</a:t>
            </a:r>
            <a:r>
              <a:rPr lang="it-IT" dirty="0">
                <a:latin typeface="PT Serif" charset="0"/>
                <a:ea typeface="PT Serif" charset="0"/>
                <a:cs typeface="PT Serif" charset="0"/>
              </a:rPr>
              <a:t> must be ready for </a:t>
            </a:r>
            <a:r>
              <a:rPr lang="it-IT" dirty="0" err="1">
                <a:latin typeface="PT Serif" charset="0"/>
                <a:ea typeface="PT Serif" charset="0"/>
                <a:cs typeface="PT Serif" charset="0"/>
              </a:rPr>
              <a:t>everything</a:t>
            </a:r>
            <a:r>
              <a:rPr lang="it-IT" dirty="0">
                <a:latin typeface="PT Serif" charset="0"/>
                <a:ea typeface="PT Serif" charset="0"/>
                <a:cs typeface="PT Serif" charset="0"/>
              </a:rPr>
              <a:t> in a mountain war 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Liceo Scientifico "A. Einstein" - V ALS - A. S. 2017/2018</a:t>
            </a:r>
          </a:p>
        </p:txBody>
      </p:sp>
    </p:spTree>
    <p:extLst>
      <p:ext uri="{BB962C8B-B14F-4D97-AF65-F5344CB8AC3E}">
        <p14:creationId xmlns:p14="http://schemas.microsoft.com/office/powerpoint/2010/main" val="127170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1475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 err="1" smtClean="0">
                <a:solidFill>
                  <a:srgbClr val="0070C0"/>
                </a:solidFill>
                <a:latin typeface="PT Serif" charset="0"/>
                <a:ea typeface="PT Serif" charset="0"/>
                <a:cs typeface="PT Serif" charset="0"/>
              </a:rPr>
              <a:t>Chapter</a:t>
            </a:r>
            <a:r>
              <a:rPr lang="it-IT" sz="4000" b="1" dirty="0" smtClean="0">
                <a:solidFill>
                  <a:srgbClr val="0070C0"/>
                </a:solidFill>
                <a:latin typeface="PT Serif" charset="0"/>
                <a:ea typeface="PT Serif" charset="0"/>
                <a:cs typeface="PT Serif" charset="0"/>
              </a:rPr>
              <a:t> III - A pass, a King and a Mountain</a:t>
            </a:r>
            <a:r>
              <a:rPr lang="it-IT" b="1" dirty="0" smtClean="0">
                <a:solidFill>
                  <a:srgbClr val="0070C0"/>
                </a:solidFill>
                <a:latin typeface="PT Serif" charset="0"/>
                <a:ea typeface="PT Serif" charset="0"/>
                <a:cs typeface="PT Serif" charset="0"/>
              </a:rPr>
              <a:t/>
            </a:r>
            <a:br>
              <a:rPr lang="it-IT" b="1" dirty="0" smtClean="0">
                <a:solidFill>
                  <a:srgbClr val="0070C0"/>
                </a:solidFill>
                <a:latin typeface="PT Serif" charset="0"/>
                <a:ea typeface="PT Serif" charset="0"/>
                <a:cs typeface="PT Serif" charset="0"/>
              </a:rPr>
            </a:br>
            <a:r>
              <a:rPr lang="it-IT" b="1" dirty="0" smtClean="0">
                <a:solidFill>
                  <a:srgbClr val="0070C0"/>
                </a:solidFill>
                <a:latin typeface="PT Serif" charset="0"/>
                <a:ea typeface="PT Serif" charset="0"/>
                <a:cs typeface="PT Serif" charset="0"/>
              </a:rPr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79665"/>
            <a:ext cx="10515600" cy="449779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it-IT" sz="2200" b="1" dirty="0" err="1" smtClean="0">
                <a:latin typeface="PT Serif" charset="0"/>
                <a:ea typeface="PT Serif" charset="0"/>
                <a:cs typeface="PT Serif" charset="0"/>
              </a:rPr>
              <a:t>Structure</a:t>
            </a:r>
            <a:r>
              <a:rPr lang="it-IT" sz="2200" b="1" dirty="0" smtClean="0">
                <a:latin typeface="PT Serif" charset="0"/>
                <a:ea typeface="PT Serif" charset="0"/>
                <a:cs typeface="PT Serif" charset="0"/>
              </a:rPr>
              <a:t>: </a:t>
            </a:r>
          </a:p>
          <a:p>
            <a:pPr lvl="1">
              <a:buFont typeface=".AppleSystemUIFont" charset="-120"/>
              <a:buChar char="-"/>
            </a:pPr>
            <a:r>
              <a:rPr lang="it-IT" sz="2200" u="sng" dirty="0" smtClean="0">
                <a:latin typeface="PT Serif" charset="0"/>
                <a:ea typeface="PT Serif" charset="0"/>
                <a:cs typeface="PT Serif" charset="0"/>
              </a:rPr>
              <a:t>Report of war </a:t>
            </a:r>
          </a:p>
          <a:p>
            <a:pPr lvl="1">
              <a:buFont typeface=".AppleSystemUIFont" charset="-120"/>
              <a:buChar char="-"/>
            </a:pPr>
            <a:r>
              <a:rPr lang="it-IT" sz="2200" u="sng" dirty="0" err="1" smtClean="0">
                <a:latin typeface="PT Serif" charset="0"/>
                <a:ea typeface="PT Serif" charset="0"/>
                <a:cs typeface="PT Serif" charset="0"/>
              </a:rPr>
              <a:t>Dialogical</a:t>
            </a:r>
            <a:r>
              <a:rPr lang="it-IT" sz="2200" u="sng" dirty="0" smtClean="0">
                <a:latin typeface="PT Serif" charset="0"/>
                <a:ea typeface="PT Serif" charset="0"/>
                <a:cs typeface="PT Serif" charset="0"/>
              </a:rPr>
              <a:t> and </a:t>
            </a:r>
            <a:r>
              <a:rPr lang="it-IT" sz="2200" u="sng" dirty="0" err="1" smtClean="0">
                <a:latin typeface="PT Serif" charset="0"/>
                <a:ea typeface="PT Serif" charset="0"/>
                <a:cs typeface="PT Serif" charset="0"/>
              </a:rPr>
              <a:t>descriptive</a:t>
            </a:r>
            <a:r>
              <a:rPr lang="it-IT" sz="2200" u="sng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u="sng" dirty="0" err="1" smtClean="0">
                <a:latin typeface="PT Serif" charset="0"/>
                <a:ea typeface="PT Serif" charset="0"/>
                <a:cs typeface="PT Serif" charset="0"/>
              </a:rPr>
              <a:t>sequences</a:t>
            </a:r>
            <a:endParaRPr lang="it-IT" sz="2200" u="sng" dirty="0" smtClean="0">
              <a:latin typeface="PT Serif" charset="0"/>
              <a:ea typeface="PT Serif" charset="0"/>
              <a:cs typeface="PT Serif" charset="0"/>
            </a:endParaRPr>
          </a:p>
          <a:p>
            <a:pPr>
              <a:buFont typeface="Arial" charset="0"/>
              <a:buChar char="•"/>
            </a:pPr>
            <a:r>
              <a:rPr lang="it-IT" sz="2200" b="1" dirty="0" smtClean="0">
                <a:latin typeface="PT Serif" charset="0"/>
                <a:ea typeface="PT Serif" charset="0"/>
                <a:cs typeface="PT Serif" charset="0"/>
              </a:rPr>
              <a:t>Language:</a:t>
            </a:r>
          </a:p>
          <a:p>
            <a:pPr lvl="1">
              <a:buFontTx/>
              <a:buChar char="-"/>
            </a:pPr>
            <a:r>
              <a:rPr lang="it-IT" sz="2200" u="sng" dirty="0" err="1" smtClean="0">
                <a:latin typeface="PT Serif" charset="0"/>
                <a:ea typeface="PT Serif" charset="0"/>
                <a:cs typeface="PT Serif" charset="0"/>
              </a:rPr>
              <a:t>Paratactical</a:t>
            </a:r>
            <a:r>
              <a:rPr lang="it-IT" sz="2200" u="sng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u="sng" dirty="0" err="1" smtClean="0">
                <a:latin typeface="PT Serif" charset="0"/>
                <a:ea typeface="PT Serif" charset="0"/>
                <a:cs typeface="PT Serif" charset="0"/>
              </a:rPr>
              <a:t>syntax</a:t>
            </a:r>
            <a:endParaRPr lang="it-IT" sz="2200" u="sng" dirty="0">
              <a:latin typeface="PT Serif" charset="0"/>
              <a:ea typeface="PT Serif" charset="0"/>
              <a:cs typeface="PT Serif" charset="0"/>
            </a:endParaRPr>
          </a:p>
          <a:p>
            <a:pPr lvl="1">
              <a:buFontTx/>
              <a:buChar char="-"/>
            </a:pPr>
            <a:r>
              <a:rPr lang="it-IT" sz="2200" u="sng" dirty="0" err="1" smtClean="0">
                <a:latin typeface="PT Serif" charset="0"/>
                <a:ea typeface="PT Serif" charset="0"/>
                <a:cs typeface="PT Serif" charset="0"/>
              </a:rPr>
              <a:t>Lexical</a:t>
            </a:r>
            <a:r>
              <a:rPr lang="it-IT" sz="2200" u="sng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u="sng" dirty="0" err="1" smtClean="0">
                <a:latin typeface="PT Serif" charset="0"/>
                <a:ea typeface="PT Serif" charset="0"/>
                <a:cs typeface="PT Serif" charset="0"/>
              </a:rPr>
              <a:t>choices</a:t>
            </a:r>
            <a:r>
              <a:rPr lang="it-IT" sz="2200" u="sng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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Semantic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areas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of war, nature and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references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to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Puritanism</a:t>
            </a:r>
            <a:endParaRPr lang="it-IT" sz="2200" dirty="0" smtClean="0">
              <a:latin typeface="PT Serif" charset="0"/>
              <a:ea typeface="PT Serif" charset="0"/>
              <a:cs typeface="PT Serif" charset="0"/>
              <a:sym typeface="Wingdings"/>
            </a:endParaRPr>
          </a:p>
          <a:p>
            <a:pPr lvl="1">
              <a:buFontTx/>
              <a:buChar char="-"/>
            </a:pPr>
            <a:r>
              <a:rPr lang="it-IT" sz="2200" u="sng" dirty="0" err="1" smtClean="0">
                <a:latin typeface="PT Serif" charset="0"/>
                <a:ea typeface="PT Serif" charset="0"/>
                <a:cs typeface="PT Serif" charset="0"/>
              </a:rPr>
              <a:t>Rhetorical</a:t>
            </a:r>
            <a:r>
              <a:rPr lang="it-IT" sz="2200" u="sng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u="sng" dirty="0" err="1" smtClean="0">
                <a:latin typeface="PT Serif" charset="0"/>
                <a:ea typeface="PT Serif" charset="0"/>
                <a:cs typeface="PT Serif" charset="0"/>
              </a:rPr>
              <a:t>figures</a:t>
            </a:r>
            <a:r>
              <a:rPr lang="it-IT" sz="2200" u="sng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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alliterations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of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sounds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“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s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” and “t”;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similes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(</a:t>
            </a:r>
            <a:r>
              <a:rPr lang="en-US" sz="2200" i="1" dirty="0" smtClean="0">
                <a:latin typeface="PT Serif" charset="0"/>
                <a:ea typeface="PT Serif" charset="0"/>
                <a:cs typeface="PT Serif" charset="0"/>
              </a:rPr>
              <a:t>Sometimes </a:t>
            </a:r>
            <a:r>
              <a:rPr lang="en-US" sz="2200" i="1" dirty="0">
                <a:latin typeface="PT Serif" charset="0"/>
                <a:ea typeface="PT Serif" charset="0"/>
                <a:cs typeface="PT Serif" charset="0"/>
              </a:rPr>
              <a:t>the discharge sounded like a triumphant whoop across the </a:t>
            </a:r>
            <a:r>
              <a:rPr lang="en-US" sz="2200" i="1" dirty="0" smtClean="0">
                <a:latin typeface="PT Serif" charset="0"/>
                <a:ea typeface="PT Serif" charset="0"/>
                <a:cs typeface="PT Serif" charset="0"/>
              </a:rPr>
              <a:t>snows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)</a:t>
            </a:r>
            <a:endParaRPr lang="it-IT" sz="2200" dirty="0">
              <a:latin typeface="PT Serif" charset="0"/>
              <a:ea typeface="PT Serif" charset="0"/>
              <a:cs typeface="PT Serif" charset="0"/>
            </a:endParaRPr>
          </a:p>
          <a:p>
            <a:r>
              <a:rPr lang="it-IT" sz="2200" b="1" dirty="0" err="1" smtClean="0">
                <a:latin typeface="PT Serif" charset="0"/>
                <a:ea typeface="PT Serif" charset="0"/>
                <a:cs typeface="PT Serif" charset="0"/>
              </a:rPr>
              <a:t>Kipling’s</a:t>
            </a:r>
            <a:r>
              <a:rPr lang="it-IT" sz="2200" b="1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b="1" dirty="0" err="1" smtClean="0">
                <a:latin typeface="PT Serif" charset="0"/>
                <a:ea typeface="PT Serif" charset="0"/>
                <a:cs typeface="PT Serif" charset="0"/>
              </a:rPr>
              <a:t>ideas</a:t>
            </a:r>
            <a:r>
              <a:rPr lang="it-IT" sz="2200" b="1" dirty="0" smtClean="0">
                <a:latin typeface="PT Serif" charset="0"/>
                <a:ea typeface="PT Serif" charset="0"/>
                <a:cs typeface="PT Serif" charset="0"/>
              </a:rPr>
              <a:t> of:</a:t>
            </a:r>
          </a:p>
          <a:p>
            <a:pPr lvl="1">
              <a:buFont typeface=".AppleSystemUIFont" charset="-120"/>
              <a:buChar char="-"/>
            </a:pPr>
            <a:r>
              <a:rPr lang="it-IT" sz="2200" u="sng" dirty="0" smtClean="0">
                <a:latin typeface="PT Serif" charset="0"/>
                <a:ea typeface="PT Serif" charset="0"/>
                <a:cs typeface="PT Serif" charset="0"/>
              </a:rPr>
              <a:t>War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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It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involves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every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aspect</a:t>
            </a:r>
            <a:r>
              <a:rPr lang="it-IT" sz="2200" dirty="0">
                <a:latin typeface="PT Serif" charset="0"/>
                <a:ea typeface="PT Serif" charset="0"/>
                <a:cs typeface="PT Serif" charset="0"/>
                <a:sym typeface="Wingdings"/>
              </a:rPr>
              <a:t> 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of life</a:t>
            </a:r>
            <a:endParaRPr lang="it-IT" sz="2200" dirty="0" smtClean="0">
              <a:latin typeface="PT Serif" charset="0"/>
              <a:ea typeface="PT Serif" charset="0"/>
              <a:cs typeface="PT Serif" charset="0"/>
            </a:endParaRPr>
          </a:p>
          <a:p>
            <a:pPr lvl="1">
              <a:buFont typeface=".AppleSystemUIFont" charset="-120"/>
              <a:buChar char="-"/>
            </a:pPr>
            <a:r>
              <a:rPr lang="it-IT" sz="2200" u="sng" dirty="0" smtClean="0">
                <a:latin typeface="PT Serif" charset="0"/>
                <a:ea typeface="PT Serif" charset="0"/>
                <a:cs typeface="PT Serif" charset="0"/>
              </a:rPr>
              <a:t>Soldiers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 Kipling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considers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soldiers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as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vehicles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to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achieve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the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objective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of the war</a:t>
            </a:r>
            <a:endParaRPr lang="it-IT" sz="2200" dirty="0" smtClean="0">
              <a:latin typeface="PT Serif" charset="0"/>
              <a:ea typeface="PT Serif" charset="0"/>
              <a:cs typeface="PT Serif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Liceo Scientifico "A. Einstein" - V ALS - A. S. 2017/2018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738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40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PT Serif"/>
                <a:ea typeface="PT Serif"/>
              </a:rPr>
              <a:t>Chapter IV - Only a few steps higher up </a:t>
            </a:r>
            <a:endParaRPr lang="it-IT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838080" y="1368000"/>
            <a:ext cx="10515240" cy="5256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lvl="0" indent="-342900"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GB" sz="2200" b="1" dirty="0" smtClean="0">
                <a:latin typeface="PT Serif" charset="0"/>
                <a:ea typeface="PT Serif" charset="0"/>
                <a:cs typeface="PT Serif" charset="0"/>
              </a:rPr>
              <a:t>Structure:</a:t>
            </a:r>
            <a:endParaRPr lang="it-IT" sz="2200" b="1" dirty="0" smtClean="0">
              <a:latin typeface="PT Serif" charset="0"/>
              <a:ea typeface="PT Serif" charset="0"/>
              <a:cs typeface="PT Serif" charset="0"/>
            </a:endParaRPr>
          </a:p>
          <a:p>
            <a:pPr marL="800100" lvl="1" indent="-342900">
              <a:buFont typeface=".AppleSystemUIFont" charset="-120"/>
              <a:buChar char="-"/>
              <a:tabLst>
                <a:tab pos="457200" algn="l"/>
              </a:tabLst>
            </a:pPr>
            <a:r>
              <a:rPr lang="en-GB" sz="2200" u="sng" dirty="0" smtClean="0">
                <a:latin typeface="PT Serif" charset="0"/>
                <a:ea typeface="PT Serif" charset="0"/>
                <a:cs typeface="PT Serif" charset="0"/>
              </a:rPr>
              <a:t>Report of war</a:t>
            </a:r>
            <a:endParaRPr lang="it-IT" sz="2200" dirty="0">
              <a:latin typeface="PT Serif" charset="0"/>
              <a:ea typeface="PT Serif" charset="0"/>
              <a:cs typeface="PT Serif" charset="0"/>
            </a:endParaRPr>
          </a:p>
          <a:p>
            <a:pPr marL="800100" lvl="1" indent="-342900">
              <a:buFont typeface=".AppleSystemUIFont" charset="-120"/>
              <a:buChar char="-"/>
              <a:tabLst>
                <a:tab pos="457200" algn="l"/>
              </a:tabLst>
            </a:pPr>
            <a:r>
              <a:rPr lang="en-GB" sz="2200" u="sng" dirty="0" smtClean="0">
                <a:latin typeface="PT Serif" charset="0"/>
                <a:ea typeface="PT Serif" charset="0"/>
                <a:cs typeface="PT Serif" charset="0"/>
              </a:rPr>
              <a:t>Descriptive and dialogical sequences</a:t>
            </a:r>
            <a:endParaRPr lang="it-IT" sz="2200" dirty="0" smtClean="0">
              <a:latin typeface="PT Serif" charset="0"/>
              <a:ea typeface="PT Serif" charset="0"/>
              <a:cs typeface="PT Serif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GB" sz="2200" b="1" dirty="0" smtClean="0">
                <a:latin typeface="PT Serif" charset="0"/>
                <a:ea typeface="PT Serif" charset="0"/>
                <a:cs typeface="PT Serif" charset="0"/>
              </a:rPr>
              <a:t>Language:</a:t>
            </a:r>
            <a:endParaRPr lang="it-IT" sz="2200" b="1" dirty="0" smtClean="0">
              <a:latin typeface="PT Serif" charset="0"/>
              <a:ea typeface="PT Serif" charset="0"/>
              <a:cs typeface="PT Serif" charset="0"/>
            </a:endParaRPr>
          </a:p>
          <a:p>
            <a:pPr marL="800100" lvl="1" indent="-342900">
              <a:buFont typeface=".AppleSystemUIFont" charset="-120"/>
              <a:buChar char="-"/>
              <a:tabLst>
                <a:tab pos="457200" algn="l"/>
              </a:tabLst>
            </a:pPr>
            <a:r>
              <a:rPr lang="en-GB" sz="2200" u="sng" dirty="0" smtClean="0">
                <a:latin typeface="PT Serif" charset="0"/>
                <a:ea typeface="PT Serif" charset="0"/>
                <a:cs typeface="PT Serif" charset="0"/>
              </a:rPr>
              <a:t>Paratactic syntax </a:t>
            </a:r>
            <a:endParaRPr lang="it-IT" sz="2200" u="sng" dirty="0">
              <a:latin typeface="PT Serif" charset="0"/>
              <a:ea typeface="PT Serif" charset="0"/>
              <a:cs typeface="PT Serif" charset="0"/>
            </a:endParaRPr>
          </a:p>
          <a:p>
            <a:pPr marL="800100" lvl="1" indent="-342900">
              <a:buFont typeface=".AppleSystemUIFont" charset="-120"/>
              <a:buChar char="-"/>
              <a:tabLst>
                <a:tab pos="457200" algn="l"/>
              </a:tabLst>
            </a:pPr>
            <a:r>
              <a:rPr lang="en-GB" sz="2200" u="sng" dirty="0" smtClean="0">
                <a:latin typeface="PT Serif" charset="0"/>
                <a:ea typeface="PT Serif" charset="0"/>
                <a:cs typeface="PT Serif" charset="0"/>
              </a:rPr>
              <a:t>Lexical choices</a:t>
            </a:r>
            <a:r>
              <a:rPr lang="en-GB" sz="2200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en-GB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</a:t>
            </a:r>
            <a:r>
              <a:rPr lang="en-GB" sz="2200" dirty="0" smtClean="0">
                <a:latin typeface="PT Serif" charset="0"/>
                <a:ea typeface="PT Serif" charset="0"/>
                <a:cs typeface="PT Serif" charset="0"/>
              </a:rPr>
              <a:t> Semantic areas of war and nature</a:t>
            </a:r>
            <a:endParaRPr lang="it-IT" sz="2200" dirty="0">
              <a:latin typeface="PT Serif" charset="0"/>
              <a:ea typeface="PT Serif" charset="0"/>
              <a:cs typeface="PT Serif" charset="0"/>
            </a:endParaRPr>
          </a:p>
          <a:p>
            <a:pPr marL="800100" lvl="1" indent="-342900">
              <a:buFont typeface=".AppleSystemUIFont" charset="-120"/>
              <a:buChar char="-"/>
              <a:tabLst>
                <a:tab pos="457200" algn="l"/>
              </a:tabLst>
            </a:pPr>
            <a:r>
              <a:rPr lang="en-GB" sz="2200" u="sng" dirty="0" smtClean="0">
                <a:latin typeface="PT Serif" charset="0"/>
                <a:ea typeface="PT Serif" charset="0"/>
                <a:cs typeface="PT Serif" charset="0"/>
              </a:rPr>
              <a:t>Rhetorical figures</a:t>
            </a:r>
            <a:r>
              <a:rPr lang="en-GB" sz="2200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en-GB" sz="2200" dirty="0">
                <a:latin typeface="PT Serif" charset="0"/>
                <a:ea typeface="PT Serif" charset="0"/>
                <a:cs typeface="PT Serif" charset="0"/>
                <a:sym typeface="Wingdings"/>
              </a:rPr>
              <a:t> </a:t>
            </a:r>
            <a:r>
              <a:rPr lang="en-US" sz="2200" dirty="0" smtClean="0">
                <a:latin typeface="PT Serif" charset="0"/>
                <a:ea typeface="PT Serif" charset="0"/>
                <a:cs typeface="PT Serif" charset="0"/>
              </a:rPr>
              <a:t>Alliteration of sound “s” and “t”; similes between nature and a </a:t>
            </a:r>
            <a:r>
              <a:rPr lang="it-IT" sz="2200" dirty="0" err="1">
                <a:latin typeface="PT Serif" charset="0"/>
                <a:ea typeface="PT Serif" charset="0"/>
                <a:cs typeface="PT Serif" charset="0"/>
              </a:rPr>
              <a:t>m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</a:rPr>
              <a:t>onster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 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it-IT" sz="2200" b="1" dirty="0" err="1" smtClean="0">
                <a:latin typeface="PT Serif" charset="0"/>
                <a:ea typeface="PT Serif" charset="0"/>
                <a:cs typeface="PT Serif" charset="0"/>
              </a:rPr>
              <a:t>Kipling’s</a:t>
            </a:r>
            <a:r>
              <a:rPr lang="it-IT" sz="2200" b="1" dirty="0" smtClean="0">
                <a:latin typeface="PT Serif" charset="0"/>
                <a:ea typeface="PT Serif" charset="0"/>
                <a:cs typeface="PT Serif" charset="0"/>
              </a:rPr>
              <a:t> idea of:</a:t>
            </a:r>
          </a:p>
          <a:p>
            <a:pPr marL="800100" lvl="1" indent="-342900">
              <a:buFont typeface=".AppleSystemUIFont" charset="-120"/>
              <a:buChar char="-"/>
              <a:tabLst>
                <a:tab pos="457200" algn="l"/>
              </a:tabLst>
            </a:pPr>
            <a:r>
              <a:rPr lang="it-IT" sz="2200" u="sng" dirty="0" smtClean="0">
                <a:latin typeface="PT Serif" charset="0"/>
                <a:ea typeface="PT Serif" charset="0"/>
                <a:cs typeface="PT Serif" charset="0"/>
              </a:rPr>
              <a:t>War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en-GB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 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negative idea: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</a:rPr>
              <a:t>people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</a:rPr>
              <a:t>have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 to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</a:rPr>
              <a:t>adapt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</a:rPr>
              <a:t>themselves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 to a new situation in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</a:rPr>
              <a:t>order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 to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</a:rPr>
              <a:t>survive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 </a:t>
            </a:r>
          </a:p>
          <a:p>
            <a:pPr marL="800100" lvl="1" indent="-342900">
              <a:buFont typeface=".AppleSystemUIFont" charset="-120"/>
              <a:buChar char="-"/>
              <a:tabLst>
                <a:tab pos="457200" algn="l"/>
              </a:tabLst>
            </a:pPr>
            <a:r>
              <a:rPr lang="it-IT" sz="2200" u="sng" dirty="0" smtClean="0">
                <a:latin typeface="PT Serif" charset="0"/>
                <a:ea typeface="PT Serif" charset="0"/>
                <a:cs typeface="PT Serif" charset="0"/>
              </a:rPr>
              <a:t>Soldiers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en-GB" sz="2200" dirty="0">
                <a:latin typeface="PT Serif" charset="0"/>
                <a:ea typeface="PT Serif" charset="0"/>
                <a:cs typeface="PT Serif" charset="0"/>
                <a:sym typeface="Wingdings"/>
              </a:rPr>
              <a:t>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 Kipling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</a:rPr>
              <a:t>considers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</a:rPr>
              <a:t>soldiers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</a:rPr>
              <a:t>as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 brave and full of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</a:rPr>
              <a:t>energy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</a:rPr>
              <a:t>young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 men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</a:rPr>
              <a:t>who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</a:rPr>
              <a:t>adapt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 and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</a:rPr>
              <a:t>sacrifice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</a:rPr>
              <a:t>themselves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,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</a:rPr>
              <a:t>changing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</a:rPr>
              <a:t>their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 life to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</a:rPr>
              <a:t>defend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</a:rPr>
              <a:t>their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</a:rPr>
              <a:t>Nation</a:t>
            </a:r>
            <a:endParaRPr lang="it-IT" sz="2200" dirty="0" smtClean="0">
              <a:latin typeface="PT Serif" charset="0"/>
              <a:ea typeface="PT Serif" charset="0"/>
              <a:cs typeface="PT Serif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it-IT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Liceo Scientifico "A. Einstein" - V ALS - A. S. 2017/2018</a:t>
            </a:r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80274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err="1" smtClean="0">
                <a:solidFill>
                  <a:srgbClr val="0070C0"/>
                </a:solidFill>
                <a:latin typeface="PT Serif" charset="0"/>
                <a:ea typeface="PT Serif" charset="0"/>
                <a:cs typeface="PT Serif" charset="0"/>
              </a:rPr>
              <a:t>Chapter</a:t>
            </a:r>
            <a:r>
              <a:rPr lang="it-IT" b="1" dirty="0">
                <a:solidFill>
                  <a:srgbClr val="0070C0"/>
                </a:solidFill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b="1" dirty="0" smtClean="0">
                <a:solidFill>
                  <a:srgbClr val="0070C0"/>
                </a:solidFill>
                <a:latin typeface="PT Serif" charset="0"/>
                <a:ea typeface="PT Serif" charset="0"/>
                <a:cs typeface="PT Serif" charset="0"/>
              </a:rPr>
              <a:t>V </a:t>
            </a:r>
            <a:r>
              <a:rPr lang="mr-IN" b="1" dirty="0" smtClean="0">
                <a:solidFill>
                  <a:srgbClr val="0070C0"/>
                </a:solidFill>
                <a:latin typeface="PT Serif" charset="0"/>
                <a:ea typeface="PT Serif" charset="0"/>
                <a:cs typeface="PT Serif" charset="0"/>
              </a:rPr>
              <a:t>–</a:t>
            </a:r>
            <a:r>
              <a:rPr lang="it-IT" b="1" dirty="0" smtClean="0">
                <a:solidFill>
                  <a:srgbClr val="0070C0"/>
                </a:solidFill>
                <a:latin typeface="PT Serif" charset="0"/>
                <a:ea typeface="PT Serif" charset="0"/>
                <a:cs typeface="PT Serif" charset="0"/>
              </a:rPr>
              <a:t> The Trentino Front 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00027"/>
            <a:ext cx="10515600" cy="4774130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it-IT" sz="2200" b="1" dirty="0" err="1">
                <a:latin typeface="PT Serif" charset="0"/>
                <a:ea typeface="PT Serif" charset="0"/>
                <a:cs typeface="PT Serif" charset="0"/>
              </a:rPr>
              <a:t>Structure</a:t>
            </a:r>
            <a:r>
              <a:rPr lang="it-IT" sz="2200" b="1" dirty="0">
                <a:latin typeface="PT Serif" charset="0"/>
                <a:ea typeface="PT Serif" charset="0"/>
                <a:cs typeface="PT Serif" charset="0"/>
              </a:rPr>
              <a:t>: </a:t>
            </a:r>
          </a:p>
          <a:p>
            <a:pPr lvl="1">
              <a:buFont typeface=".AppleSystemUIFont" charset="-120"/>
              <a:buChar char="-"/>
            </a:pPr>
            <a:r>
              <a:rPr lang="it-IT" sz="2200" u="sng" dirty="0">
                <a:latin typeface="PT Serif" charset="0"/>
                <a:ea typeface="PT Serif" charset="0"/>
                <a:cs typeface="PT Serif" charset="0"/>
              </a:rPr>
              <a:t>Report of war </a:t>
            </a:r>
          </a:p>
          <a:p>
            <a:pPr lvl="1">
              <a:buFont typeface=".AppleSystemUIFont" charset="-120"/>
              <a:buChar char="-"/>
            </a:pPr>
            <a:r>
              <a:rPr lang="it-IT" sz="2200" u="sng" dirty="0" err="1">
                <a:latin typeface="PT Serif" charset="0"/>
                <a:ea typeface="PT Serif" charset="0"/>
                <a:cs typeface="PT Serif" charset="0"/>
              </a:rPr>
              <a:t>Dialogical</a:t>
            </a:r>
            <a:r>
              <a:rPr lang="it-IT" sz="2200" u="sng" dirty="0">
                <a:latin typeface="PT Serif" charset="0"/>
                <a:ea typeface="PT Serif" charset="0"/>
                <a:cs typeface="PT Serif" charset="0"/>
              </a:rPr>
              <a:t> and </a:t>
            </a:r>
            <a:r>
              <a:rPr lang="it-IT" sz="2200" u="sng" dirty="0" err="1">
                <a:latin typeface="PT Serif" charset="0"/>
                <a:ea typeface="PT Serif" charset="0"/>
                <a:cs typeface="PT Serif" charset="0"/>
              </a:rPr>
              <a:t>descriptive</a:t>
            </a:r>
            <a:r>
              <a:rPr lang="it-IT" sz="2200" u="sng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u="sng" dirty="0" err="1">
                <a:latin typeface="PT Serif" charset="0"/>
                <a:ea typeface="PT Serif" charset="0"/>
                <a:cs typeface="PT Serif" charset="0"/>
              </a:rPr>
              <a:t>sequences</a:t>
            </a:r>
            <a:endParaRPr lang="it-IT" sz="2200" u="sng" dirty="0">
              <a:latin typeface="PT Serif" charset="0"/>
              <a:ea typeface="PT Serif" charset="0"/>
              <a:cs typeface="PT Serif" charset="0"/>
            </a:endParaRPr>
          </a:p>
          <a:p>
            <a:pPr>
              <a:buFont typeface="Arial" charset="0"/>
              <a:buChar char="•"/>
            </a:pPr>
            <a:r>
              <a:rPr lang="it-IT" sz="2200" b="1" dirty="0">
                <a:latin typeface="PT Serif" charset="0"/>
                <a:ea typeface="PT Serif" charset="0"/>
                <a:cs typeface="PT Serif" charset="0"/>
              </a:rPr>
              <a:t>Language:</a:t>
            </a:r>
          </a:p>
          <a:p>
            <a:pPr lvl="1">
              <a:buFontTx/>
              <a:buChar char="-"/>
            </a:pPr>
            <a:r>
              <a:rPr lang="en-GB" sz="2200" u="sng" dirty="0" err="1" smtClean="0">
                <a:latin typeface="PT Serif" charset="0"/>
                <a:ea typeface="PT Serif" charset="0"/>
                <a:cs typeface="PT Serif" charset="0"/>
              </a:rPr>
              <a:t>Paratactical</a:t>
            </a:r>
            <a:r>
              <a:rPr lang="it-IT" sz="2200" u="sng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u="sng" dirty="0" err="1">
                <a:latin typeface="PT Serif" charset="0"/>
                <a:ea typeface="PT Serif" charset="0"/>
                <a:cs typeface="PT Serif" charset="0"/>
              </a:rPr>
              <a:t>syntax</a:t>
            </a:r>
            <a:endParaRPr lang="it-IT" sz="2200" u="sng" dirty="0">
              <a:latin typeface="PT Serif" charset="0"/>
              <a:ea typeface="PT Serif" charset="0"/>
              <a:cs typeface="PT Serif" charset="0"/>
            </a:endParaRPr>
          </a:p>
          <a:p>
            <a:pPr lvl="1">
              <a:buFontTx/>
              <a:buChar char="-"/>
            </a:pPr>
            <a:r>
              <a:rPr lang="it-IT" sz="2200" u="sng" dirty="0" err="1">
                <a:latin typeface="PT Serif" charset="0"/>
                <a:ea typeface="PT Serif" charset="0"/>
                <a:cs typeface="PT Serif" charset="0"/>
              </a:rPr>
              <a:t>Lexical</a:t>
            </a:r>
            <a:r>
              <a:rPr lang="it-IT" sz="2200" u="sng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u="sng" dirty="0" err="1">
                <a:latin typeface="PT Serif" charset="0"/>
                <a:ea typeface="PT Serif" charset="0"/>
                <a:cs typeface="PT Serif" charset="0"/>
              </a:rPr>
              <a:t>choices</a:t>
            </a:r>
            <a:r>
              <a:rPr lang="it-IT" sz="2200" u="sng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dirty="0">
                <a:latin typeface="PT Serif" charset="0"/>
                <a:ea typeface="PT Serif" charset="0"/>
                <a:cs typeface="PT Serif" charset="0"/>
                <a:sym typeface="Wingdings"/>
              </a:rPr>
              <a:t>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Semantic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</a:t>
            </a:r>
            <a:r>
              <a:rPr lang="it-IT" sz="2200" dirty="0" err="1">
                <a:latin typeface="PT Serif" charset="0"/>
                <a:ea typeface="PT Serif" charset="0"/>
                <a:cs typeface="PT Serif" charset="0"/>
                <a:sym typeface="Wingdings"/>
              </a:rPr>
              <a:t>areas</a:t>
            </a:r>
            <a:r>
              <a:rPr lang="it-IT" sz="2200" dirty="0">
                <a:latin typeface="PT Serif" charset="0"/>
                <a:ea typeface="PT Serif" charset="0"/>
                <a:cs typeface="PT Serif" charset="0"/>
                <a:sym typeface="Wingdings"/>
              </a:rPr>
              <a:t> of war, nature and </a:t>
            </a:r>
            <a:r>
              <a:rPr lang="it-IT" sz="2200" dirty="0" err="1">
                <a:latin typeface="PT Serif" charset="0"/>
                <a:ea typeface="PT Serif" charset="0"/>
                <a:cs typeface="PT Serif" charset="0"/>
                <a:sym typeface="Wingdings"/>
              </a:rPr>
              <a:t>references</a:t>
            </a:r>
            <a:r>
              <a:rPr lang="it-IT" sz="2200" dirty="0">
                <a:latin typeface="PT Serif" charset="0"/>
                <a:ea typeface="PT Serif" charset="0"/>
                <a:cs typeface="PT Serif" charset="0"/>
                <a:sym typeface="Wingdings"/>
              </a:rPr>
              <a:t> to </a:t>
            </a:r>
            <a:r>
              <a:rPr lang="it-IT" sz="2200" dirty="0" err="1">
                <a:latin typeface="PT Serif" charset="0"/>
                <a:ea typeface="PT Serif" charset="0"/>
                <a:cs typeface="PT Serif" charset="0"/>
                <a:sym typeface="Wingdings"/>
              </a:rPr>
              <a:t>Puritanism</a:t>
            </a:r>
            <a:endParaRPr lang="it-IT" sz="2200" dirty="0">
              <a:latin typeface="PT Serif" charset="0"/>
              <a:ea typeface="PT Serif" charset="0"/>
              <a:cs typeface="PT Serif" charset="0"/>
              <a:sym typeface="Wingdings"/>
            </a:endParaRPr>
          </a:p>
          <a:p>
            <a:pPr lvl="1">
              <a:buFontTx/>
              <a:buChar char="-"/>
            </a:pPr>
            <a:r>
              <a:rPr lang="it-IT" sz="2200" u="sng" dirty="0" err="1" smtClean="0">
                <a:latin typeface="PT Serif" charset="0"/>
                <a:ea typeface="PT Serif" charset="0"/>
                <a:cs typeface="PT Serif" charset="0"/>
              </a:rPr>
              <a:t>Rhetorical</a:t>
            </a:r>
            <a:r>
              <a:rPr lang="it-IT" sz="2200" u="sng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u="sng" dirty="0" err="1">
                <a:latin typeface="PT Serif" charset="0"/>
                <a:ea typeface="PT Serif" charset="0"/>
                <a:cs typeface="PT Serif" charset="0"/>
              </a:rPr>
              <a:t>figures</a:t>
            </a:r>
            <a:r>
              <a:rPr lang="it-IT" sz="2200" u="sng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dirty="0">
                <a:latin typeface="PT Serif" charset="0"/>
                <a:ea typeface="PT Serif" charset="0"/>
                <a:cs typeface="PT Serif" charset="0"/>
                <a:sym typeface="Wingdings"/>
              </a:rPr>
              <a:t>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similes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(</a:t>
            </a:r>
            <a:r>
              <a:rPr lang="it-IT" sz="2200" i="1" dirty="0" err="1">
                <a:latin typeface="PT Serif" charset="0"/>
                <a:ea typeface="PT Serif" charset="0"/>
                <a:cs typeface="PT Serif" charset="0"/>
              </a:rPr>
              <a:t>Battalions</a:t>
            </a:r>
            <a:r>
              <a:rPr lang="it-IT" sz="2200" i="1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i="1" dirty="0" err="1">
                <a:latin typeface="PT Serif" charset="0"/>
                <a:ea typeface="PT Serif" charset="0"/>
                <a:cs typeface="PT Serif" charset="0"/>
              </a:rPr>
              <a:t>slipped</a:t>
            </a:r>
            <a:r>
              <a:rPr lang="it-IT" sz="2200" i="1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i="1" dirty="0" err="1">
                <a:latin typeface="PT Serif" charset="0"/>
                <a:ea typeface="PT Serif" charset="0"/>
                <a:cs typeface="PT Serif" charset="0"/>
              </a:rPr>
              <a:t>like</a:t>
            </a:r>
            <a:r>
              <a:rPr lang="it-IT" sz="2200" i="1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i="1" dirty="0" err="1">
                <a:latin typeface="PT Serif" charset="0"/>
                <a:ea typeface="PT Serif" charset="0"/>
                <a:cs typeface="PT Serif" charset="0"/>
              </a:rPr>
              <a:t>shadows</a:t>
            </a:r>
            <a:r>
              <a:rPr lang="it-IT" sz="2200" i="1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i="1" dirty="0" err="1">
                <a:latin typeface="PT Serif" charset="0"/>
                <a:ea typeface="PT Serif" charset="0"/>
                <a:cs typeface="PT Serif" charset="0"/>
              </a:rPr>
              <a:t>through</a:t>
            </a:r>
            <a:r>
              <a:rPr lang="it-IT" sz="2200" i="1" dirty="0">
                <a:latin typeface="PT Serif" charset="0"/>
                <a:ea typeface="PT Serif" charset="0"/>
                <a:cs typeface="PT Serif" charset="0"/>
              </a:rPr>
              <a:t> the </a:t>
            </a:r>
            <a:r>
              <a:rPr lang="it-IT" sz="2200" i="1" dirty="0" err="1">
                <a:latin typeface="PT Serif" charset="0"/>
                <a:ea typeface="PT Serif" charset="0"/>
                <a:cs typeface="PT Serif" charset="0"/>
              </a:rPr>
              <a:t>mists</a:t>
            </a:r>
            <a:r>
              <a:rPr lang="it-IT" sz="2200" i="1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i="1" dirty="0" err="1">
                <a:latin typeface="PT Serif" charset="0"/>
                <a:ea typeface="PT Serif" charset="0"/>
                <a:cs typeface="PT Serif" charset="0"/>
              </a:rPr>
              <a:t>between</a:t>
            </a:r>
            <a:r>
              <a:rPr lang="it-IT" sz="2200" i="1" dirty="0">
                <a:latin typeface="PT Serif" charset="0"/>
                <a:ea typeface="PT Serif" charset="0"/>
                <a:cs typeface="PT Serif" charset="0"/>
              </a:rPr>
              <a:t> the </a:t>
            </a:r>
            <a:r>
              <a:rPr lang="it-IT" sz="2200" i="1" dirty="0" err="1">
                <a:latin typeface="PT Serif" charset="0"/>
                <a:ea typeface="PT Serif" charset="0"/>
                <a:cs typeface="PT Serif" charset="0"/>
              </a:rPr>
              <a:t>pines</a:t>
            </a:r>
            <a:r>
              <a:rPr lang="it-IT" sz="2200" i="1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)</a:t>
            </a:r>
            <a:r>
              <a:rPr lang="it-IT" sz="2200" dirty="0">
                <a:latin typeface="PT Serif" charset="0"/>
                <a:ea typeface="PT Serif" charset="0"/>
                <a:cs typeface="PT Serif" charset="0"/>
                <a:sym typeface="Wingdings"/>
              </a:rPr>
              <a:t> ;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</a:t>
            </a:r>
            <a:r>
              <a:rPr lang="it-IT" sz="2200" dirty="0" err="1">
                <a:latin typeface="PT Serif" charset="0"/>
                <a:ea typeface="PT Serif" charset="0"/>
                <a:cs typeface="PT Serif" charset="0"/>
                <a:sym typeface="Wingdings"/>
              </a:rPr>
              <a:t>alliterations</a:t>
            </a:r>
            <a:r>
              <a:rPr lang="it-IT" sz="2200" dirty="0">
                <a:latin typeface="PT Serif" charset="0"/>
                <a:ea typeface="PT Serif" charset="0"/>
                <a:cs typeface="PT Serif" charset="0"/>
                <a:sym typeface="Wingdings"/>
              </a:rPr>
              <a:t> of </a:t>
            </a:r>
            <a:r>
              <a:rPr lang="it-IT" sz="2200" dirty="0" err="1">
                <a:latin typeface="PT Serif" charset="0"/>
                <a:ea typeface="PT Serif" charset="0"/>
                <a:cs typeface="PT Serif" charset="0"/>
                <a:sym typeface="Wingdings"/>
              </a:rPr>
              <a:t>sounds</a:t>
            </a:r>
            <a:r>
              <a:rPr lang="it-IT" sz="2200" dirty="0">
                <a:latin typeface="PT Serif" charset="0"/>
                <a:ea typeface="PT Serif" charset="0"/>
                <a:cs typeface="PT Serif" charset="0"/>
                <a:sym typeface="Wingdings"/>
              </a:rPr>
              <a:t> “</a:t>
            </a:r>
            <a:r>
              <a:rPr lang="it-IT" sz="2200" dirty="0" err="1">
                <a:latin typeface="PT Serif" charset="0"/>
                <a:ea typeface="PT Serif" charset="0"/>
                <a:cs typeface="PT Serif" charset="0"/>
                <a:sym typeface="Wingdings"/>
              </a:rPr>
              <a:t>s</a:t>
            </a:r>
            <a:r>
              <a:rPr lang="it-IT" sz="2200" dirty="0">
                <a:latin typeface="PT Serif" charset="0"/>
                <a:ea typeface="PT Serif" charset="0"/>
                <a:cs typeface="PT Serif" charset="0"/>
                <a:sym typeface="Wingdings"/>
              </a:rPr>
              <a:t>” and “t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” (</a:t>
            </a:r>
            <a:r>
              <a:rPr lang="en-US" sz="2200" i="1" dirty="0">
                <a:latin typeface="PT Serif" charset="0"/>
                <a:ea typeface="PT Serif" charset="0"/>
                <a:cs typeface="PT Serif" charset="0"/>
              </a:rPr>
              <a:t>hardness that impresses</a:t>
            </a:r>
            <a:r>
              <a:rPr lang="en-US" sz="2200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en-US" sz="2200" dirty="0" smtClean="0">
                <a:latin typeface="PT Serif" charset="0"/>
                <a:ea typeface="PT Serif" charset="0"/>
                <a:cs typeface="PT Serif" charset="0"/>
              </a:rPr>
              <a:t>or </a:t>
            </a:r>
            <a:r>
              <a:rPr lang="en-US" sz="2200" i="1" dirty="0">
                <a:latin typeface="PT Serif" charset="0"/>
                <a:ea typeface="PT Serif" charset="0"/>
                <a:cs typeface="PT Serif" charset="0"/>
              </a:rPr>
              <a:t>immense efforts and necessities</a:t>
            </a:r>
            <a:r>
              <a:rPr lang="en-US" sz="2200" dirty="0" smtClean="0">
                <a:latin typeface="PT Serif" charset="0"/>
                <a:ea typeface="PT Serif" charset="0"/>
                <a:cs typeface="PT Serif" charset="0"/>
              </a:rPr>
              <a:t>)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</a:t>
            </a:r>
            <a:endParaRPr lang="it-IT" sz="2200" dirty="0">
              <a:latin typeface="PT Serif" charset="0"/>
              <a:ea typeface="PT Serif" charset="0"/>
              <a:cs typeface="PT Serif" charset="0"/>
            </a:endParaRPr>
          </a:p>
          <a:p>
            <a:r>
              <a:rPr lang="it-IT" sz="2200" b="1" dirty="0" err="1">
                <a:latin typeface="PT Serif" charset="0"/>
                <a:ea typeface="PT Serif" charset="0"/>
                <a:cs typeface="PT Serif" charset="0"/>
              </a:rPr>
              <a:t>Kipling’s</a:t>
            </a:r>
            <a:r>
              <a:rPr lang="it-IT" sz="2200" b="1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b="1" dirty="0" err="1">
                <a:latin typeface="PT Serif" charset="0"/>
                <a:ea typeface="PT Serif" charset="0"/>
                <a:cs typeface="PT Serif" charset="0"/>
              </a:rPr>
              <a:t>ideas</a:t>
            </a:r>
            <a:r>
              <a:rPr lang="it-IT" sz="2200" b="1" dirty="0">
                <a:latin typeface="PT Serif" charset="0"/>
                <a:ea typeface="PT Serif" charset="0"/>
                <a:cs typeface="PT Serif" charset="0"/>
              </a:rPr>
              <a:t> of:</a:t>
            </a:r>
          </a:p>
          <a:p>
            <a:pPr lvl="1">
              <a:buFont typeface=".AppleSystemUIFont" charset="-120"/>
              <a:buChar char="-"/>
            </a:pPr>
            <a:r>
              <a:rPr lang="it-IT" sz="2200" u="sng" dirty="0">
                <a:latin typeface="PT Serif" charset="0"/>
                <a:ea typeface="PT Serif" charset="0"/>
                <a:cs typeface="PT Serif" charset="0"/>
              </a:rPr>
              <a:t>War</a:t>
            </a:r>
            <a:r>
              <a:rPr lang="it-IT" sz="2200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dirty="0">
                <a:latin typeface="PT Serif" charset="0"/>
                <a:ea typeface="PT Serif" charset="0"/>
                <a:cs typeface="PT Serif" charset="0"/>
                <a:sym typeface="Wingdings"/>
              </a:rPr>
              <a:t> </a:t>
            </a:r>
            <a:r>
              <a:rPr lang="it-IT" sz="2200" dirty="0" err="1">
                <a:latin typeface="PT Serif" charset="0"/>
                <a:ea typeface="PT Serif" charset="0"/>
                <a:cs typeface="PT Serif" charset="0"/>
                <a:sym typeface="Wingdings"/>
              </a:rPr>
              <a:t>It</a:t>
            </a:r>
            <a:r>
              <a:rPr lang="it-IT" sz="2200" dirty="0">
                <a:latin typeface="PT Serif" charset="0"/>
                <a:ea typeface="PT Serif" charset="0"/>
                <a:cs typeface="PT Serif" charset="0"/>
                <a:sym typeface="Wingdings"/>
              </a:rPr>
              <a:t>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is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a way to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reach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the National Unit</a:t>
            </a:r>
            <a:endParaRPr lang="it-IT" sz="2200" dirty="0">
              <a:latin typeface="PT Serif" charset="0"/>
              <a:ea typeface="PT Serif" charset="0"/>
              <a:cs typeface="PT Serif" charset="0"/>
            </a:endParaRPr>
          </a:p>
          <a:p>
            <a:pPr lvl="1">
              <a:buFont typeface=".AppleSystemUIFont" charset="-120"/>
              <a:buChar char="-"/>
            </a:pPr>
            <a:r>
              <a:rPr lang="it-IT" sz="2200" u="sng" dirty="0">
                <a:latin typeface="PT Serif" charset="0"/>
                <a:ea typeface="PT Serif" charset="0"/>
                <a:cs typeface="PT Serif" charset="0"/>
              </a:rPr>
              <a:t>Soldiers</a:t>
            </a:r>
            <a:r>
              <a:rPr lang="it-IT" sz="2200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dirty="0">
                <a:latin typeface="PT Serif" charset="0"/>
                <a:ea typeface="PT Serif" charset="0"/>
                <a:cs typeface="PT Serif" charset="0"/>
                <a:sym typeface="Wingdings"/>
              </a:rPr>
              <a:t> Kipling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underlines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their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values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  <a:sym typeface="Wingdings"/>
              </a:rPr>
              <a:t>that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  <a:sym typeface="Wingdings"/>
              </a:rPr>
              <a:t>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</a:rPr>
              <a:t>reminded</a:t>
            </a:r>
            <a:r>
              <a:rPr lang="it-IT" sz="2200" dirty="0" smtClean="0">
                <a:latin typeface="PT Serif" charset="0"/>
                <a:ea typeface="PT Serif" charset="0"/>
                <a:cs typeface="PT Serif" charset="0"/>
              </a:rPr>
              <a:t> to </a:t>
            </a:r>
            <a:r>
              <a:rPr lang="it-IT" sz="2200" dirty="0" err="1">
                <a:latin typeface="PT Serif" charset="0"/>
                <a:ea typeface="PT Serif" charset="0"/>
                <a:cs typeface="PT Serif" charset="0"/>
              </a:rPr>
              <a:t>puritan</a:t>
            </a:r>
            <a:r>
              <a:rPr lang="it-IT" sz="2200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dirty="0" err="1">
                <a:latin typeface="PT Serif" charset="0"/>
                <a:ea typeface="PT Serif" charset="0"/>
                <a:cs typeface="PT Serif" charset="0"/>
              </a:rPr>
              <a:t>ideology</a:t>
            </a:r>
            <a:r>
              <a:rPr lang="it-IT" sz="2200" dirty="0">
                <a:latin typeface="PT Serif" charset="0"/>
                <a:ea typeface="PT Serif" charset="0"/>
                <a:cs typeface="PT Serif" charset="0"/>
              </a:rPr>
              <a:t>: work, </a:t>
            </a:r>
            <a:r>
              <a:rPr lang="it-IT" sz="2200" dirty="0" err="1">
                <a:latin typeface="PT Serif" charset="0"/>
                <a:ea typeface="PT Serif" charset="0"/>
                <a:cs typeface="PT Serif" charset="0"/>
              </a:rPr>
              <a:t>efficiency</a:t>
            </a:r>
            <a:r>
              <a:rPr lang="it-IT" sz="2200" dirty="0">
                <a:latin typeface="PT Serif" charset="0"/>
                <a:ea typeface="PT Serif" charset="0"/>
                <a:cs typeface="PT Serif" charset="0"/>
              </a:rPr>
              <a:t> and </a:t>
            </a:r>
            <a:r>
              <a:rPr lang="it-IT" sz="2200" dirty="0" err="1">
                <a:latin typeface="PT Serif" charset="0"/>
                <a:ea typeface="PT Serif" charset="0"/>
                <a:cs typeface="PT Serif" charset="0"/>
              </a:rPr>
              <a:t>determination</a:t>
            </a:r>
            <a:r>
              <a:rPr lang="it-IT" sz="2200" dirty="0">
                <a:latin typeface="PT Serif" charset="0"/>
                <a:ea typeface="PT Serif" charset="0"/>
                <a:cs typeface="PT Serif" charset="0"/>
              </a:rPr>
              <a:t> to </a:t>
            </a:r>
            <a:r>
              <a:rPr lang="it-IT" sz="2200" dirty="0" err="1">
                <a:latin typeface="PT Serif" charset="0"/>
                <a:ea typeface="PT Serif" charset="0"/>
                <a:cs typeface="PT Serif" charset="0"/>
              </a:rPr>
              <a:t>reach</a:t>
            </a:r>
            <a:r>
              <a:rPr lang="it-IT" sz="2200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dirty="0" err="1">
                <a:latin typeface="PT Serif" charset="0"/>
                <a:ea typeface="PT Serif" charset="0"/>
                <a:cs typeface="PT Serif" charset="0"/>
              </a:rPr>
              <a:t>their</a:t>
            </a:r>
            <a:r>
              <a:rPr lang="it-IT" sz="2200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sz="2200" dirty="0" err="1" smtClean="0">
                <a:latin typeface="PT Serif" charset="0"/>
                <a:ea typeface="PT Serif" charset="0"/>
                <a:cs typeface="PT Serif" charset="0"/>
              </a:rPr>
              <a:t>objectives</a:t>
            </a:r>
            <a:endParaRPr lang="it-IT" sz="2200" dirty="0">
              <a:latin typeface="PT Serif" charset="0"/>
              <a:ea typeface="PT Serif" charset="0"/>
              <a:cs typeface="PT Serif" charset="0"/>
              <a:sym typeface="Wingding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Liceo Scientifico "A. Einstein" - V ALS - A. S. 2017/2018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326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447318"/>
            <a:ext cx="10515600" cy="1325563"/>
          </a:xfrm>
        </p:spPr>
        <p:txBody>
          <a:bodyPr/>
          <a:lstStyle/>
          <a:p>
            <a:pPr algn="ctr"/>
            <a:r>
              <a:rPr lang="it-IT" b="1" dirty="0" err="1" smtClean="0">
                <a:solidFill>
                  <a:srgbClr val="0070C0"/>
                </a:solidFill>
                <a:latin typeface="PT Serif" charset="0"/>
                <a:ea typeface="PT Serif" charset="0"/>
                <a:cs typeface="PT Serif" charset="0"/>
              </a:rPr>
              <a:t>Conclusion</a:t>
            </a:r>
            <a:endParaRPr lang="it-IT" b="1" dirty="0">
              <a:solidFill>
                <a:srgbClr val="0070C0"/>
              </a:solidFill>
              <a:latin typeface="PT Serif" charset="0"/>
              <a:ea typeface="PT Serif" charset="0"/>
              <a:cs typeface="PT Serif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49347"/>
            <a:ext cx="10515600" cy="432761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dirty="0" smtClean="0">
                <a:latin typeface="PT Serif" charset="0"/>
                <a:ea typeface="PT Serif" charset="0"/>
                <a:cs typeface="PT Serif" charset="0"/>
              </a:rPr>
              <a:t>Idea of the war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: Kipling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has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an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ambiguous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opinion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about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the war.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Indeed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, some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chapters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convey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an opposite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vision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of the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conflict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: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it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has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brought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innovation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in economy,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communication</a:t>
            </a:r>
            <a:r>
              <a:rPr lang="it-IT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and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transport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.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Whereas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, on the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other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side,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it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implied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sacrifices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and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deaths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of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young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men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who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believed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in National Unit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ideas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.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dirty="0" smtClean="0">
              <a:latin typeface="PT Serif" charset="0"/>
              <a:ea typeface="PT Serif" charset="0"/>
              <a:cs typeface="PT Serif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dirty="0" smtClean="0">
                <a:latin typeface="PT Serif" charset="0"/>
                <a:ea typeface="PT Serif" charset="0"/>
                <a:cs typeface="PT Serif" charset="0"/>
              </a:rPr>
              <a:t>Idea of the </a:t>
            </a:r>
            <a:r>
              <a:rPr lang="it-IT" b="1" dirty="0" err="1" smtClean="0">
                <a:latin typeface="PT Serif" charset="0"/>
                <a:ea typeface="PT Serif" charset="0"/>
                <a:cs typeface="PT Serif" charset="0"/>
              </a:rPr>
              <a:t>soldier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: Kipling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appreciates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Italian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soldiers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’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dedication</a:t>
            </a:r>
            <a:r>
              <a:rPr lang="it-IT" dirty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and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values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(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remind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to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puritan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ideology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: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determination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, </a:t>
            </a:r>
            <a:r>
              <a:rPr lang="en-US" dirty="0">
                <a:latin typeface="PT Serif" charset="0"/>
                <a:ea typeface="PT Serif" charset="0"/>
                <a:cs typeface="PT Serif" charset="0"/>
              </a:rPr>
              <a:t>perseverance</a:t>
            </a:r>
            <a:r>
              <a:rPr lang="it-IT" dirty="0" smtClean="0">
                <a:effectLst/>
                <a:latin typeface="PT Serif" charset="0"/>
                <a:ea typeface="PT Serif" charset="0"/>
                <a:cs typeface="PT Serif" charset="0"/>
              </a:rPr>
              <a:t> and </a:t>
            </a:r>
            <a:r>
              <a:rPr lang="en-US" dirty="0" smtClean="0">
                <a:latin typeface="PT Serif" charset="0"/>
                <a:ea typeface="PT Serif" charset="0"/>
                <a:cs typeface="PT Serif" charset="0"/>
              </a:rPr>
              <a:t>work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). In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addition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, the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novelist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connotes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soldiers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as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a way to </a:t>
            </a:r>
            <a:r>
              <a:rPr lang="it-IT" dirty="0" err="1" smtClean="0">
                <a:latin typeface="PT Serif" charset="0"/>
                <a:ea typeface="PT Serif" charset="0"/>
                <a:cs typeface="PT Serif" charset="0"/>
              </a:rPr>
              <a:t>reach</a:t>
            </a:r>
            <a:r>
              <a:rPr lang="it-IT" dirty="0" smtClean="0">
                <a:latin typeface="PT Serif" charset="0"/>
                <a:ea typeface="PT Serif" charset="0"/>
                <a:cs typeface="PT Serif" charset="0"/>
              </a:rPr>
              <a:t> National Unit.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Liceo Scientifico "A. Einstein" - V ALS - A. S. 2017/2018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05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740</Words>
  <Application>Microsoft Macintosh PowerPoint</Application>
  <PresentationFormat>Widescreen</PresentationFormat>
  <Paragraphs>80</Paragraphs>
  <Slides>9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7" baseType="lpstr">
      <vt:lpstr>.AppleSystemUIFont</vt:lpstr>
      <vt:lpstr>Calibri</vt:lpstr>
      <vt:lpstr>Calibri Light</vt:lpstr>
      <vt:lpstr>PT Serif</vt:lpstr>
      <vt:lpstr>Times New Roman</vt:lpstr>
      <vt:lpstr>Wingdings</vt:lpstr>
      <vt:lpstr>Arial</vt:lpstr>
      <vt:lpstr>Tema di Office</vt:lpstr>
      <vt:lpstr>The War in the Mountains</vt:lpstr>
      <vt:lpstr>Introduction</vt:lpstr>
      <vt:lpstr>Presentazione di PowerPoint</vt:lpstr>
      <vt:lpstr>Chapter I - The Roads of an Army </vt:lpstr>
      <vt:lpstr>Chapter II - Podgora </vt:lpstr>
      <vt:lpstr>Chapter III - A pass, a King and a Mountain  </vt:lpstr>
      <vt:lpstr>Presentazione di PowerPoint</vt:lpstr>
      <vt:lpstr>Chapter V – The Trentino Front  </vt:lpstr>
      <vt:lpstr>Conclusion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War in the Mountains</dc:title>
  <dc:creator>Mattia Romano</dc:creator>
  <cp:lastModifiedBy>Mattia Romano</cp:lastModifiedBy>
  <cp:revision>30</cp:revision>
  <dcterms:created xsi:type="dcterms:W3CDTF">2017-12-29T14:42:35Z</dcterms:created>
  <dcterms:modified xsi:type="dcterms:W3CDTF">2018-01-03T18:46:56Z</dcterms:modified>
</cp:coreProperties>
</file>