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8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61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5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60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12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8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00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09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70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EF939D8-3320-44FD-8318-31DD2DD80D55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D1BE3DA-946B-4824-BADA-70D86904AC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7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B39CA7-0A27-45E0-9DF4-172EF5109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6821"/>
            <a:ext cx="9144000" cy="1365337"/>
          </a:xfrm>
        </p:spPr>
        <p:txBody>
          <a:bodyPr/>
          <a:lstStyle/>
          <a:p>
            <a:pPr algn="ctr"/>
            <a:r>
              <a:rPr lang="it-IT" dirty="0"/>
              <a:t>POSTCOLONIALISM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D70BCC-2B9A-4964-9454-95E27233E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2159"/>
            <a:ext cx="9144000" cy="3015641"/>
          </a:xfrm>
        </p:spPr>
        <p:txBody>
          <a:bodyPr/>
          <a:lstStyle/>
          <a:p>
            <a:endParaRPr lang="it-IT" dirty="0"/>
          </a:p>
          <a:p>
            <a:pPr algn="ctr"/>
            <a:r>
              <a:rPr lang="it-IT" dirty="0"/>
              <a:t>By Agostini Giacomo and  Vidili Andrea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Cl. 5^ASA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Anno Scolastico 2017/2018</a:t>
            </a:r>
          </a:p>
        </p:txBody>
      </p:sp>
    </p:spTree>
    <p:extLst>
      <p:ext uri="{BB962C8B-B14F-4D97-AF65-F5344CB8AC3E}">
        <p14:creationId xmlns:p14="http://schemas.microsoft.com/office/powerpoint/2010/main" val="29311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4AECBB-3CF2-4538-B7AE-BE898445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45" y="802299"/>
            <a:ext cx="10215608" cy="977622"/>
          </a:xfrm>
        </p:spPr>
        <p:txBody>
          <a:bodyPr/>
          <a:lstStyle/>
          <a:p>
            <a:pPr algn="ctr"/>
            <a:r>
              <a:rPr lang="it-IT" sz="4400" dirty="0"/>
              <a:t>DEFINITION OF ‘POSTCOLONIAL’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9C45EED-799B-49CA-9D20-77484D2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45" y="1861146"/>
            <a:ext cx="10215608" cy="2254141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Period</a:t>
            </a:r>
            <a:r>
              <a:rPr lang="it-IT" sz="2400" dirty="0"/>
              <a:t>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colonisation</a:t>
            </a:r>
            <a:r>
              <a:rPr lang="it-IT" sz="2400" dirty="0"/>
              <a:t> and the one </a:t>
            </a:r>
            <a:r>
              <a:rPr lang="it-IT" sz="2400" dirty="0" err="1"/>
              <a:t>after</a:t>
            </a:r>
            <a:r>
              <a:rPr lang="it-IT" sz="2400" dirty="0"/>
              <a:t> </a:t>
            </a:r>
            <a:r>
              <a:rPr lang="it-IT" sz="2400" dirty="0" err="1"/>
              <a:t>independence</a:t>
            </a:r>
            <a:r>
              <a:rPr lang="it-IT" sz="2400" dirty="0"/>
              <a:t> (second </a:t>
            </a:r>
            <a:r>
              <a:rPr lang="it-IT" sz="2400" dirty="0" err="1"/>
              <a:t>half</a:t>
            </a:r>
            <a:r>
              <a:rPr lang="it-IT" sz="2400" dirty="0"/>
              <a:t> of the 20th </a:t>
            </a:r>
            <a:r>
              <a:rPr lang="it-IT" sz="2400" dirty="0" err="1"/>
              <a:t>century</a:t>
            </a:r>
            <a:r>
              <a:rPr lang="it-IT" sz="2400" dirty="0"/>
              <a:t> </a:t>
            </a:r>
            <a:r>
              <a:rPr lang="it-IT" sz="2400" dirty="0" err="1"/>
              <a:t>ca</a:t>
            </a:r>
            <a:r>
              <a:rPr lang="it-IT" sz="2400" dirty="0"/>
              <a:t>.)</a:t>
            </a:r>
          </a:p>
          <a:p>
            <a:pPr>
              <a:spcBef>
                <a:spcPts val="600"/>
              </a:spcBef>
            </a:pPr>
            <a:endParaRPr lang="it-IT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study of the interactions between European nations and the societies they colonized in the modern period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5" y="4398337"/>
            <a:ext cx="7234178" cy="23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20273-1C0E-4655-92C2-A38B9EC12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67" y="802299"/>
            <a:ext cx="10253186" cy="851138"/>
          </a:xfrm>
        </p:spPr>
        <p:txBody>
          <a:bodyPr>
            <a:normAutofit/>
          </a:bodyPr>
          <a:lstStyle/>
          <a:p>
            <a:pPr algn="ctr"/>
            <a:r>
              <a:rPr lang="it-IT" sz="4400" dirty="0" err="1"/>
              <a:t>Postcolonial</a:t>
            </a:r>
            <a:r>
              <a:rPr lang="it-IT" sz="4400" dirty="0"/>
              <a:t> literature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D2B708E-C88D-4AF1-8493-74D1F1693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349" y="1755070"/>
            <a:ext cx="10165504" cy="227919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Written</a:t>
            </a:r>
            <a:r>
              <a:rPr lang="en-US" sz="2400" dirty="0"/>
              <a:t> by people living in countries formerly colonized by other nations</a:t>
            </a:r>
            <a:endParaRPr lang="it-IT" sz="2400" dirty="0"/>
          </a:p>
          <a:p>
            <a:pPr algn="ctr"/>
            <a:r>
              <a:rPr lang="en-US" sz="2400" dirty="0"/>
              <a:t>There are many problems with this definition</a:t>
            </a:r>
            <a:endParaRPr lang="it-IT" sz="2400" dirty="0"/>
          </a:p>
        </p:txBody>
      </p:sp>
      <p:sp>
        <p:nvSpPr>
          <p:cNvPr id="12" name="Freccia curva 11"/>
          <p:cNvSpPr/>
          <p:nvPr/>
        </p:nvSpPr>
        <p:spPr>
          <a:xfrm flipH="1" flipV="1">
            <a:off x="3498479" y="3020994"/>
            <a:ext cx="807303" cy="868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7" y="4400132"/>
            <a:ext cx="1834748" cy="145556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63623" y="3205220"/>
            <a:ext cx="253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literal colonization is not the exclusive object of postcolonial study</a:t>
            </a:r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5543837" y="3043321"/>
            <a:ext cx="428264" cy="78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49792" y="3889094"/>
            <a:ext cx="1898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studying novels that have been written while the nations in question were still colonies</a:t>
            </a:r>
            <a:endParaRPr lang="it-IT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ccia curva 20"/>
          <p:cNvSpPr/>
          <p:nvPr/>
        </p:nvSpPr>
        <p:spPr>
          <a:xfrm rot="10800000" flipH="1">
            <a:off x="7211029" y="3020994"/>
            <a:ext cx="757628" cy="868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099354" y="3205220"/>
            <a:ext cx="2303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critics argue that the term misleadingly implies that colonialism is over 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-660" r="1183" b="13018"/>
          <a:stretch/>
        </p:blipFill>
        <p:spPr>
          <a:xfrm>
            <a:off x="8278332" y="4691951"/>
            <a:ext cx="2393526" cy="18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6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8FD5EB-B06A-4C64-9312-FA9327E21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505" y="802299"/>
            <a:ext cx="10090348" cy="851137"/>
          </a:xfrm>
        </p:spPr>
        <p:txBody>
          <a:bodyPr>
            <a:normAutofit/>
          </a:bodyPr>
          <a:lstStyle/>
          <a:p>
            <a:pPr algn="ctr"/>
            <a:r>
              <a:rPr lang="it-IT" sz="4400" dirty="0" err="1"/>
              <a:t>Postcolonialism’s</a:t>
            </a:r>
            <a:r>
              <a:rPr lang="it-IT" sz="4400" dirty="0"/>
              <a:t> </a:t>
            </a:r>
            <a:r>
              <a:rPr lang="it-IT" sz="4400" dirty="0" err="1"/>
              <a:t>issues</a:t>
            </a:r>
            <a:r>
              <a:rPr lang="it-IT" sz="4400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C3C7097-80EC-4535-926C-7B982E2B9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505" y="1899675"/>
            <a:ext cx="10090348" cy="3323677"/>
          </a:xfrm>
        </p:spPr>
        <p:txBody>
          <a:bodyPr>
            <a:normAutofit/>
          </a:bodyPr>
          <a:lstStyle/>
          <a:p>
            <a:r>
              <a:rPr lang="it-IT" sz="2400" dirty="0" err="1"/>
              <a:t>Contrasts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colonizers</a:t>
            </a:r>
            <a:r>
              <a:rPr lang="it-IT" sz="2400" dirty="0"/>
              <a:t> and </a:t>
            </a:r>
            <a:r>
              <a:rPr lang="it-IT" sz="2400" dirty="0" err="1"/>
              <a:t>colonies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Cultural, </a:t>
            </a:r>
            <a:r>
              <a:rPr lang="it-IT" sz="2400" dirty="0" err="1"/>
              <a:t>economic</a:t>
            </a:r>
            <a:r>
              <a:rPr lang="it-IT" sz="2400" dirty="0"/>
              <a:t> and </a:t>
            </a:r>
            <a:r>
              <a:rPr lang="it-IT" sz="2400" dirty="0" err="1"/>
              <a:t>scientific</a:t>
            </a:r>
            <a:r>
              <a:rPr lang="it-IT" sz="2400" dirty="0"/>
              <a:t> </a:t>
            </a:r>
            <a:r>
              <a:rPr lang="it-IT" sz="2400" dirty="0" err="1"/>
              <a:t>problems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Sense</a:t>
            </a:r>
            <a:r>
              <a:rPr lang="it-IT" sz="2400" dirty="0"/>
              <a:t> of </a:t>
            </a:r>
            <a:r>
              <a:rPr lang="it-IT" sz="2400" dirty="0" err="1"/>
              <a:t>displacement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Different</a:t>
            </a:r>
            <a:r>
              <a:rPr lang="it-IT" sz="2400" dirty="0"/>
              <a:t> new </a:t>
            </a:r>
            <a:r>
              <a:rPr lang="it-IT" sz="2400" dirty="0" err="1"/>
              <a:t>languages</a:t>
            </a:r>
            <a:r>
              <a:rPr lang="it-IT" sz="2400" dirty="0"/>
              <a:t> (</a:t>
            </a:r>
            <a:r>
              <a:rPr lang="it-IT" sz="2400" dirty="0" err="1"/>
              <a:t>Englishes</a:t>
            </a:r>
            <a:r>
              <a:rPr lang="it-IT" sz="2400" dirty="0"/>
              <a:t>) </a:t>
            </a:r>
          </a:p>
          <a:p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9" y="4048061"/>
            <a:ext cx="4557250" cy="19937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755" y="1284175"/>
            <a:ext cx="1821426" cy="22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35408" y="1131280"/>
            <a:ext cx="7560005" cy="84061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The </a:t>
            </a:r>
            <a:r>
              <a:rPr lang="it-IT" sz="4400" dirty="0" err="1"/>
              <a:t>literature</a:t>
            </a:r>
            <a:r>
              <a:rPr lang="it-IT" sz="4400" dirty="0"/>
              <a:t> of the </a:t>
            </a:r>
            <a:r>
              <a:rPr lang="it-IT" sz="4400" dirty="0" err="1"/>
              <a:t>colonized</a:t>
            </a:r>
            <a:endParaRPr lang="it-IT" sz="4400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980104" y="1914674"/>
            <a:ext cx="7891272" cy="3233523"/>
          </a:xfrm>
        </p:spPr>
        <p:txBody>
          <a:bodyPr>
            <a:normAutofit/>
          </a:bodyPr>
          <a:lstStyle/>
          <a:p>
            <a:r>
              <a:rPr lang="it-IT" dirty="0" err="1"/>
              <a:t>Concept</a:t>
            </a:r>
            <a:r>
              <a:rPr lang="it-IT" dirty="0"/>
              <a:t> of «</a:t>
            </a:r>
            <a:r>
              <a:rPr lang="it-IT" dirty="0" err="1"/>
              <a:t>otherness</a:t>
            </a:r>
            <a:r>
              <a:rPr lang="it-IT" dirty="0"/>
              <a:t>»,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includes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and </a:t>
            </a:r>
            <a:r>
              <a:rPr lang="it-IT" dirty="0" err="1"/>
              <a:t>difference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Eastern</a:t>
            </a:r>
            <a:r>
              <a:rPr lang="it-IT" dirty="0"/>
              <a:t> and Western world</a:t>
            </a:r>
          </a:p>
          <a:p>
            <a:endParaRPr lang="it-IT" dirty="0"/>
          </a:p>
          <a:p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are diverse in </a:t>
            </a:r>
            <a:r>
              <a:rPr lang="it-IT" dirty="0" err="1"/>
              <a:t>their</a:t>
            </a:r>
            <a:r>
              <a:rPr lang="it-IT" dirty="0"/>
              <a:t> nature and </a:t>
            </a:r>
            <a:r>
              <a:rPr lang="it-IT" dirty="0" err="1"/>
              <a:t>traditions</a:t>
            </a:r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96" y="1914674"/>
            <a:ext cx="3409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5C7C1E-DBF0-4490-8289-61098E1CC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80" y="1144879"/>
            <a:ext cx="9966960" cy="107724"/>
          </a:xfrm>
        </p:spPr>
        <p:txBody>
          <a:bodyPr/>
          <a:lstStyle/>
          <a:p>
            <a:pPr algn="ctr"/>
            <a:r>
              <a:rPr lang="it-IT" sz="4400" dirty="0"/>
              <a:t>The literature of the </a:t>
            </a:r>
            <a:r>
              <a:rPr lang="it-IT" sz="4400" dirty="0" err="1"/>
              <a:t>colonized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0D549C5-889E-4C15-822A-0FC09264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1971597"/>
            <a:ext cx="7891272" cy="4078474"/>
          </a:xfrm>
        </p:spPr>
        <p:txBody>
          <a:bodyPr>
            <a:normAutofit/>
          </a:bodyPr>
          <a:lstStyle/>
          <a:p>
            <a:r>
              <a:rPr lang="it-IT" dirty="0" err="1"/>
              <a:t>Violation</a:t>
            </a:r>
            <a:r>
              <a:rPr lang="it-IT" dirty="0"/>
              <a:t> of the </a:t>
            </a:r>
            <a:r>
              <a:rPr lang="it-IT" dirty="0" err="1"/>
              <a:t>aesthetic</a:t>
            </a:r>
            <a:r>
              <a:rPr lang="it-IT" dirty="0"/>
              <a:t> </a:t>
            </a:r>
            <a:r>
              <a:rPr lang="it-IT" dirty="0" err="1"/>
              <a:t>norms</a:t>
            </a:r>
            <a:r>
              <a:rPr lang="it-IT" dirty="0"/>
              <a:t> of Western literature</a:t>
            </a:r>
          </a:p>
          <a:p>
            <a:endParaRPr lang="it-IT" dirty="0"/>
          </a:p>
          <a:p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 dirty="0" err="1"/>
              <a:t>writers</a:t>
            </a:r>
            <a:r>
              <a:rPr lang="it-IT" dirty="0"/>
              <a:t> </a:t>
            </a:r>
            <a:r>
              <a:rPr lang="it-IT" dirty="0" err="1"/>
              <a:t>search</a:t>
            </a:r>
            <a:r>
              <a:rPr lang="it-IT" dirty="0"/>
              <a:t> to </a:t>
            </a:r>
            <a:r>
              <a:rPr lang="it-IT" dirty="0" err="1"/>
              <a:t>encounter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culture’s</a:t>
            </a:r>
            <a:r>
              <a:rPr lang="it-IT" dirty="0"/>
              <a:t> </a:t>
            </a:r>
            <a:r>
              <a:rPr lang="it-IT" dirty="0" err="1"/>
              <a:t>ancient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attempt</a:t>
            </a:r>
            <a:r>
              <a:rPr lang="it-IT" dirty="0"/>
              <a:t> to deal with </a:t>
            </a:r>
            <a:r>
              <a:rPr lang="it-IT" dirty="0" err="1"/>
              <a:t>problems</a:t>
            </a:r>
            <a:r>
              <a:rPr lang="it-IT" dirty="0"/>
              <a:t> of social </a:t>
            </a:r>
            <a:r>
              <a:rPr lang="it-IT" dirty="0" err="1"/>
              <a:t>order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Development of </a:t>
            </a:r>
            <a:r>
              <a:rPr lang="it-IT" dirty="0" err="1"/>
              <a:t>hybrid</a:t>
            </a:r>
            <a:r>
              <a:rPr lang="it-IT" dirty="0"/>
              <a:t> and </a:t>
            </a:r>
            <a:r>
              <a:rPr lang="it-IT" dirty="0" err="1"/>
              <a:t>reclaimed</a:t>
            </a:r>
            <a:r>
              <a:rPr lang="it-IT" dirty="0"/>
              <a:t> </a:t>
            </a:r>
            <a:r>
              <a:rPr lang="it-IT" dirty="0" err="1"/>
              <a:t>cultures</a:t>
            </a:r>
            <a:r>
              <a:rPr lang="it-IT" dirty="0"/>
              <a:t> in </a:t>
            </a:r>
            <a:r>
              <a:rPr lang="it-IT" dirty="0" err="1"/>
              <a:t>colonized</a:t>
            </a:r>
            <a:r>
              <a:rPr lang="it-IT" dirty="0"/>
              <a:t> </a:t>
            </a:r>
            <a:r>
              <a:rPr lang="it-IT"/>
              <a:t>countries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697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35392" y="969236"/>
            <a:ext cx="4826064" cy="442876"/>
          </a:xfrm>
        </p:spPr>
        <p:txBody>
          <a:bodyPr/>
          <a:lstStyle/>
          <a:p>
            <a:r>
              <a:rPr lang="it-IT" sz="4400" dirty="0"/>
              <a:t>Major </a:t>
            </a:r>
            <a:r>
              <a:rPr lang="it-IT" sz="4400" dirty="0" err="1"/>
              <a:t>figures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65676" y="1657495"/>
            <a:ext cx="9868228" cy="28682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Chinua</a:t>
            </a:r>
            <a:r>
              <a:rPr lang="it-IT" dirty="0"/>
              <a:t> </a:t>
            </a:r>
            <a:r>
              <a:rPr lang="it-IT" dirty="0" err="1"/>
              <a:t>Achebe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Peter Abrahams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Salman</a:t>
            </a:r>
            <a:r>
              <a:rPr lang="it-IT" dirty="0"/>
              <a:t> Rushdie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Jamaica </a:t>
            </a:r>
            <a:r>
              <a:rPr lang="it-IT" dirty="0" err="1"/>
              <a:t>Kincaid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Anita </a:t>
            </a:r>
            <a:r>
              <a:rPr lang="it-IT" dirty="0" err="1"/>
              <a:t>Desai</a:t>
            </a:r>
            <a:r>
              <a:rPr lang="it-IT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Assia </a:t>
            </a:r>
            <a:r>
              <a:rPr lang="it-IT" dirty="0" err="1"/>
              <a:t>Djebar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4592549"/>
            <a:ext cx="2601892" cy="17354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49" y="1684001"/>
            <a:ext cx="2616602" cy="17444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45" y="1947066"/>
            <a:ext cx="2005368" cy="202641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42" y="4319671"/>
            <a:ext cx="2539076" cy="1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268639" y="1061835"/>
            <a:ext cx="8394479" cy="269254"/>
          </a:xfrm>
        </p:spPr>
        <p:txBody>
          <a:bodyPr/>
          <a:lstStyle/>
          <a:p>
            <a:r>
              <a:rPr lang="it-IT" sz="4400" dirty="0"/>
              <a:t>The literature of the </a:t>
            </a:r>
            <a:r>
              <a:rPr lang="it-IT" sz="4400" dirty="0" err="1"/>
              <a:t>colonists</a:t>
            </a:r>
            <a:endParaRPr lang="it-IT" sz="44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954099" y="1993160"/>
            <a:ext cx="9150600" cy="36552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Their ideology implied the Anglo-European culture as the most civilized, sophisticated, or metropolitan.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Based on the colonizers’ assumption of their own superiority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59" y="3705059"/>
            <a:ext cx="4192077" cy="27371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54099" y="4296806"/>
            <a:ext cx="6013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Colonists’ literature tries to continue, equal,  replicate the original tradition, to write in accord with British standards</a:t>
            </a:r>
          </a:p>
        </p:txBody>
      </p:sp>
    </p:spTree>
    <p:extLst>
      <p:ext uri="{BB962C8B-B14F-4D97-AF65-F5344CB8AC3E}">
        <p14:creationId xmlns:p14="http://schemas.microsoft.com/office/powerpoint/2010/main" val="294537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051560" y="2707780"/>
            <a:ext cx="7891272" cy="10698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051560" y="3131509"/>
            <a:ext cx="9966960" cy="1069848"/>
          </a:xfrm>
        </p:spPr>
        <p:txBody>
          <a:bodyPr/>
          <a:lstStyle/>
          <a:p>
            <a:pPr algn="ctr"/>
            <a:r>
              <a:rPr lang="it-IT" sz="6600" dirty="0" err="1"/>
              <a:t>Thanks</a:t>
            </a:r>
            <a:r>
              <a:rPr lang="it-IT" sz="6600" dirty="0"/>
              <a:t> for </a:t>
            </a:r>
            <a:r>
              <a:rPr lang="it-IT" sz="6600" dirty="0" err="1"/>
              <a:t>your</a:t>
            </a:r>
            <a:r>
              <a:rPr lang="it-IT" sz="6600" dirty="0"/>
              <a:t> </a:t>
            </a:r>
            <a:r>
              <a:rPr lang="it-IT" sz="6600" dirty="0" err="1"/>
              <a:t>attention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95080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335</TotalTime>
  <Words>273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Legno</vt:lpstr>
      <vt:lpstr>POSTCOLONIALISM</vt:lpstr>
      <vt:lpstr>DEFINITION OF ‘POSTCOLONIAL’</vt:lpstr>
      <vt:lpstr>Postcolonial literature</vt:lpstr>
      <vt:lpstr>Postcolonialism’s issues </vt:lpstr>
      <vt:lpstr>The literature of the colonized</vt:lpstr>
      <vt:lpstr>The literature of the colonized</vt:lpstr>
      <vt:lpstr>Major figures</vt:lpstr>
      <vt:lpstr>The literature of the colonists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POSTCOLONIALISM</dc:title>
  <dc:creator>Andrea_Matteo</dc:creator>
  <cp:lastModifiedBy>Famiglia</cp:lastModifiedBy>
  <cp:revision>37</cp:revision>
  <dcterms:created xsi:type="dcterms:W3CDTF">2018-01-07T21:57:36Z</dcterms:created>
  <dcterms:modified xsi:type="dcterms:W3CDTF">2018-01-08T22:41:00Z</dcterms:modified>
</cp:coreProperties>
</file>