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434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310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10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130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121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708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24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0189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83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689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770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555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COLONIAL PRESENTATION </a:t>
            </a:r>
            <a:r>
              <a:rPr lang="it-IT" sz="1400" dirty="0"/>
              <a:t>by </a:t>
            </a:r>
            <a:r>
              <a:rPr lang="it-IT" sz="1400" dirty="0" err="1"/>
              <a:t>Nourin</a:t>
            </a:r>
            <a:r>
              <a:rPr lang="it-IT" sz="1400" dirty="0"/>
              <a:t> </a:t>
            </a:r>
            <a:r>
              <a:rPr lang="it-IT" sz="1400" dirty="0" err="1"/>
              <a:t>Binte</a:t>
            </a:r>
            <a:r>
              <a:rPr lang="it-IT" sz="1400" dirty="0"/>
              <a:t> </a:t>
            </a:r>
            <a:r>
              <a:rPr lang="it-IT" sz="1400" dirty="0" err="1"/>
              <a:t>Saeed</a:t>
            </a:r>
            <a:r>
              <a:rPr lang="it-IT" sz="1400" dirty="0"/>
              <a:t> 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it-IT" sz="2000" dirty="0"/>
              <a:t>ANALYSIS OF CHAPTER 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38225" y="3771900"/>
            <a:ext cx="10993546" cy="5903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2000" dirty="0" err="1">
                <a:solidFill>
                  <a:srgbClr val="FFFFFF"/>
                </a:solidFill>
              </a:rPr>
              <a:t>Credits</a:t>
            </a:r>
            <a:r>
              <a:rPr lang="it-IT" sz="2000" dirty="0">
                <a:solidFill>
                  <a:srgbClr val="FFFFFF"/>
                </a:solidFill>
              </a:rPr>
              <a:t> Dana </a:t>
            </a:r>
            <a:r>
              <a:rPr lang="it-IT" sz="2000" dirty="0" err="1">
                <a:solidFill>
                  <a:srgbClr val="FFFFFF"/>
                </a:solidFill>
              </a:rPr>
              <a:t>pastoricchio</a:t>
            </a: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Class 5^asa</a:t>
            </a:r>
          </a:p>
          <a:p>
            <a:r>
              <a:rPr lang="it-IT" sz="2000" dirty="0" err="1">
                <a:solidFill>
                  <a:srgbClr val="FFFFFF"/>
                </a:solidFill>
              </a:rPr>
              <a:t>a.s.</a:t>
            </a:r>
            <a:r>
              <a:rPr lang="it-IT" sz="2000" dirty="0">
                <a:solidFill>
                  <a:srgbClr val="FFFFFF"/>
                </a:solidFill>
              </a:rPr>
              <a:t> 2017 / 2018</a:t>
            </a:r>
          </a:p>
        </p:txBody>
      </p:sp>
    </p:spTree>
    <p:extLst>
      <p:ext uri="{BB962C8B-B14F-4D97-AF65-F5344CB8AC3E}">
        <p14:creationId xmlns:p14="http://schemas.microsoft.com/office/powerpoint/2010/main" val="31731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930E-C544-47FD-8A25-528C160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theme of the 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A81B-FE18-420C-974A-E4320E1D3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700" y="2124075"/>
            <a:ext cx="11029950" cy="4235876"/>
          </a:xfrm>
        </p:spPr>
        <p:txBody>
          <a:bodyPr/>
          <a:lstStyle/>
          <a:p>
            <a:pPr marL="305435" indent="-305435"/>
            <a:r>
              <a:rPr lang="en-US" dirty="0"/>
              <a:t>The colonialism novel ROBINSON CRUSOE</a:t>
            </a:r>
          </a:p>
          <a:p>
            <a:pPr marL="305435" indent="-305435"/>
            <a:r>
              <a:rPr lang="en-US" dirty="0"/>
              <a:t>Colonialism novel tells about adventure story</a:t>
            </a:r>
          </a:p>
          <a:p>
            <a:pPr marL="305435" indent="-305435"/>
            <a:r>
              <a:rPr lang="en-US" dirty="0"/>
              <a:t>written by Daniel Defoe</a:t>
            </a:r>
          </a:p>
          <a:p>
            <a:pPr marL="305435" indent="-305435"/>
            <a:r>
              <a:rPr lang="en-US" dirty="0"/>
              <a:t>published in 1719</a:t>
            </a:r>
            <a:endParaRPr lang="en-US" dirty="0">
              <a:solidFill>
                <a:schemeClr val="tx1"/>
              </a:solidFill>
            </a:endParaRPr>
          </a:p>
          <a:p>
            <a:pPr marL="305435" indent="-305435"/>
            <a:r>
              <a:rPr lang="en-US" dirty="0"/>
              <a:t>Colonialism by the </a:t>
            </a:r>
            <a:r>
              <a:rPr lang="en-US" dirty="0" err="1"/>
              <a:t>colonisator</a:t>
            </a:r>
            <a:r>
              <a:rPr lang="en-US" dirty="0"/>
              <a:t> point of view</a:t>
            </a:r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0271A6-1314-4EF7-986E-F8310AF526E6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  <p:pic>
        <p:nvPicPr>
          <p:cNvPr id="7" name="Picture 7" descr="A picture containing text, book, water, outdoor&#10;&#10;Description generated with very high confidence">
            <a:extLst>
              <a:ext uri="{FF2B5EF4-FFF2-40B4-BE49-F238E27FC236}">
                <a16:creationId xmlns:a16="http://schemas.microsoft.com/office/drawing/2014/main" id="{A2FC8F66-D569-4813-83A8-8F6DEAD40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2124075"/>
            <a:ext cx="27432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7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00C4-916D-4056-944F-BD7F6A52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 chapter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4CFF-EA1D-4BEB-9403-9D82F1F04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" dirty="0"/>
              <a:t>argumentative text</a:t>
            </a:r>
          </a:p>
          <a:p>
            <a:pPr marL="305435" indent="-305435"/>
            <a:r>
              <a:rPr lang="en" dirty="0"/>
              <a:t>the chapter is in turn divided into paragraphs in which each presents an aspect of colonialism</a:t>
            </a:r>
          </a:p>
          <a:p>
            <a:pPr marL="305435" indent="-305435"/>
            <a:r>
              <a:rPr lang="en" dirty="0"/>
              <a:t>simple and direct language</a:t>
            </a:r>
          </a:p>
          <a:p>
            <a:pPr marL="305435" indent="-305435"/>
            <a:r>
              <a:rPr lang="en" dirty="0"/>
              <a:t>analysis of the novel critically from the point of view of an external opinion</a:t>
            </a:r>
          </a:p>
          <a:p>
            <a:pPr marL="305435" indent="-305435"/>
            <a:r>
              <a:rPr lang="en" dirty="0"/>
              <a:t>comparison with other colonial novels to highlight similarities and differences with </a:t>
            </a:r>
            <a:r>
              <a:rPr lang="en" i="1" dirty="0"/>
              <a:t>Robinson Crusoe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822B77-045F-4FD0-95A7-311189040F15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</p:spTree>
    <p:extLst>
      <p:ext uri="{BB962C8B-B14F-4D97-AF65-F5344CB8AC3E}">
        <p14:creationId xmlns:p14="http://schemas.microsoft.com/office/powerpoint/2010/main" val="221371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9D81-67EE-46A9-AEBF-E2768C4E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the text (themes)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D889-0E11-44C8-8143-0413D09D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86050"/>
            <a:ext cx="11029615" cy="3678303"/>
          </a:xfrm>
        </p:spPr>
        <p:txBody>
          <a:bodyPr/>
          <a:lstStyle/>
          <a:p>
            <a:pPr marL="305435" indent="-305435"/>
            <a:r>
              <a:rPr lang="en" dirty="0"/>
              <a:t>Definition of colonialism from the colonists' point of view</a:t>
            </a:r>
          </a:p>
          <a:p>
            <a:pPr marL="305435" indent="-305435"/>
            <a:r>
              <a:rPr lang="en" dirty="0"/>
              <a:t>Presentation of the colonialist and capitalistic mentality of those years</a:t>
            </a:r>
          </a:p>
          <a:p>
            <a:pPr marL="305435" indent="-305435"/>
            <a:r>
              <a:rPr lang="en" dirty="0"/>
              <a:t>presentation of the values matured during the colonial age: </a:t>
            </a:r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r>
              <a:rPr lang="en" dirty="0"/>
              <a:t>Domination</a:t>
            </a:r>
          </a:p>
          <a:p>
            <a:pPr marL="0" indent="0">
              <a:buNone/>
            </a:pPr>
            <a:r>
              <a:rPr lang="en" dirty="0"/>
              <a:t>power </a:t>
            </a:r>
          </a:p>
          <a:p>
            <a:pPr marL="0" indent="0">
              <a:buNone/>
            </a:pPr>
            <a:r>
              <a:rPr lang="en" dirty="0"/>
              <a:t>origins </a:t>
            </a:r>
            <a:endParaRPr lang="en-US" dirty="0"/>
          </a:p>
          <a:p>
            <a:pPr marL="0" indent="0">
              <a:buNone/>
            </a:pPr>
            <a:r>
              <a:rPr lang="en" dirty="0"/>
              <a:t>asymmetric position between </a:t>
            </a:r>
            <a:r>
              <a:rPr lang="en" dirty="0" err="1"/>
              <a:t>colonisers</a:t>
            </a:r>
            <a:r>
              <a:rPr lang="en" dirty="0"/>
              <a:t> and </a:t>
            </a:r>
            <a:r>
              <a:rPr lang="en" dirty="0" err="1"/>
              <a:t>colonised</a:t>
            </a:r>
            <a:r>
              <a:rPr lang="en" dirty="0"/>
              <a:t> (submission of </a:t>
            </a:r>
            <a:r>
              <a:rPr lang="en" dirty="0" err="1"/>
              <a:t>colonisated</a:t>
            </a:r>
            <a:r>
              <a:rPr lang="en" dirty="0"/>
              <a:t>)</a:t>
            </a:r>
            <a:endParaRPr lang="en" dirty="0">
              <a:solidFill>
                <a:schemeClr val="tx1"/>
              </a:solidFill>
            </a:endParaRPr>
          </a:p>
          <a:p>
            <a:pPr marL="305435" indent="-305435"/>
            <a:endParaRPr lang="en" dirty="0"/>
          </a:p>
          <a:p>
            <a:pPr marL="305435" indent="-305435"/>
            <a:endParaRPr lang="en" dirty="0"/>
          </a:p>
          <a:p>
            <a:pPr marL="305435" indent="-305435"/>
            <a:endParaRPr lang="e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91045-D024-4DD2-8E8D-574F4DF8EF05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  <p:pic>
        <p:nvPicPr>
          <p:cNvPr id="7" name="Picture 7" descr="A picture containing text, tree, man, book&#10;&#10;Description generated with very high confidence">
            <a:extLst>
              <a:ext uri="{FF2B5EF4-FFF2-40B4-BE49-F238E27FC236}">
                <a16:creationId xmlns:a16="http://schemas.microsoft.com/office/drawing/2014/main" id="{D8BD920A-41D5-45A7-A896-9E896BED5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350" y="2087245"/>
            <a:ext cx="2519149" cy="390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9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099C-FEB5-4A0F-A8CF-73F693B9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object of the research: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" dirty="0"/>
              <a:t>What is the perspective of the colonizers towards the colonized?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A5E4-0F28-47CF-BD16-562D0B4BC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700" y="2343150"/>
            <a:ext cx="5422390" cy="363304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1A3260"/>
                </a:solidFill>
              </a:rPr>
              <a:t>IN ALL LITERATURES OF THE COLONISTS:</a:t>
            </a:r>
          </a:p>
          <a:p>
            <a:pPr marL="0" indent="0">
              <a:buNone/>
            </a:pPr>
            <a:endParaRPr lang="en-US" dirty="0"/>
          </a:p>
          <a:p>
            <a:pPr marL="305435" indent="-305435"/>
            <a:r>
              <a:rPr lang="en-US" dirty="0"/>
              <a:t>Domination</a:t>
            </a:r>
            <a:endParaRPr lang="en-US" dirty="0">
              <a:solidFill>
                <a:schemeClr val="tx1"/>
              </a:solidFill>
            </a:endParaRPr>
          </a:p>
          <a:p>
            <a:pPr marL="305435" indent="-305435"/>
            <a:r>
              <a:rPr lang="en-US" dirty="0"/>
              <a:t>Powerful</a:t>
            </a:r>
          </a:p>
          <a:p>
            <a:pPr marL="305435" indent="-305435"/>
            <a:r>
              <a:rPr lang="en-US" dirty="0"/>
              <a:t>Standard life</a:t>
            </a:r>
          </a:p>
          <a:p>
            <a:pPr marL="305435" indent="-305435"/>
            <a:r>
              <a:rPr lang="en-US" dirty="0"/>
              <a:t>Discovery and adventure</a:t>
            </a:r>
          </a:p>
          <a:p>
            <a:pPr marL="305435" indent="-305435"/>
            <a:r>
              <a:rPr lang="en-US" dirty="0"/>
              <a:t>Imposes their origins</a:t>
            </a:r>
          </a:p>
          <a:p>
            <a:pPr marL="305435" indent="-305435"/>
            <a:r>
              <a:rPr lang="en" dirty="0"/>
              <a:t>maintain the relationship between slave-master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E532C8-605C-413A-9BCF-495B4659A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148" y="2438400"/>
            <a:ext cx="5422392" cy="363304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1A3260"/>
                </a:solidFill>
              </a:rPr>
              <a:t>IN ROBINSON CRUSOE he imposes to Friday his:</a:t>
            </a:r>
          </a:p>
          <a:p>
            <a:pPr marL="0" indent="0">
              <a:buNone/>
            </a:pPr>
            <a:endParaRPr lang="en-US" dirty="0"/>
          </a:p>
          <a:p>
            <a:pPr marL="305435" indent="-305435"/>
            <a:r>
              <a:rPr lang="en-US" b="1" dirty="0"/>
              <a:t>Language</a:t>
            </a:r>
            <a:r>
              <a:rPr lang="en-US" dirty="0"/>
              <a:t> (He imposed his language, English)</a:t>
            </a:r>
          </a:p>
          <a:p>
            <a:pPr marL="305435" indent="-305435"/>
            <a:r>
              <a:rPr lang="en-US" b="1" dirty="0"/>
              <a:t>Name</a:t>
            </a:r>
            <a:r>
              <a:rPr lang="en-US" dirty="0"/>
              <a:t> (He gives Friday an European name)</a:t>
            </a:r>
          </a:p>
          <a:p>
            <a:pPr marL="305435" indent="-305435"/>
            <a:r>
              <a:rPr lang="en-US" b="1" dirty="0"/>
              <a:t>Religion</a:t>
            </a:r>
            <a:r>
              <a:rPr lang="en-US" dirty="0"/>
              <a:t> (He transforms Friday from a pagan savage to Christian slave)</a:t>
            </a:r>
          </a:p>
          <a:p>
            <a:pPr marL="305435" indent="-305435"/>
            <a:r>
              <a:rPr lang="en-US" b="1" dirty="0"/>
              <a:t>Habits</a:t>
            </a:r>
            <a:r>
              <a:rPr lang="en-US" dirty="0"/>
              <a:t> (He changes his cannibalistic attitudes )</a:t>
            </a:r>
          </a:p>
          <a:p>
            <a:pPr marL="305435" indent="-305435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0B41D-3CAA-4E59-B5AF-1D32CD19F9CA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</p:spTree>
    <p:extLst>
      <p:ext uri="{BB962C8B-B14F-4D97-AF65-F5344CB8AC3E}">
        <p14:creationId xmlns:p14="http://schemas.microsoft.com/office/powerpoint/2010/main" val="53366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5EE2-B250-42ED-91BC-1A7A792D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elements in favor of the theme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C555D00-690E-4E25-AF60-3ABF622A2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ROBINSON CRUSOE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D31217-57B3-4898-AE41-933527D720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05435" indent="-305435"/>
            <a:r>
              <a:rPr lang="en-US" dirty="0" err="1"/>
              <a:t>Coloniser</a:t>
            </a:r>
          </a:p>
          <a:p>
            <a:pPr marL="305435" indent="-305435"/>
            <a:r>
              <a:rPr lang="en-US" dirty="0"/>
              <a:t>European</a:t>
            </a:r>
          </a:p>
          <a:p>
            <a:pPr marL="305435" indent="-305435"/>
            <a:r>
              <a:rPr lang="en-US" dirty="0"/>
              <a:t>Master</a:t>
            </a:r>
          </a:p>
          <a:p>
            <a:pPr marL="305435" indent="-305435"/>
            <a:r>
              <a:rPr lang="en-US" dirty="0"/>
              <a:t>Civilized</a:t>
            </a:r>
          </a:p>
          <a:p>
            <a:pPr marL="305435" indent="-305435"/>
            <a:r>
              <a:rPr lang="en-US" dirty="0"/>
              <a:t>Represents Literatures of the colonists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8A3A7C-A097-46A2-AF29-432F84268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44682B-7F3F-4DB6-8A58-842FEEE327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05435" indent="-305435"/>
            <a:r>
              <a:rPr lang="en-US" dirty="0" err="1"/>
              <a:t>Colonised</a:t>
            </a:r>
          </a:p>
          <a:p>
            <a:pPr marL="305435" indent="-305435"/>
            <a:r>
              <a:rPr lang="en-US" dirty="0"/>
              <a:t>Savage</a:t>
            </a:r>
          </a:p>
          <a:p>
            <a:pPr marL="305435" indent="-305435"/>
            <a:r>
              <a:rPr lang="en-US" dirty="0"/>
              <a:t>Slave</a:t>
            </a:r>
          </a:p>
          <a:p>
            <a:pPr marL="305435" indent="-305435"/>
            <a:r>
              <a:rPr lang="en-US" dirty="0"/>
              <a:t>Uncivilized</a:t>
            </a:r>
          </a:p>
          <a:p>
            <a:pPr marL="305435" indent="-305435"/>
            <a:r>
              <a:rPr lang="en-US" dirty="0"/>
              <a:t>Represents Literature of the </a:t>
            </a:r>
            <a:r>
              <a:rPr lang="en-US" dirty="0" err="1"/>
              <a:t>colonised</a:t>
            </a:r>
          </a:p>
          <a:p>
            <a:pPr marL="305435" indent="-305435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72A91-54A4-4E14-81C4-7AF37A06DD56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</p:spTree>
    <p:extLst>
      <p:ext uri="{BB962C8B-B14F-4D97-AF65-F5344CB8AC3E}">
        <p14:creationId xmlns:p14="http://schemas.microsoft.com/office/powerpoint/2010/main" val="73010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A7BC-A874-46C9-84E8-3A2DA980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elements in favor of the theme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649CA-9237-445B-BAF7-D4A4BA77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" dirty="0"/>
              <a:t>the island represents the utopian aspects of the ideology of the </a:t>
            </a:r>
            <a:r>
              <a:rPr lang="en" dirty="0" err="1"/>
              <a:t>colonisers</a:t>
            </a:r>
          </a:p>
          <a:p>
            <a:pPr marL="305435" indent="-305435"/>
            <a:r>
              <a:rPr lang="en" dirty="0"/>
              <a:t>Robinson uses domination to impose his </a:t>
            </a:r>
            <a:r>
              <a:rPr lang="en" dirty="0" err="1"/>
              <a:t>his</a:t>
            </a:r>
            <a:r>
              <a:rPr lang="en" dirty="0"/>
              <a:t> culture</a:t>
            </a:r>
          </a:p>
          <a:p>
            <a:pPr marL="0" indent="0">
              <a:buNone/>
            </a:pPr>
            <a:endParaRPr lang="en" dirty="0"/>
          </a:p>
          <a:p>
            <a:pPr marL="305435" indent="-305435"/>
            <a:endParaRPr lang="e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24F73-1C94-473C-BC14-A296BB38ACBD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</p:spTree>
    <p:extLst>
      <p:ext uri="{BB962C8B-B14F-4D97-AF65-F5344CB8AC3E}">
        <p14:creationId xmlns:p14="http://schemas.microsoft.com/office/powerpoint/2010/main" val="212474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BD90-4B4A-41EE-BC85-91326BCF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2CD2-4D0B-4AA7-89C4-DEC2E026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181225"/>
            <a:ext cx="5594066" cy="3678238"/>
          </a:xfrm>
        </p:spPr>
        <p:txBody>
          <a:bodyPr/>
          <a:lstStyle/>
          <a:p>
            <a:pPr marL="305435" indent="-305435"/>
            <a:r>
              <a:rPr lang="en" dirty="0"/>
              <a:t>the historical period influences the novels written at that time and colonialism influenced the writing of Defoe who presented in his novel the figure of the </a:t>
            </a:r>
            <a:r>
              <a:rPr lang="en" dirty="0" err="1"/>
              <a:t>coloniser</a:t>
            </a:r>
          </a:p>
          <a:p>
            <a:pPr marL="305435" indent="-305435"/>
            <a:r>
              <a:rPr lang="en-US" dirty="0"/>
              <a:t>Narrator underlines European mentality</a:t>
            </a:r>
          </a:p>
          <a:p>
            <a:pPr marL="305435" indent="-305435"/>
            <a:r>
              <a:rPr lang="en-US" dirty="0"/>
              <a:t>Idea that economic and scientific power gives opportunity to dominate others </a:t>
            </a:r>
            <a:endParaRPr lang="en-US" dirty="0">
              <a:solidFill>
                <a:srgbClr val="3D3D3D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02CF34-7983-4385-ACA8-4DB47409FFC1}"/>
              </a:ext>
            </a:extLst>
          </p:cNvPr>
          <p:cNvSpPr txBox="1"/>
          <p:nvPr/>
        </p:nvSpPr>
        <p:spPr>
          <a:xfrm>
            <a:off x="6960358" y="6414447"/>
            <a:ext cx="5335943" cy="3698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A3260"/>
                </a:solidFill>
              </a:rPr>
              <a:t>Dana </a:t>
            </a:r>
            <a:r>
              <a:rPr lang="en-US" dirty="0" err="1">
                <a:solidFill>
                  <a:srgbClr val="1A3260"/>
                </a:solidFill>
              </a:rPr>
              <a:t>Pastoricchio</a:t>
            </a:r>
            <a:r>
              <a:rPr lang="en-US" dirty="0">
                <a:solidFill>
                  <a:srgbClr val="1A3260"/>
                </a:solidFill>
              </a:rPr>
              <a:t> class 5^ASA </a:t>
            </a:r>
            <a:r>
              <a:rPr lang="en-US" dirty="0" err="1">
                <a:solidFill>
                  <a:srgbClr val="1A3260"/>
                </a:solidFill>
              </a:rPr>
              <a:t>a.s</a:t>
            </a:r>
            <a:r>
              <a:rPr lang="en-US" dirty="0">
                <a:solidFill>
                  <a:srgbClr val="1A3260"/>
                </a:solidFill>
              </a:rPr>
              <a:t>. 2017/2018</a:t>
            </a:r>
          </a:p>
        </p:txBody>
      </p:sp>
      <p:pic>
        <p:nvPicPr>
          <p:cNvPr id="6" name="Picture 6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02A7A1CC-D2A8-4134-9172-B3B9C9A31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0" y="2533650"/>
            <a:ext cx="4699995" cy="327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94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Dividend</vt:lpstr>
      <vt:lpstr>COLONIAL PRESENTATION by Nourin Binte Saeed  ANALYSIS OF CHAPTER I</vt:lpstr>
      <vt:lpstr>The theme of the chapter</vt:lpstr>
      <vt:lpstr>Structure of the chapter </vt:lpstr>
      <vt:lpstr>Presentation of the text (themes)</vt:lpstr>
      <vt:lpstr>object of the research:  What is the perspective of the colonizers towards the colonized?</vt:lpstr>
      <vt:lpstr>elements in favor of the theme</vt:lpstr>
      <vt:lpstr>elements in favor of the theme</vt:lpstr>
      <vt:lpstr>Personal consideration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Petr Barborik</cp:lastModifiedBy>
  <cp:revision>4</cp:revision>
  <dcterms:created xsi:type="dcterms:W3CDTF">2013-08-01T12:31:15Z</dcterms:created>
  <dcterms:modified xsi:type="dcterms:W3CDTF">2018-02-20T17:30:35Z</dcterms:modified>
</cp:coreProperties>
</file>