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561F-D49A-4B9C-AD3A-2E91FDA1AA94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27EE1-17E6-4688-816D-7932586EE77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4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88900"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it-IT" sz="14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indent="-88900">
                <a:buClr>
                  <a:srgbClr val="000000"/>
                </a:buClr>
                <a:buSzPts val="1400"/>
                <a:buFont typeface="Calibri"/>
                <a:buNone/>
              </a:pPr>
              <a:t>1</a:t>
            </a:fld>
            <a:endParaRPr lang="it-IT" sz="1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01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657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74643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4102100" y="-2197100"/>
            <a:ext cx="3886200" cy="96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78052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-469900" y="2171700"/>
            <a:ext cx="5410199" cy="24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4826000" y="-685799"/>
            <a:ext cx="4876800" cy="76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2347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9566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14300" algn="ctr"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8000"/>
              <a:buFont typeface="Impact"/>
              <a:buNone/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14300" algn="ctr"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91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stazione sezio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14300" algn="ctr"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14300" algn="ctr"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9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016000" y="609601"/>
            <a:ext cx="48768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1919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197600" y="609601"/>
            <a:ext cx="48768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1919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3653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1011936" y="1329264"/>
            <a:ext cx="48768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7319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6193536" y="609600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193536" y="1329264"/>
            <a:ext cx="48768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7319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5" name="Shape 55"/>
          <p:cNvCxnSpPr/>
          <p:nvPr/>
        </p:nvCxnSpPr>
        <p:spPr>
          <a:xfrm>
            <a:off x="1011936" y="1249362"/>
            <a:ext cx="48768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6193536" y="1249362"/>
            <a:ext cx="48768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0977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510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947821" y="457201"/>
            <a:ext cx="6126579" cy="411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1016002" y="457200"/>
            <a:ext cx="3564876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420"/>
              </a:spcBef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69" name="Shape 69"/>
          <p:cNvCxnSpPr/>
          <p:nvPr/>
        </p:nvCxnSpPr>
        <p:spPr>
          <a:xfrm rot="5400000">
            <a:off x="2871259" y="2514336"/>
            <a:ext cx="3810000" cy="2117"/>
          </a:xfrm>
          <a:prstGeom prst="straightConnector1">
            <a:avLst/>
          </a:prstGeom>
          <a:noFill/>
          <a:ln w="15875" cap="flat" cmpd="sng">
            <a:solidFill>
              <a:srgbClr val="6FA0D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3762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1036320" y="457200"/>
            <a:ext cx="100584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133856" y="3505200"/>
            <a:ext cx="98552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5540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kern="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‹N›</a:t>
            </a:fld>
            <a:endParaRPr lang="it-IT" sz="2400" kern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14300" algn="ctr"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14300" algn="ctr"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097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279576" y="6250288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76200">
              <a:buClr>
                <a:srgbClr val="245899"/>
              </a:buClr>
              <a:buSzPts val="1200"/>
            </a:pPr>
            <a:r>
              <a:rPr lang="it-IT" sz="1200" b="1" kern="0" dirty="0">
                <a:solidFill>
                  <a:srgbClr val="245899"/>
                </a:solidFill>
                <a:ea typeface="Times New Roman"/>
                <a:cs typeface="Times New Roman"/>
                <a:sym typeface="Times New Roman"/>
              </a:rPr>
              <a:t>cl. 5 ASA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76200"/>
            <a:r>
              <a:rPr lang="it-IT" dirty="0" smtClean="0">
                <a:latin typeface="Arial"/>
              </a:rPr>
              <a:t>11/01/2018</a:t>
            </a:r>
            <a:endParaRPr lang="it-IT" dirty="0">
              <a:latin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575181" y="1052737"/>
            <a:ext cx="8964488" cy="913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79400" algn="ctr">
              <a:buClr>
                <a:srgbClr val="DF322D"/>
              </a:buClr>
              <a:buSzPts val="4400"/>
            </a:pPr>
            <a:r>
              <a:rPr lang="it-IT" sz="4400" b="1" kern="0" dirty="0" err="1" smtClean="0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Colonial</a:t>
            </a:r>
            <a:r>
              <a:rPr lang="it-IT" sz="4400" b="1" kern="0" dirty="0" smtClean="0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4400" b="1" kern="0" dirty="0" err="1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it-IT" sz="4400" b="1" kern="0" dirty="0" err="1" smtClean="0">
                <a:solidFill>
                  <a:srgbClr val="DF32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iterature</a:t>
            </a:r>
            <a:endParaRPr lang="it-IT" sz="4400" b="1" kern="0" dirty="0">
              <a:solidFill>
                <a:srgbClr val="DF322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5346333" y="2452246"/>
            <a:ext cx="13708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14300">
              <a:buClr>
                <a:srgbClr val="000000"/>
              </a:buClr>
              <a:buSzPts val="1800"/>
            </a:pPr>
            <a:endParaRPr lang="it-IT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719197" y="4435574"/>
            <a:ext cx="867645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14300" algn="ctr">
              <a:buClr>
                <a:srgbClr val="000000"/>
              </a:buClr>
              <a:buSzPts val="1800"/>
            </a:pPr>
            <a:r>
              <a:rPr lang="it-IT" sz="1600" kern="0" dirty="0">
                <a:solidFill>
                  <a:srgbClr val="002060"/>
                </a:solidFill>
                <a:ea typeface="Times New Roman"/>
                <a:cs typeface="Arial" panose="020B0604020202020204" pitchFamily="34" charset="0"/>
                <a:sym typeface="Times New Roman"/>
              </a:rPr>
              <a:t>Liceo scientifico Scienze Applicate “A. Einstein”</a:t>
            </a:r>
          </a:p>
          <a:p>
            <a:pPr indent="-114300" algn="ctr">
              <a:buClr>
                <a:srgbClr val="000000"/>
              </a:buClr>
              <a:buSzPts val="1800"/>
            </a:pPr>
            <a:r>
              <a:rPr lang="it-IT" sz="1600" kern="0" dirty="0">
                <a:solidFill>
                  <a:srgbClr val="002060"/>
                </a:solidFill>
                <a:ea typeface="Times New Roman"/>
                <a:cs typeface="Arial" panose="020B0604020202020204" pitchFamily="34" charset="0"/>
                <a:sym typeface="Times New Roman"/>
              </a:rPr>
              <a:t>A.S 2017/2018</a:t>
            </a:r>
          </a:p>
        </p:txBody>
      </p:sp>
      <p:sp>
        <p:nvSpPr>
          <p:cNvPr id="101" name="Shape 101"/>
          <p:cNvSpPr/>
          <p:nvPr/>
        </p:nvSpPr>
        <p:spPr>
          <a:xfrm>
            <a:off x="3497693" y="2699109"/>
            <a:ext cx="5119464" cy="885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14300" algn="ctr">
              <a:buClr>
                <a:srgbClr val="000000"/>
              </a:buClr>
              <a:buSzPts val="1800"/>
            </a:pPr>
            <a:r>
              <a:rPr lang="it-IT" sz="1600" b="1" kern="0" dirty="0" err="1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Credits</a:t>
            </a:r>
            <a:endParaRPr lang="it-IT" sz="1600" b="1" kern="0" dirty="0">
              <a:solidFill>
                <a:srgbClr val="000000"/>
              </a:solidFill>
              <a:ea typeface="Times New Roman"/>
              <a:cs typeface="Times New Roman"/>
              <a:sym typeface="Times New Roman"/>
            </a:endParaRPr>
          </a:p>
          <a:p>
            <a:pPr indent="-114300" algn="ctr">
              <a:buClr>
                <a:srgbClr val="000000"/>
              </a:buClr>
              <a:buSzPts val="1800"/>
            </a:pPr>
            <a:endParaRPr lang="it-IT" sz="1600" b="1" kern="0" dirty="0">
              <a:solidFill>
                <a:srgbClr val="000000"/>
              </a:solidFill>
              <a:ea typeface="Times New Roman"/>
              <a:cs typeface="Times New Roman"/>
              <a:sym typeface="Times New Roman"/>
            </a:endParaRPr>
          </a:p>
          <a:p>
            <a:pPr indent="-114300">
              <a:buClr>
                <a:srgbClr val="000000"/>
              </a:buClr>
              <a:buSzPts val="1800"/>
            </a:pPr>
            <a:r>
              <a:rPr lang="it-IT" sz="20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it-IT" sz="2000" b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Clementin</a:t>
            </a:r>
            <a:r>
              <a:rPr lang="it-IT" sz="2000" b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Emilio and Zamò Federico</a:t>
            </a:r>
            <a:r>
              <a:rPr lang="it-IT" sz="20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it-IT" sz="20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-33309"/>
            <a:ext cx="107950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2924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5525" y="247650"/>
            <a:ext cx="9042400" cy="1600200"/>
          </a:xfrm>
        </p:spPr>
        <p:txBody>
          <a:bodyPr/>
          <a:lstStyle/>
          <a:p>
            <a:r>
              <a:rPr lang="en-GB" dirty="0" smtClean="0"/>
              <a:t>Conditions of natives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16000" y="2133600"/>
            <a:ext cx="100584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Manipulation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they see Europeans as “white supernatural creatures”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Reality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whites are interested for resources and manpower to seek 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them </a:t>
            </a:r>
            <a:endParaRPr lang="en-GB" kern="1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52400" indent="0">
              <a:buNone/>
            </a:pP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Ivory</a:t>
            </a:r>
            <a:endParaRPr lang="en-GB" kern="1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Natives are portrayed as criminals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coloniser</a:t>
            </a:r>
            <a:r>
              <a:rPr lang="en-US" dirty="0" smtClean="0">
                <a:solidFill>
                  <a:schemeClr val="tx1"/>
                </a:solidFill>
              </a:rPr>
              <a:t> character (Kurtz) becomes an embodiment of evil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sacrifice of ethic principles to obtain power and money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Marlow is the “only white man” that has seen in depth the bloody colonial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10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6742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5525" y="447675"/>
            <a:ext cx="9042400" cy="1600200"/>
          </a:xfrm>
        </p:spPr>
        <p:txBody>
          <a:bodyPr/>
          <a:lstStyle/>
          <a:p>
            <a:r>
              <a:rPr lang="it-IT" i="1" dirty="0" smtClean="0"/>
              <a:t>A </a:t>
            </a:r>
            <a:r>
              <a:rPr lang="it-IT" i="1" dirty="0" err="1" smtClean="0"/>
              <a:t>passage</a:t>
            </a:r>
            <a:r>
              <a:rPr lang="it-IT" i="1" dirty="0" smtClean="0"/>
              <a:t> to India</a:t>
            </a:r>
            <a:endParaRPr lang="it-IT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96949" y="2190750"/>
            <a:ext cx="10271126" cy="3886200"/>
          </a:xfrm>
        </p:spPr>
        <p:txBody>
          <a:bodyPr/>
          <a:lstStyle/>
          <a:p>
            <a:r>
              <a:rPr lang="it-IT" dirty="0" err="1" smtClean="0">
                <a:solidFill>
                  <a:schemeClr val="tx1"/>
                </a:solidFill>
              </a:rPr>
              <a:t>Novel</a:t>
            </a:r>
            <a:r>
              <a:rPr lang="it-IT" dirty="0" smtClean="0"/>
              <a:t> 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considered as a satire or a denounce (according to the review) of the British rule in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India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Difference with other novels set in India: </a:t>
            </a:r>
            <a:r>
              <a:rPr lang="en-GB" kern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trasitional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moment of British India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Similarities: the writer underlines the importance of British rule in 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India 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it would create justice and unity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11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66019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6950" y="590549"/>
            <a:ext cx="9042400" cy="1190625"/>
          </a:xfrm>
        </p:spPr>
        <p:txBody>
          <a:bodyPr/>
          <a:lstStyle/>
          <a:p>
            <a:r>
              <a:rPr lang="it-IT" dirty="0" smtClean="0"/>
              <a:t>Idea of India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6475" y="2314575"/>
            <a:ext cx="10058400" cy="38862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Main picture of the British Empire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Colonial representation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geographic exploration, conflicts between Indians and the Anglo Indian government class  colonised and colonisers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Nationalist feelings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clashes between Hindus and Muslims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Organization: castes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“Place of mystery” 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exotic image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12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99441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6475" y="619125"/>
            <a:ext cx="9042400" cy="1600200"/>
          </a:xfrm>
        </p:spPr>
        <p:txBody>
          <a:bodyPr/>
          <a:lstStyle/>
          <a:p>
            <a:r>
              <a:rPr lang="en-GB" dirty="0" smtClean="0"/>
              <a:t>Arrangement of the novel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6475" y="2257425"/>
            <a:ext cx="10058400" cy="3886200"/>
          </a:xfrm>
        </p:spPr>
        <p:txBody>
          <a:bodyPr/>
          <a:lstStyle/>
          <a:p>
            <a:pPr marL="15240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Three </a:t>
            </a:r>
            <a:r>
              <a:rPr lang="it-IT" dirty="0" err="1" smtClean="0">
                <a:solidFill>
                  <a:schemeClr val="tx1"/>
                </a:solidFill>
              </a:rPr>
              <a:t>parts</a:t>
            </a:r>
            <a:r>
              <a:rPr lang="it-IT" dirty="0" smtClean="0">
                <a:solidFill>
                  <a:schemeClr val="tx1"/>
                </a:solidFill>
              </a:rPr>
              <a:t>:</a:t>
            </a:r>
          </a:p>
          <a:p>
            <a:pPr marL="609600" indent="-457200">
              <a:buFont typeface="+mj-lt"/>
              <a:buAutoNum type="arabicParenR"/>
            </a:pPr>
            <a:r>
              <a:rPr lang="it-IT" dirty="0" err="1" smtClean="0">
                <a:solidFill>
                  <a:schemeClr val="tx1"/>
                </a:solidFill>
              </a:rPr>
              <a:t>Emotion</a:t>
            </a:r>
            <a:r>
              <a:rPr lang="it-IT" dirty="0" smtClean="0">
                <a:solidFill>
                  <a:schemeClr val="tx1"/>
                </a:solidFill>
              </a:rPr>
              <a:t> of </a:t>
            </a:r>
            <a:r>
              <a:rPr lang="it-IT" dirty="0" err="1" smtClean="0">
                <a:solidFill>
                  <a:schemeClr val="tx1"/>
                </a:solidFill>
              </a:rPr>
              <a:t>Indians</a:t>
            </a:r>
            <a:endParaRPr lang="it-IT" dirty="0" smtClean="0">
              <a:solidFill>
                <a:schemeClr val="tx1"/>
              </a:solidFill>
            </a:endParaRPr>
          </a:p>
          <a:p>
            <a:pPr marL="609600" indent="-457200">
              <a:buFont typeface="+mj-lt"/>
              <a:buAutoNum type="arabicParenR"/>
            </a:pPr>
            <a:r>
              <a:rPr lang="it-IT" dirty="0" err="1" smtClean="0">
                <a:solidFill>
                  <a:schemeClr val="tx1"/>
                </a:solidFill>
              </a:rPr>
              <a:t>Intellects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 marL="609600" indent="-457200">
              <a:buFont typeface="+mj-lt"/>
              <a:buAutoNum type="arabicParenR"/>
            </a:pPr>
            <a:r>
              <a:rPr lang="it-IT" dirty="0" err="1" smtClean="0">
                <a:solidFill>
                  <a:schemeClr val="tx1"/>
                </a:solidFill>
              </a:rPr>
              <a:t>Symbol</a:t>
            </a:r>
            <a:r>
              <a:rPr lang="it-IT" dirty="0" smtClean="0">
                <a:solidFill>
                  <a:schemeClr val="tx1"/>
                </a:solidFill>
              </a:rPr>
              <a:t> of </a:t>
            </a:r>
            <a:r>
              <a:rPr lang="it-IT" dirty="0" err="1" smtClean="0">
                <a:solidFill>
                  <a:schemeClr val="tx1"/>
                </a:solidFill>
              </a:rPr>
              <a:t>devotion</a:t>
            </a:r>
            <a:r>
              <a:rPr lang="it-IT" dirty="0" smtClean="0">
                <a:solidFill>
                  <a:schemeClr val="tx1"/>
                </a:solidFill>
              </a:rPr>
              <a:t> and love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Emotion 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 I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ndians, intellect and rationalism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Europeans, a form of criticism to Indian values and mentality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novelist tries to demonstrate British superiority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Eurocentric belief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13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32054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34941" y="579549"/>
            <a:ext cx="9042400" cy="1600200"/>
          </a:xfrm>
        </p:spPr>
        <p:txBody>
          <a:bodyPr/>
          <a:lstStyle/>
          <a:p>
            <a:r>
              <a:rPr lang="en-GB" dirty="0" smtClean="0"/>
              <a:t>What is colonialism?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7211" y="1801369"/>
            <a:ext cx="10058400" cy="3886200"/>
          </a:xfrm>
        </p:spPr>
        <p:txBody>
          <a:bodyPr/>
          <a:lstStyle/>
          <a:p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defined as an occupation of workers territory by a stronger nation or state for “political domination” “economic exploitation” and “civilizing mission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endParaRPr lang="en-GB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Colonial representation relies on political images which are constructed by the ideas of power and domination over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“inferior” countries</a:t>
            </a:r>
            <a:endParaRPr lang="en-GB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race is represented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its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culture, history,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and values which are brought and diffused in the colonised countries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2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68785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17600" y="528034"/>
            <a:ext cx="9042400" cy="1600200"/>
          </a:xfrm>
        </p:spPr>
        <p:txBody>
          <a:bodyPr/>
          <a:lstStyle/>
          <a:p>
            <a:r>
              <a:rPr lang="en-GB" dirty="0" smtClean="0"/>
              <a:t>Colonizers ideology </a:t>
            </a:r>
            <a:endParaRPr lang="en-GB" dirty="0"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3</a:t>
            </a:fld>
            <a:endParaRPr lang="it-IT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4400" y="2228046"/>
            <a:ext cx="102615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Colonizers saw the subjugated </a:t>
            </a:r>
            <a:r>
              <a:rPr lang="en-GB" sz="2000" dirty="0" smtClean="0"/>
              <a:t>populations as: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Inferior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Savage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Primitive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Criminal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Dangerous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These false “features” create </a:t>
            </a:r>
            <a:r>
              <a:rPr lang="en-GB" sz="2000" dirty="0"/>
              <a:t>a still </a:t>
            </a:r>
            <a:r>
              <a:rPr lang="en-GB" sz="2000" dirty="0" smtClean="0"/>
              <a:t>present difference </a:t>
            </a:r>
            <a:r>
              <a:rPr lang="en-GB" sz="2000" dirty="0" smtClean="0"/>
              <a:t>between the West and </a:t>
            </a:r>
            <a:r>
              <a:rPr lang="en-GB" sz="2000" dirty="0" smtClean="0"/>
              <a:t>the East.</a:t>
            </a:r>
            <a:endParaRPr lang="en-GB" sz="2000" dirty="0" smtClean="0"/>
          </a:p>
          <a:p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 smtClean="0"/>
              <a:t>racialism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5245" y="373487"/>
            <a:ext cx="9042400" cy="1600200"/>
          </a:xfrm>
        </p:spPr>
        <p:txBody>
          <a:bodyPr/>
          <a:lstStyle/>
          <a:p>
            <a:r>
              <a:rPr lang="en-GB" dirty="0" smtClean="0"/>
              <a:t>Colonisers</a:t>
            </a:r>
            <a:r>
              <a:rPr lang="en-GB" dirty="0" smtClean="0"/>
              <a:t>’ novels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16000" y="1983931"/>
            <a:ext cx="10058400" cy="3886200"/>
          </a:xfrm>
        </p:spPr>
        <p:txBody>
          <a:bodyPr/>
          <a:lstStyle/>
          <a:p>
            <a:endParaRPr lang="en-GB" dirty="0" smtClean="0"/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representative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novel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English colonial literature is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Robinson Crusoe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 Defoe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“colonial”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novels are “Heart of Darkness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Joseph Conrad and “A Passage to India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by Edward Forster</a:t>
            </a:r>
          </a:p>
          <a:p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European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images are considered pure and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superior</a:t>
            </a:r>
          </a:p>
          <a:p>
            <a:pPr marL="152400" indent="0">
              <a:buNone/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Where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m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inority image is considered as evil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4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7288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0" y="489397"/>
            <a:ext cx="9042400" cy="1600200"/>
          </a:xfrm>
        </p:spPr>
        <p:txBody>
          <a:bodyPr/>
          <a:lstStyle/>
          <a:p>
            <a:r>
              <a:rPr lang="en-GB" i="1" dirty="0" smtClean="0"/>
              <a:t>Robinson Crusoe</a:t>
            </a:r>
            <a:endParaRPr lang="en-GB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74332" y="1983931"/>
            <a:ext cx="10058400" cy="3886200"/>
          </a:xfrm>
        </p:spPr>
        <p:txBody>
          <a:bodyPr/>
          <a:lstStyle/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Allegorical novel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adventure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novel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depth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representation of colonialism </a:t>
            </a:r>
          </a:p>
          <a:p>
            <a:pPr marL="152400" indent="0">
              <a:buNone/>
            </a:pP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It is reflected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through the relationship between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 colonised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(Friday) and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 coloniser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(Robinson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).</a:t>
            </a:r>
          </a:p>
          <a:p>
            <a:pPr marL="152400" indent="0">
              <a:buNone/>
            </a:pP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52400" indent="0">
              <a:buNone/>
            </a:pP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Features of colonialism shown by the novel:</a:t>
            </a:r>
          </a:p>
          <a:p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Race issue</a:t>
            </a:r>
          </a:p>
          <a:p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Power identity</a:t>
            </a:r>
          </a:p>
          <a:p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Asymmetric relationships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5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50478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32079" y="309093"/>
            <a:ext cx="9042400" cy="1600200"/>
          </a:xfrm>
        </p:spPr>
        <p:txBody>
          <a:bodyPr/>
          <a:lstStyle/>
          <a:p>
            <a:r>
              <a:rPr lang="en-GB" dirty="0" smtClean="0"/>
              <a:t>Relationship 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7600" y="2282780"/>
            <a:ext cx="10058400" cy="3886200"/>
          </a:xfrm>
        </p:spPr>
        <p:txBody>
          <a:bodyPr/>
          <a:lstStyle/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 between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Robinson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Friday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master and slave 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Crusoe  imperialistic attitude of a European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man,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authority</a:t>
            </a:r>
          </a:p>
          <a:p>
            <a:pPr marL="152400" indent="0">
              <a:buNone/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He imposes: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Western culture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N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ame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Language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Religion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Traditions </a:t>
            </a:r>
          </a:p>
          <a:p>
            <a:pPr marL="152400" indent="0">
              <a:buNone/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Friday represents the subdued nations,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people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who suffered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for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the threat of being taken away from their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houses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6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89030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600" y="463639"/>
            <a:ext cx="9042400" cy="1600200"/>
          </a:xfrm>
        </p:spPr>
        <p:txBody>
          <a:bodyPr/>
          <a:lstStyle/>
          <a:p>
            <a:r>
              <a:rPr lang="en-GB" dirty="0" smtClean="0"/>
              <a:t>Importance of words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4180" y="1983931"/>
            <a:ext cx="10058400" cy="3886200"/>
          </a:xfrm>
        </p:spPr>
        <p:txBody>
          <a:bodyPr/>
          <a:lstStyle/>
          <a:p>
            <a:pPr marL="152400" indent="0">
              <a:buNone/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 frequently used in this novel: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Servant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</a:t>
            </a: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Savage</a:t>
            </a:r>
          </a:p>
          <a:p>
            <a:pPr marL="152400" indent="0">
              <a:buNone/>
            </a:pP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reader understand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domination and subjugation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fundamental aspects of the novel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Cultural difference and linguistic barrier </a:t>
            </a:r>
            <a:r>
              <a:rPr lang="en-GB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allow Robinson to dominate Friday</a:t>
            </a: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7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00717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7425" y="657225"/>
            <a:ext cx="9042400" cy="1085850"/>
          </a:xfrm>
        </p:spPr>
        <p:txBody>
          <a:bodyPr/>
          <a:lstStyle/>
          <a:p>
            <a:r>
              <a:rPr lang="it-IT" i="1" dirty="0" err="1" smtClean="0"/>
              <a:t>Heart</a:t>
            </a:r>
            <a:r>
              <a:rPr lang="it-IT" i="1" dirty="0" smtClean="0"/>
              <a:t> of </a:t>
            </a:r>
            <a:r>
              <a:rPr lang="it-IT" i="1" dirty="0" err="1" smtClean="0"/>
              <a:t>Darkness</a:t>
            </a:r>
            <a:endParaRPr lang="it-IT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54100" y="1809750"/>
            <a:ext cx="10058400" cy="4181476"/>
          </a:xfrm>
        </p:spPr>
        <p:txBody>
          <a:bodyPr/>
          <a:lstStyle/>
          <a:p>
            <a:pPr marL="15240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Surface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GB" dirty="0" smtClean="0">
                <a:solidFill>
                  <a:schemeClr val="tx1"/>
                </a:solidFill>
              </a:rPr>
              <a:t>adventure novel</a:t>
            </a:r>
          </a:p>
          <a:p>
            <a:pPr marL="15240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In depth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en-GB" dirty="0" smtClean="0">
                <a:solidFill>
                  <a:schemeClr val="tx1"/>
                </a:solidFill>
              </a:rPr>
              <a:t> denounce of European colonial activity</a:t>
            </a:r>
          </a:p>
          <a:p>
            <a:pPr marL="15240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The brutality of colonialism is conveyed through the experience of the protagonist Marlow</a:t>
            </a:r>
          </a:p>
          <a:p>
            <a:pPr marL="15240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15240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Features of colonialism shown by the novel: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Enslavement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Exploitation of colonised territories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European double face, respect of laws in Europe and </a:t>
            </a:r>
            <a:r>
              <a:rPr lang="en-US" dirty="0" smtClean="0">
                <a:solidFill>
                  <a:schemeClr val="tx1"/>
                </a:solidFill>
              </a:rPr>
              <a:t>unscrupulous rule</a:t>
            </a:r>
            <a:r>
              <a:rPr lang="it-IT" dirty="0" smtClean="0">
                <a:solidFill>
                  <a:schemeClr val="tx1"/>
                </a:solidFill>
              </a:rPr>
              <a:t> in Africa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8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1114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4100" y="1181099"/>
            <a:ext cx="9042400" cy="1038225"/>
          </a:xfrm>
        </p:spPr>
        <p:txBody>
          <a:bodyPr/>
          <a:lstStyle/>
          <a:p>
            <a:r>
              <a:rPr lang="en-US" dirty="0" smtClean="0"/>
              <a:t>Setting: the Belgian Congo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5525" y="2200275"/>
            <a:ext cx="10058400" cy="38862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Idea of jungle </a:t>
            </a:r>
            <a:r>
              <a:rPr lang="it-IT" dirty="0" err="1" smtClean="0">
                <a:solidFill>
                  <a:schemeClr val="tx1"/>
                </a:solidFill>
              </a:rPr>
              <a:t>that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involves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reader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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provokes a sense of fear, but also of </a:t>
            </a:r>
            <a:r>
              <a:rPr lang="en-US" dirty="0" err="1" smtClean="0">
                <a:solidFill>
                  <a:schemeClr val="tx1"/>
                </a:solidFill>
              </a:rPr>
              <a:t>mistery</a:t>
            </a:r>
            <a:r>
              <a:rPr lang="en-US" dirty="0" smtClean="0">
                <a:solidFill>
                  <a:schemeClr val="tx1"/>
                </a:solidFill>
              </a:rPr>
              <a:t> and fascination</a:t>
            </a:r>
          </a:p>
          <a:p>
            <a:r>
              <a:rPr lang="it-IT" dirty="0" err="1" smtClean="0">
                <a:solidFill>
                  <a:schemeClr val="tx1"/>
                </a:solidFill>
              </a:rPr>
              <a:t>Belgian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colonial</a:t>
            </a:r>
            <a:r>
              <a:rPr lang="it-IT" dirty="0" smtClean="0">
                <a:solidFill>
                  <a:schemeClr val="tx1"/>
                </a:solidFill>
              </a:rPr>
              <a:t> empire 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worst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historical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form</a:t>
            </a:r>
            <a:r>
              <a:rPr lang="it-IT" dirty="0" smtClean="0">
                <a:solidFill>
                  <a:schemeClr val="tx1"/>
                </a:solidFill>
              </a:rPr>
              <a:t> of </a:t>
            </a:r>
            <a:r>
              <a:rPr lang="it-IT" dirty="0" err="1" smtClean="0">
                <a:solidFill>
                  <a:schemeClr val="tx1"/>
                </a:solidFill>
              </a:rPr>
              <a:t>imperialism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(Congo was declared property of Leopold II of Belgium)</a:t>
            </a:r>
          </a:p>
          <a:p>
            <a:r>
              <a:rPr lang="en-GB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Representation of capitalistic mentality</a:t>
            </a:r>
            <a:r>
              <a:rPr lang="en-GB" kern="120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it-IT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</a:t>
            </a:r>
            <a:r>
              <a:rPr lang="it-IT" kern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novel</a:t>
            </a:r>
            <a:r>
              <a:rPr lang="it-IT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kern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starts</a:t>
            </a:r>
            <a:r>
              <a:rPr lang="it-IT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kern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showing</a:t>
            </a:r>
            <a:r>
              <a:rPr lang="it-IT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kern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London</a:t>
            </a:r>
            <a:r>
              <a:rPr lang="it-IT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t-IT" kern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commerce</a:t>
            </a:r>
            <a:r>
              <a:rPr lang="it-IT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it-IT" kern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power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Comparison between imperial Belgium and Romans conquerors in Britain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-152400" algn="r">
              <a:buClr>
                <a:srgbClr val="262626"/>
              </a:buClr>
              <a:buSzPts val="2400"/>
            </a:pPr>
            <a:fld id="{00000000-1234-1234-1234-123412341234}" type="slidenum">
              <a:rPr lang="it-IT" sz="2400" smtClean="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pPr indent="-152400" algn="r">
                <a:buClr>
                  <a:srgbClr val="262626"/>
                </a:buClr>
                <a:buSzPts val="2400"/>
              </a:pPr>
              <a:t>9</a:t>
            </a:fld>
            <a:endParaRPr lang="it-IT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75685501"/>
      </p:ext>
    </p:extLst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684</Words>
  <Application>Microsoft Office PowerPoint</Application>
  <PresentationFormat>Personalizzato</PresentationFormat>
  <Paragraphs>114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NewsPrint</vt:lpstr>
      <vt:lpstr>Presentazione standard di PowerPoint</vt:lpstr>
      <vt:lpstr>What is colonialism?</vt:lpstr>
      <vt:lpstr>Colonizers ideology </vt:lpstr>
      <vt:lpstr>Colonisers’ novels</vt:lpstr>
      <vt:lpstr>Robinson Crusoe</vt:lpstr>
      <vt:lpstr>Relationship </vt:lpstr>
      <vt:lpstr>Importance of words</vt:lpstr>
      <vt:lpstr>Heart of Darkness</vt:lpstr>
      <vt:lpstr>Setting: the Belgian Congo</vt:lpstr>
      <vt:lpstr>Conditions of natives</vt:lpstr>
      <vt:lpstr>A passage to India</vt:lpstr>
      <vt:lpstr>Idea of India</vt:lpstr>
      <vt:lpstr>Arrangement of the novel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Utente</cp:lastModifiedBy>
  <cp:revision>71</cp:revision>
  <dcterms:created xsi:type="dcterms:W3CDTF">2018-02-11T17:59:35Z</dcterms:created>
  <dcterms:modified xsi:type="dcterms:W3CDTF">2018-02-13T13:56:20Z</dcterms:modified>
</cp:coreProperties>
</file>