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3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6A9F-EB81-4240-BB5E-FE6CB655B0D4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8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497-393D-49E6-8F5A-5B58C4A3CF32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32AB-C98E-440B-A70A-357D589536EA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3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C37-ED18-4C04-B56E-A59B4EA9E38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6454-33A1-43F1-A5D1-03DDAC5CBB91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7224-507B-431E-9DC9-06F31870E0C5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610D-2E55-457A-AD51-2B80013C9D2A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9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4E3E-181E-4010-8E34-B7D86A0BA4B7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48B9-D6DE-42F8-B4D0-EE1C75D0E2A5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952-3E77-4759-BA4A-1C23AC1138AC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0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0771-3E9E-4FB2-B1B2-F0C35B4A2E9B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667C1A2-F030-4065-AC7C-8B64E8ADE13D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7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485568" y="1813683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>
                <a:solidFill>
                  <a:prstClr val="black"/>
                </a:solidFill>
                <a:latin typeface="SansSerif" panose="00000400000000000000" pitchFamily="2" charset="2"/>
              </a:rPr>
              <a:t>Presented</a:t>
            </a:r>
            <a:r>
              <a:rPr lang="it-IT" sz="2800" dirty="0">
                <a:solidFill>
                  <a:prstClr val="black"/>
                </a:solidFill>
                <a:latin typeface="SansSerif" panose="00000400000000000000" pitchFamily="2" charset="2"/>
              </a:rPr>
              <a:t> by: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4142" y="3896466"/>
            <a:ext cx="7830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</a:rPr>
              <a:t>I.I.S.S. “BASSA FRIULANA” - Polo liceale “A. Einstein” – 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</a:rPr>
              <a:t>Cervignano del Friuli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</a:rPr>
              <a:t>ANNO SCOLASTICO 2017/2018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59271" y="2672551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prstClr val="black"/>
                </a:solidFill>
                <a:latin typeface="SansSerif" panose="00000400000000000000" pitchFamily="2" charset="2"/>
              </a:rPr>
              <a:t>Clementin</a:t>
            </a:r>
            <a:r>
              <a:rPr lang="it-IT" sz="2400" b="1" dirty="0">
                <a:solidFill>
                  <a:prstClr val="black"/>
                </a:solidFill>
                <a:latin typeface="SansSerif" panose="00000400000000000000" pitchFamily="2" charset="2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SansSerif" panose="00000400000000000000" pitchFamily="2" charset="2"/>
              </a:rPr>
              <a:t>Emilio</a:t>
            </a:r>
            <a:r>
              <a:rPr lang="it-IT" sz="2400" b="1" dirty="0">
                <a:solidFill>
                  <a:prstClr val="black"/>
                </a:solidFill>
                <a:latin typeface="SansSerif" panose="00000400000000000000" pitchFamily="2" charset="2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SansSerif" panose="00000400000000000000" pitchFamily="2" charset="2"/>
              </a:rPr>
              <a:t>&amp; </a:t>
            </a:r>
            <a:r>
              <a:rPr lang="it-IT" sz="2400" b="1" dirty="0">
                <a:solidFill>
                  <a:prstClr val="black"/>
                </a:solidFill>
                <a:latin typeface="SansSerif" panose="00000400000000000000" pitchFamily="2" charset="2"/>
              </a:rPr>
              <a:t>Zamò</a:t>
            </a:r>
            <a:r>
              <a:rPr lang="it-IT" sz="2400" dirty="0">
                <a:solidFill>
                  <a:prstClr val="black"/>
                </a:solidFill>
                <a:latin typeface="SansSerif" panose="00000400000000000000" pitchFamily="2" charset="2"/>
              </a:rPr>
              <a:t> Federico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65767" y="218686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9711" y="697923"/>
            <a:ext cx="776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" panose="00000400000000000000" pitchFamily="2" charset="2"/>
              </a:rPr>
              <a:t>POSTCOLONIAL LITERATURE</a:t>
            </a:r>
            <a:endParaRPr lang="it-IT" sz="40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sSerif" panose="00000400000000000000" pitchFamily="2" charset="2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E8CA-BD1D-46DA-AB46-6C35E44EB76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47965" y="55352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4142" y="6391340"/>
            <a:ext cx="6751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Cl. 5 ASA</a:t>
            </a:r>
          </a:p>
        </p:txBody>
      </p:sp>
    </p:spTree>
    <p:extLst>
      <p:ext uri="{BB962C8B-B14F-4D97-AF65-F5344CB8AC3E}">
        <p14:creationId xmlns:p14="http://schemas.microsoft.com/office/powerpoint/2010/main" val="5811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737" y="1706880"/>
            <a:ext cx="4906888" cy="363474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Representative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of Post-colonial literature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Use of literature to overturn the point of view about colonialism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«The Empire writes back»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Employment of magic realism</a:t>
            </a:r>
            <a:endParaRPr lang="en-US" sz="20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POSTCOLONIAL WRITER: SALMAN RUSHDIE </a:t>
            </a:r>
            <a:endParaRPr lang="it-IT" sz="3200" dirty="0"/>
          </a:p>
        </p:txBody>
      </p:sp>
      <p:pic>
        <p:nvPicPr>
          <p:cNvPr id="1026" name="Picture 2" descr="Risultati immagini per rush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07221" cy="44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9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3600" y="1455057"/>
            <a:ext cx="7543800" cy="38862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DEVELOPED DURING XIX CENTURY (GROWTH OF THE BRITISH EMPIRE)</a:t>
            </a: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FOCUSED ON DEMONSTRATING THE SUPERIORITY OF WHITES</a:t>
            </a:r>
          </a:p>
          <a:p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109728" indent="0">
              <a:buNone/>
            </a:pP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JUSTIFIED EUROPEAN DOMINATION IN THE WORLD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4600" y="0"/>
            <a:ext cx="6781800" cy="1600200"/>
          </a:xfrm>
        </p:spPr>
        <p:txBody>
          <a:bodyPr/>
          <a:lstStyle/>
          <a:p>
            <a:pPr algn="ctr"/>
            <a:r>
              <a:rPr lang="it-IT" dirty="0" smtClean="0"/>
              <a:t>THE EMPIRE’S LITERATURE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3291434" y="3570514"/>
            <a:ext cx="3309" cy="633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4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4572" y="1557908"/>
            <a:ext cx="7543800" cy="38862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DIFFUSION OF BRITISH SYSTEM AND ORGANIZATION OVER THE COLONIES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IMPOSITION OF THE DOMINATING CULTURE 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APPEARENT REASON: NEED TO CIVILIZE INDIGENOUS PEOPLE</a:t>
            </a:r>
          </a:p>
          <a:p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REAL REASON: NEED TO </a:t>
            </a:r>
          </a:p>
          <a:p>
            <a:pPr marL="109728" indent="0">
              <a:buNone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INCREASE THE EMPIRE’S </a:t>
            </a:r>
          </a:p>
          <a:p>
            <a:pPr marL="109728" indent="0">
              <a:buNone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POWER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215572" y="-245441"/>
            <a:ext cx="6781800" cy="1600200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COLONIZATION</a:t>
            </a:r>
            <a:endParaRPr lang="it-IT" b="1" dirty="0">
              <a:latin typeface="SansSerif" panose="00000400000000000000" pitchFamily="2" charset="2"/>
            </a:endParaRPr>
          </a:p>
        </p:txBody>
      </p:sp>
      <p:pic>
        <p:nvPicPr>
          <p:cNvPr id="3074" name="Picture 2" descr="Risultati immagini per BRITISH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34" y="3473181"/>
            <a:ext cx="3312368" cy="24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530722" y="3399410"/>
            <a:ext cx="0" cy="749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21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79783"/>
            <a:ext cx="5364088" cy="4525963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Focused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his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studies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on India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Justified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European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supremacy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using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idea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that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Western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countries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were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more «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developed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»</a:t>
            </a:r>
          </a:p>
          <a:p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Promoted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diffusion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civilization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for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colonized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countries</a:t>
            </a: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COLONIZER LITERAURE: RUDYARD KIPLING</a:t>
            </a:r>
            <a:endParaRPr lang="it-IT" sz="3200" dirty="0"/>
          </a:p>
        </p:txBody>
      </p:sp>
      <p:pic>
        <p:nvPicPr>
          <p:cNvPr id="2050" name="Picture 2" descr="Risultati immagini per rudyard kip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19" y="1484784"/>
            <a:ext cx="3411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627784" y="36450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0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8002" y="1086023"/>
            <a:ext cx="9274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C</a:t>
            </a:r>
            <a:r>
              <a:rPr lang="en-US" sz="2000" dirty="0" smtClean="0">
                <a:latin typeface="SansSerif" panose="00000400000000000000" pitchFamily="2" charset="2"/>
              </a:rPr>
              <a:t>ondition </a:t>
            </a:r>
            <a:r>
              <a:rPr lang="en-US" sz="2000" dirty="0">
                <a:latin typeface="SansSerif" panose="00000400000000000000" pitchFamily="2" charset="2"/>
              </a:rPr>
              <a:t>of </a:t>
            </a:r>
            <a:r>
              <a:rPr lang="en-US" sz="2000" dirty="0" smtClean="0">
                <a:latin typeface="SansSerif" panose="00000400000000000000" pitchFamily="2" charset="2"/>
              </a:rPr>
              <a:t>exile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Racial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E</a:t>
            </a:r>
            <a:r>
              <a:rPr lang="en-US" sz="2000" dirty="0" smtClean="0">
                <a:latin typeface="SansSerif" panose="00000400000000000000" pitchFamily="2" charset="2"/>
              </a:rPr>
              <a:t>radication </a:t>
            </a:r>
            <a:r>
              <a:rPr lang="en-US" sz="2000" dirty="0">
                <a:latin typeface="SansSerif" panose="00000400000000000000" pitchFamily="2" charset="2"/>
              </a:rPr>
              <a:t>of </a:t>
            </a:r>
            <a:r>
              <a:rPr lang="en-US" sz="2000" dirty="0" smtClean="0">
                <a:latin typeface="SansSerif" panose="00000400000000000000" pitchFamily="2" charset="2"/>
              </a:rPr>
              <a:t>emigrants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Post-war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Migrations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Globalization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Struggle </a:t>
            </a:r>
            <a:r>
              <a:rPr lang="en-US" sz="2000" dirty="0">
                <a:latin typeface="SansSerif" panose="00000400000000000000" pitchFamily="2" charset="2"/>
              </a:rPr>
              <a:t>for individual and collective cultural identity and </a:t>
            </a:r>
            <a:r>
              <a:rPr lang="en-US" sz="2000" dirty="0" smtClean="0">
                <a:latin typeface="SansSerif" panose="00000400000000000000" pitchFamily="2" charset="2"/>
              </a:rPr>
              <a:t>related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 themes of alienation, unhomeliness , double consciousness and hybridity</a:t>
            </a:r>
            <a:endParaRPr lang="en-US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Economic problem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81100" y="-464087"/>
            <a:ext cx="6781800" cy="1600200"/>
          </a:xfrm>
        </p:spPr>
        <p:txBody>
          <a:bodyPr/>
          <a:lstStyle/>
          <a:p>
            <a:pPr algn="ctr"/>
            <a:r>
              <a:rPr lang="en-GB" dirty="0" smtClean="0"/>
              <a:t>THEMES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45" y="1177388"/>
            <a:ext cx="3788898" cy="25259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496630" y="852845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8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885" y="0"/>
            <a:ext cx="6781800" cy="1600200"/>
          </a:xfrm>
        </p:spPr>
        <p:txBody>
          <a:bodyPr/>
          <a:lstStyle/>
          <a:p>
            <a:pPr algn="ctr"/>
            <a:r>
              <a:rPr lang="en-GB" dirty="0" smtClean="0"/>
              <a:t>STYLES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3885" y="860118"/>
            <a:ext cx="7543800" cy="4123362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Innovative postmodern narrative styles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Use of ironical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registers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take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distance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from the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serious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questions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writers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are dealing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with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Current use of magic realism</a:t>
            </a:r>
            <a:endParaRPr lang="en-US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Characters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search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identity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in the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novels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C37-ED18-4C04-B56E-A59B4EA9E38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09/01/2018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591093"/>
            <a:ext cx="1820582" cy="24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425003"/>
            <a:ext cx="6781800" cy="956256"/>
          </a:xfrm>
        </p:spPr>
        <p:txBody>
          <a:bodyPr/>
          <a:lstStyle/>
          <a:p>
            <a:pPr algn="ctr"/>
            <a:r>
              <a:rPr lang="it-IT" dirty="0" smtClean="0">
                <a:latin typeface="SansSerif" panose="00000400000000000000" pitchFamily="2" charset="2"/>
              </a:rPr>
              <a:t>KEY TERMS</a:t>
            </a:r>
            <a:endParaRPr lang="it-IT" dirty="0">
              <a:latin typeface="SansSerif" panose="00000400000000000000" pitchFamily="2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510047"/>
            <a:ext cx="8111544" cy="475359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ALTERITY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lack of identification, diversity.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DIASPORA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refers to any people or ethnic population forced or induced to leave their traditional ethnic homelands.</a:t>
            </a:r>
          </a:p>
          <a:p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EUROCENTRISM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practice of emphasizing European  concerns, culture and values disadvantaging the other cultures.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HYBRIDITY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an important concept in post-colonial theory, it refers to the integration of cultural practices from the colonizing and the colonized cultures.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IMPERIALISM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policy of extension of the authority over foreign countries to increase the European power. The term is used by some to describe the policy of a country in maintaining colonies and dominance over distant lands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208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urocent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89" y="3394724"/>
            <a:ext cx="2730160" cy="26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12313"/>
            <a:ext cx="8809149" cy="1600200"/>
          </a:xfrm>
        </p:spPr>
        <p:txBody>
          <a:bodyPr/>
          <a:lstStyle/>
          <a:p>
            <a:pPr algn="ctr"/>
            <a:r>
              <a:rPr lang="en-US" b="1" dirty="0" smtClean="0">
                <a:latin typeface="SansSerif" panose="00000400000000000000" pitchFamily="2" charset="2"/>
              </a:rPr>
              <a:t>WHAT IS POSTCOLONIAL LITERATURE?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6520" y="2016349"/>
            <a:ext cx="8487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SansSerif" panose="00000400000000000000" pitchFamily="2" charset="2"/>
              </a:rPr>
              <a:t>Two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en-GB" sz="2000" b="1" dirty="0" smtClean="0">
                <a:latin typeface="SansSerif" panose="00000400000000000000" pitchFamily="2" charset="2"/>
              </a:rPr>
              <a:t>considerations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all the </a:t>
            </a:r>
            <a:r>
              <a:rPr lang="en-US" sz="2000" dirty="0" smtClean="0">
                <a:latin typeface="SansSerif" panose="00000400000000000000" pitchFamily="2" charset="2"/>
              </a:rPr>
              <a:t>postcolonial literary </a:t>
            </a:r>
            <a:r>
              <a:rPr lang="en-US" sz="2000" dirty="0">
                <a:latin typeface="SansSerif" panose="00000400000000000000" pitchFamily="2" charset="2"/>
              </a:rPr>
              <a:t>production </a:t>
            </a:r>
            <a:r>
              <a:rPr lang="en-US" sz="2000" dirty="0" smtClean="0">
                <a:latin typeface="SansSerif" panose="00000400000000000000" pitchFamily="2" charset="2"/>
              </a:rPr>
              <a:t>took position against imperialism </a:t>
            </a:r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en-US" sz="2000" dirty="0">
                <a:latin typeface="SansSerif" panose="00000400000000000000" pitchFamily="2" charset="2"/>
              </a:rPr>
              <a:t>political, linguistic and cultural domination)</a:t>
            </a:r>
          </a:p>
          <a:p>
            <a:r>
              <a:rPr lang="en-US" sz="2000" dirty="0">
                <a:latin typeface="SansSerif" panose="00000400000000000000" pitchFamily="2" charset="2"/>
              </a:rPr>
              <a:t>   European colonial powers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it-IT" sz="2000" dirty="0" err="1" smtClean="0">
                <a:latin typeface="SansSerif" panose="00000400000000000000" pitchFamily="2" charset="2"/>
              </a:rPr>
              <a:t>Eurocentrism</a:t>
            </a:r>
            <a:r>
              <a:rPr lang="it-IT" sz="2000" dirty="0">
                <a:latin typeface="SansSerif" panose="00000400000000000000" pitchFamily="2" charset="2"/>
              </a:rPr>
              <a:t>) 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colony</a:t>
            </a:r>
            <a:endParaRPr lang="it-IT" sz="2000" dirty="0">
              <a:latin typeface="SansSerif" panose="00000400000000000000" pitchFamily="2" charset="2"/>
            </a:endParaRPr>
          </a:p>
          <a:p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the </a:t>
            </a:r>
            <a:r>
              <a:rPr lang="en-US" sz="2000" dirty="0" smtClean="0">
                <a:latin typeface="SansSerif" panose="00000400000000000000" pitchFamily="2" charset="2"/>
              </a:rPr>
              <a:t>word </a:t>
            </a:r>
            <a:r>
              <a:rPr lang="en-US" sz="2000" dirty="0" smtClean="0"/>
              <a:t>“</a:t>
            </a:r>
            <a:r>
              <a:rPr lang="en-US" sz="2000" dirty="0" smtClean="0">
                <a:latin typeface="SansSerif" panose="00000400000000000000" pitchFamily="2" charset="2"/>
              </a:rPr>
              <a:t>post-colonial</a:t>
            </a:r>
            <a:r>
              <a:rPr lang="en-US" sz="2000" dirty="0" smtClean="0"/>
              <a:t>”</a:t>
            </a:r>
            <a:r>
              <a:rPr lang="en-US" sz="2000" dirty="0" smtClean="0">
                <a:latin typeface="SansSerif" panose="00000400000000000000" pitchFamily="2" charset="2"/>
              </a:rPr>
              <a:t> should </a:t>
            </a:r>
            <a:r>
              <a:rPr lang="en-US" sz="2000" dirty="0">
                <a:latin typeface="SansSerif" panose="00000400000000000000" pitchFamily="2" charset="2"/>
              </a:rPr>
              <a:t>be </a:t>
            </a:r>
            <a:r>
              <a:rPr lang="en-US" sz="2000" dirty="0" smtClean="0">
                <a:latin typeface="SansSerif" panose="00000400000000000000" pitchFamily="2" charset="2"/>
              </a:rPr>
              <a:t>understood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 through the process of </a:t>
            </a:r>
            <a:r>
              <a:rPr lang="en-US" sz="2000" dirty="0" smtClean="0"/>
              <a:t>“</a:t>
            </a:r>
            <a:r>
              <a:rPr lang="en-US" sz="2000" dirty="0" smtClean="0">
                <a:latin typeface="SansSerif" panose="00000400000000000000" pitchFamily="2" charset="2"/>
              </a:rPr>
              <a:t>decolonization</a:t>
            </a:r>
            <a:r>
              <a:rPr lang="en-US" sz="2000" dirty="0" smtClean="0"/>
              <a:t>”</a:t>
            </a:r>
            <a:r>
              <a:rPr lang="it-IT" sz="2000" dirty="0" smtClean="0">
                <a:latin typeface="SansSerif" panose="000004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</a:rPr>
              <a:t>when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</a:p>
          <a:p>
            <a:r>
              <a:rPr lang="it-IT" sz="2000" dirty="0" smtClean="0">
                <a:latin typeface="SansSerif" panose="00000400000000000000" pitchFamily="2" charset="2"/>
              </a:rPr>
              <a:t>the </a:t>
            </a:r>
            <a:r>
              <a:rPr lang="it-IT" sz="2000" dirty="0" err="1" smtClean="0">
                <a:latin typeface="SansSerif" panose="00000400000000000000" pitchFamily="2" charset="2"/>
              </a:rPr>
              <a:t>colonies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obtained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their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independence</a:t>
            </a:r>
            <a:r>
              <a:rPr lang="it-IT" sz="2000" dirty="0" smtClean="0">
                <a:latin typeface="SansSerif" panose="00000400000000000000" pitchFamily="2" charset="2"/>
              </a:rPr>
              <a:t> from</a:t>
            </a:r>
          </a:p>
          <a:p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European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empires</a:t>
            </a:r>
            <a:r>
              <a:rPr lang="it-IT" sz="2000" dirty="0" smtClean="0">
                <a:latin typeface="SansSerif" panose="00000400000000000000" pitchFamily="2" charset="2"/>
              </a:rPr>
              <a:t>.</a:t>
            </a:r>
            <a:endParaRPr lang="it-IT" sz="20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396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ommonw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63" y="4138208"/>
            <a:ext cx="4218437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1248" y="203200"/>
            <a:ext cx="6781800" cy="1062966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WHEN AND WHERE?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6700" y="1392387"/>
            <a:ext cx="871314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SansSerif" panose="00000400000000000000" pitchFamily="2" charset="2"/>
              </a:rPr>
              <a:t>After</a:t>
            </a:r>
            <a:r>
              <a:rPr lang="it-IT" sz="2000" dirty="0">
                <a:latin typeface="SansSerif" panose="00000400000000000000" pitchFamily="2" charset="2"/>
              </a:rPr>
              <a:t> the </a:t>
            </a:r>
            <a:r>
              <a:rPr lang="it-IT" sz="2000" dirty="0" err="1">
                <a:latin typeface="SansSerif" panose="00000400000000000000" pitchFamily="2" charset="2"/>
              </a:rPr>
              <a:t>period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called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b="1" dirty="0" err="1">
                <a:latin typeface="SansSerif" panose="00000400000000000000" pitchFamily="2" charset="2"/>
              </a:rPr>
              <a:t>decolonization</a:t>
            </a:r>
            <a:r>
              <a:rPr lang="it-IT" sz="2000" dirty="0">
                <a:latin typeface="SansSerif" panose="000004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Postcolonial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s</a:t>
            </a:r>
            <a:r>
              <a:rPr lang="it-IT" sz="2000" dirty="0" err="1" smtClean="0">
                <a:latin typeface="SansSerif" panose="00000400000000000000" pitchFamily="2" charset="2"/>
              </a:rPr>
              <a:t>tudies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acquired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prominence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in </a:t>
            </a:r>
            <a:r>
              <a:rPr lang="it-IT" sz="2000" dirty="0">
                <a:latin typeface="SansSerif" panose="00000400000000000000" pitchFamily="2" charset="2"/>
              </a:rPr>
              <a:t>the </a:t>
            </a:r>
            <a:r>
              <a:rPr lang="it-IT" sz="2000" dirty="0" smtClean="0">
                <a:latin typeface="SansSerif" panose="00000400000000000000" pitchFamily="2" charset="2"/>
              </a:rPr>
              <a:t>1970s.</a:t>
            </a:r>
            <a:endParaRPr lang="it-IT" sz="2000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Publication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of Edward </a:t>
            </a:r>
            <a:r>
              <a:rPr lang="it-IT" sz="2000" dirty="0" err="1" smtClean="0">
                <a:latin typeface="SansSerif" panose="00000400000000000000" pitchFamily="2" charset="2"/>
              </a:rPr>
              <a:t>Said</a:t>
            </a:r>
            <a:r>
              <a:rPr lang="it-IT" sz="2000" dirty="0" err="1" smtClean="0"/>
              <a:t>’s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book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Orientalism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(1978)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SansSerif" panose="00000400000000000000" pitchFamily="2" charset="2"/>
              </a:rPr>
              <a:t>Publication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>
                <a:latin typeface="SansSerif" panose="00000400000000000000" pitchFamily="2" charset="2"/>
              </a:rPr>
              <a:t>Salman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Rushdie</a:t>
            </a:r>
            <a:r>
              <a:rPr lang="it-IT" sz="2000" dirty="0" err="1" smtClean="0"/>
              <a:t>’</a:t>
            </a:r>
            <a:r>
              <a:rPr lang="it-IT" sz="2000" dirty="0" err="1" smtClean="0">
                <a:latin typeface="SansSerif" panose="00000400000000000000" pitchFamily="2" charset="2"/>
              </a:rPr>
              <a:t>s</a:t>
            </a:r>
            <a:r>
              <a:rPr lang="it-IT" sz="2000" dirty="0" smtClean="0">
                <a:latin typeface="SansSerif" panose="00000400000000000000" pitchFamily="2" charset="2"/>
              </a:rPr>
              <a:t> text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The Empire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w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rites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b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ack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(1982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)</a:t>
            </a:r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It developed </a:t>
            </a:r>
            <a:r>
              <a:rPr lang="en-US" sz="2000" dirty="0">
                <a:latin typeface="SansSerif" panose="00000400000000000000" pitchFamily="2" charset="2"/>
              </a:rPr>
              <a:t>in all the colonies of the </a:t>
            </a:r>
            <a:r>
              <a:rPr lang="en-US" sz="2000" dirty="0" smtClean="0">
                <a:latin typeface="SansSerif" panose="00000400000000000000" pitchFamily="2" charset="2"/>
              </a:rPr>
              <a:t>British Empire (actually members of the Commonwealth):</a:t>
            </a:r>
            <a:endParaRPr lang="en-US" sz="2000" dirty="0">
              <a:latin typeface="SansSerif" panose="000004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Africa </a:t>
            </a:r>
            <a:endParaRPr lang="en-US" sz="2000" dirty="0">
              <a:latin typeface="SansSerif" panose="000004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SansSerif" panose="00000400000000000000" pitchFamily="2" charset="2"/>
              </a:rPr>
              <a:t>South America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SansSerif" panose="00000400000000000000" pitchFamily="2" charset="2"/>
              </a:rPr>
              <a:t>Middle </a:t>
            </a:r>
            <a:r>
              <a:rPr lang="en-US" sz="2000" dirty="0" smtClean="0">
                <a:latin typeface="SansSerif" panose="00000400000000000000" pitchFamily="2" charset="2"/>
              </a:rPr>
              <a:t>East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Ireland </a:t>
            </a:r>
            <a:endParaRPr lang="en-US" sz="2000" dirty="0">
              <a:latin typeface="SansSerif" panose="00000400000000000000" pitchFamily="2" charset="2"/>
            </a:endParaRPr>
          </a:p>
          <a:p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71472" y="3160252"/>
            <a:ext cx="27045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Australia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New Zealand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Canada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46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976" y="3625396"/>
            <a:ext cx="1989464" cy="19894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096" y="283336"/>
            <a:ext cx="6781800" cy="1072166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WHY?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7161" y="1481323"/>
            <a:ext cx="8762140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Postcolonialism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used</a:t>
            </a:r>
            <a:r>
              <a:rPr lang="it-IT" sz="2000" dirty="0">
                <a:latin typeface="SansSerif" panose="00000400000000000000" pitchFamily="2" charset="2"/>
              </a:rPr>
              <a:t> to </a:t>
            </a:r>
            <a:r>
              <a:rPr lang="it-IT" sz="2000" dirty="0" smtClean="0">
                <a:latin typeface="SansSerif" panose="00000400000000000000" pitchFamily="2" charset="2"/>
              </a:rPr>
              <a:t>take </a:t>
            </a:r>
            <a:r>
              <a:rPr lang="it-IT" sz="2000" dirty="0">
                <a:latin typeface="SansSerif" panose="00000400000000000000" pitchFamily="2" charset="2"/>
              </a:rPr>
              <a:t>position </a:t>
            </a:r>
            <a:r>
              <a:rPr lang="it-IT" sz="2000" dirty="0" err="1">
                <a:latin typeface="SansSerif" panose="00000400000000000000" pitchFamily="2" charset="2"/>
              </a:rPr>
              <a:t>against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imperialism</a:t>
            </a:r>
            <a:r>
              <a:rPr lang="it-IT" sz="2000" dirty="0">
                <a:latin typeface="SansSerif" panose="00000400000000000000" pitchFamily="2" charset="2"/>
              </a:rPr>
              <a:t> and </a:t>
            </a:r>
            <a:r>
              <a:rPr lang="it-IT" sz="2000" dirty="0" err="1">
                <a:latin typeface="SansSerif" panose="00000400000000000000" pitchFamily="2" charset="2"/>
              </a:rPr>
              <a:t>Eurocentrism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Political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independence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did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not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always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lead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to cultural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indipendence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from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political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economic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and cultural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models</a:t>
            </a:r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British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English over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local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languages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writing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culture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over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oral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culture and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highbrow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culture over folk culture</a:t>
            </a:r>
          </a:p>
          <a:p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r>
              <a:rPr lang="it-IT" sz="2000" b="1" dirty="0">
                <a:latin typeface="SansSerif" panose="00000400000000000000" pitchFamily="2" charset="2"/>
              </a:rPr>
              <a:t>Reactions </a:t>
            </a:r>
            <a:r>
              <a:rPr lang="it-IT" sz="2000" b="1" dirty="0" smtClean="0">
                <a:latin typeface="SansSerif" panose="00000400000000000000" pitchFamily="2" charset="2"/>
              </a:rPr>
              <a:t>:</a:t>
            </a:r>
            <a:endParaRPr lang="it-IT" sz="2000" b="1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There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who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suggests</a:t>
            </a:r>
            <a:r>
              <a:rPr lang="it-IT" sz="2000" dirty="0">
                <a:latin typeface="SansSerif" panose="00000400000000000000" pitchFamily="2" charset="2"/>
              </a:rPr>
              <a:t> a native </a:t>
            </a:r>
            <a:r>
              <a:rPr lang="it-IT" sz="2000" dirty="0" err="1">
                <a:latin typeface="SansSerif" panose="00000400000000000000" pitchFamily="2" charset="2"/>
              </a:rPr>
              <a:t>identity</a:t>
            </a:r>
            <a:r>
              <a:rPr lang="it-IT" sz="2000" dirty="0">
                <a:latin typeface="SansSerif" panose="00000400000000000000" pitchFamily="2" charset="2"/>
              </a:rPr>
              <a:t> and </a:t>
            </a:r>
            <a:r>
              <a:rPr lang="it-IT" sz="2000" dirty="0" err="1">
                <a:latin typeface="SansSerif" panose="00000400000000000000" pitchFamily="2" charset="2"/>
              </a:rPr>
              <a:t>language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endParaRPr lang="it-IT" sz="2000" dirty="0" smtClean="0">
              <a:latin typeface="SansSerif" panose="00000400000000000000" pitchFamily="2" charset="2"/>
            </a:endParaRPr>
          </a:p>
          <a:p>
            <a:r>
              <a:rPr lang="it-IT" sz="2000" dirty="0" smtClean="0">
                <a:latin typeface="SansSerif" panose="00000400000000000000" pitchFamily="2" charset="2"/>
              </a:rPr>
              <a:t>must be </a:t>
            </a:r>
            <a:r>
              <a:rPr lang="it-IT" sz="2000" dirty="0" err="1">
                <a:latin typeface="SansSerif" panose="00000400000000000000" pitchFamily="2" charset="2"/>
              </a:rPr>
              <a:t>adopted</a:t>
            </a:r>
            <a:r>
              <a:rPr lang="it-IT" sz="2000" dirty="0">
                <a:latin typeface="SansSerif" panose="00000400000000000000" pitchFamily="2" charset="2"/>
              </a:rPr>
              <a:t> to </a:t>
            </a:r>
            <a:r>
              <a:rPr lang="it-IT" sz="2000" dirty="0" err="1">
                <a:latin typeface="SansSerif" panose="00000400000000000000" pitchFamily="2" charset="2"/>
              </a:rPr>
              <a:t>get</a:t>
            </a:r>
            <a:r>
              <a:rPr lang="it-IT" sz="2000" dirty="0">
                <a:latin typeface="SansSerif" panose="00000400000000000000" pitchFamily="2" charset="2"/>
              </a:rPr>
              <a:t> back the </a:t>
            </a:r>
            <a:r>
              <a:rPr lang="it-IT" sz="2000" dirty="0" err="1">
                <a:latin typeface="SansSerif" panose="00000400000000000000" pitchFamily="2" charset="2"/>
              </a:rPr>
              <a:t>lost</a:t>
            </a:r>
            <a:r>
              <a:rPr lang="it-IT" sz="2000" dirty="0">
                <a:latin typeface="SansSerif" panose="00000400000000000000" pitchFamily="2" charset="2"/>
              </a:rPr>
              <a:t> cultural </a:t>
            </a:r>
            <a:r>
              <a:rPr lang="it-IT" sz="2000" dirty="0" err="1">
                <a:latin typeface="SansSerif" panose="00000400000000000000" pitchFamily="2" charset="2"/>
              </a:rPr>
              <a:t>heritage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endParaRPr lang="it-IT" sz="2000" dirty="0" smtClean="0">
              <a:latin typeface="SansSerif" panose="00000400000000000000" pitchFamily="2" charset="2"/>
            </a:endParaRPr>
          </a:p>
          <a:p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it-IT" sz="2000" dirty="0" err="1">
                <a:latin typeface="SansSerif" panose="00000400000000000000" pitchFamily="2" charset="2"/>
              </a:rPr>
              <a:t>minority</a:t>
            </a:r>
            <a:r>
              <a:rPr lang="it-IT" sz="2000" dirty="0" smtClean="0">
                <a:latin typeface="SansSerif" panose="00000400000000000000" pitchFamily="2" charset="2"/>
              </a:rPr>
              <a:t>).</a:t>
            </a:r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SansSerif" panose="00000400000000000000" pitchFamily="2" charset="2"/>
              </a:rPr>
              <a:t>a</a:t>
            </a:r>
            <a:r>
              <a:rPr lang="it-IT" sz="2000" dirty="0" smtClean="0">
                <a:latin typeface="SansSerif" panose="00000400000000000000" pitchFamily="2" charset="2"/>
              </a:rPr>
              <a:t>nd </a:t>
            </a:r>
            <a:r>
              <a:rPr lang="it-IT" sz="2000" dirty="0" err="1">
                <a:latin typeface="SansSerif" panose="00000400000000000000" pitchFamily="2" charset="2"/>
              </a:rPr>
              <a:t>w</a:t>
            </a:r>
            <a:r>
              <a:rPr lang="it-IT" sz="2000" dirty="0" err="1" smtClean="0">
                <a:latin typeface="SansSerif" panose="00000400000000000000" pitchFamily="2" charset="2"/>
              </a:rPr>
              <a:t>ho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prefers</a:t>
            </a:r>
            <a:r>
              <a:rPr lang="it-IT" sz="2000" dirty="0" smtClean="0">
                <a:latin typeface="SansSerif" panose="00000400000000000000" pitchFamily="2" charset="2"/>
              </a:rPr>
              <a:t> a </a:t>
            </a:r>
            <a:r>
              <a:rPr lang="it-IT" sz="2000" dirty="0">
                <a:latin typeface="SansSerif" panose="00000400000000000000" pitchFamily="2" charset="2"/>
              </a:rPr>
              <a:t>«</a:t>
            </a:r>
            <a:r>
              <a:rPr lang="it-IT" sz="2000" dirty="0" err="1">
                <a:latin typeface="SansSerif" panose="00000400000000000000" pitchFamily="2" charset="2"/>
              </a:rPr>
              <a:t>transnational</a:t>
            </a:r>
            <a:r>
              <a:rPr lang="it-IT" sz="2000" dirty="0">
                <a:latin typeface="SansSerif" panose="00000400000000000000" pitchFamily="2" charset="2"/>
              </a:rPr>
              <a:t>» </a:t>
            </a:r>
            <a:r>
              <a:rPr lang="it-IT" sz="2000" dirty="0" err="1">
                <a:latin typeface="SansSerif" panose="00000400000000000000" pitchFamily="2" charset="2"/>
              </a:rPr>
              <a:t>identity</a:t>
            </a:r>
            <a:r>
              <a:rPr lang="it-IT" sz="2000" dirty="0">
                <a:latin typeface="SansSerif" panose="00000400000000000000" pitchFamily="2" charset="2"/>
              </a:rPr>
              <a:t> and </a:t>
            </a:r>
            <a:r>
              <a:rPr lang="en-US" sz="2000" dirty="0" smtClean="0">
                <a:latin typeface="SansSerif" panose="00000400000000000000" pitchFamily="2" charset="2"/>
              </a:rPr>
              <a:t>criticizes </a:t>
            </a:r>
          </a:p>
          <a:p>
            <a:r>
              <a:rPr lang="it-IT" sz="2000" dirty="0" smtClean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post-colonial</a:t>
            </a:r>
            <a:r>
              <a:rPr lang="it-IT" sz="2000" dirty="0">
                <a:latin typeface="SansSerif" panose="00000400000000000000" pitchFamily="2" charset="2"/>
              </a:rPr>
              <a:t> state (</a:t>
            </a:r>
            <a:r>
              <a:rPr lang="it-IT" sz="2000" dirty="0" err="1">
                <a:latin typeface="SansSerif" panose="00000400000000000000" pitchFamily="2" charset="2"/>
              </a:rPr>
              <a:t>majority</a:t>
            </a:r>
            <a:r>
              <a:rPr lang="it-IT" sz="2000" dirty="0">
                <a:latin typeface="SansSerif" panose="00000400000000000000" pitchFamily="2" charset="2"/>
              </a:rPr>
              <a:t>)</a:t>
            </a:r>
          </a:p>
          <a:p>
            <a:endParaRPr lang="it-IT" sz="13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03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49" y="2459864"/>
            <a:ext cx="3112152" cy="19959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114" y="203199"/>
            <a:ext cx="6781800" cy="990600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FEATURES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601" y="1421278"/>
            <a:ext cx="7871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2000" dirty="0">
                <a:latin typeface="SansSerif" panose="00000400000000000000" pitchFamily="2" charset="2"/>
              </a:rPr>
              <a:t>T</a:t>
            </a:r>
            <a:r>
              <a:rPr lang="en-US" sz="2000" dirty="0" smtClean="0">
                <a:latin typeface="SansSerif" panose="00000400000000000000" pitchFamily="2" charset="2"/>
              </a:rPr>
              <a:t>he </a:t>
            </a:r>
            <a:r>
              <a:rPr lang="en-US" sz="2000" dirty="0">
                <a:latin typeface="SansSerif" panose="00000400000000000000" pitchFamily="2" charset="2"/>
              </a:rPr>
              <a:t>writers of the colonized countries </a:t>
            </a:r>
            <a:r>
              <a:rPr lang="en-US" sz="2000" dirty="0" smtClean="0">
                <a:latin typeface="SansSerif" panose="00000400000000000000" pitchFamily="2" charset="2"/>
              </a:rPr>
              <a:t>desire to protest </a:t>
            </a:r>
            <a:r>
              <a:rPr lang="en-US" sz="2000" dirty="0">
                <a:latin typeface="SansSerif" panose="00000400000000000000" pitchFamily="2" charset="2"/>
              </a:rPr>
              <a:t>against the former European </a:t>
            </a:r>
            <a:r>
              <a:rPr lang="en-US" sz="2000" dirty="0" smtClean="0">
                <a:latin typeface="SansSerif" panose="00000400000000000000" pitchFamily="2" charset="2"/>
              </a:rPr>
              <a:t>powers using literature.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2000" dirty="0" smtClean="0">
                <a:latin typeface="SansSerif" panose="00000400000000000000" pitchFamily="2" charset="2"/>
              </a:rPr>
              <a:t> </a:t>
            </a:r>
            <a:r>
              <a:rPr lang="en-US" sz="2000" dirty="0">
                <a:latin typeface="SansSerif" panose="00000400000000000000" pitchFamily="2" charset="2"/>
              </a:rPr>
              <a:t>They highlight the problems related to </a:t>
            </a:r>
            <a:r>
              <a:rPr lang="en-US" sz="2000" dirty="0" smtClean="0">
                <a:latin typeface="SansSerif" panose="00000400000000000000" pitchFamily="2" charset="2"/>
              </a:rPr>
              <a:t>Post-colonialism: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Culture and tradition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Belief and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Location or sense of displacement</a:t>
            </a:r>
          </a:p>
          <a:p>
            <a:endParaRPr lang="en-US" sz="2000" dirty="0">
              <a:latin typeface="SansSerif" panose="00000400000000000000" pitchFamily="2" charset="2"/>
            </a:endParaRPr>
          </a:p>
          <a:p>
            <a:r>
              <a:rPr lang="en-US" sz="2000" dirty="0">
                <a:latin typeface="SansSerif" panose="00000400000000000000" pitchFamily="2" charset="2"/>
              </a:rPr>
              <a:t>They </a:t>
            </a:r>
            <a:r>
              <a:rPr lang="en-US" sz="2000" dirty="0" smtClean="0">
                <a:latin typeface="SansSerif" panose="00000400000000000000" pitchFamily="2" charset="2"/>
              </a:rPr>
              <a:t>use English </a:t>
            </a:r>
            <a:r>
              <a:rPr lang="en-US" sz="2000" dirty="0">
                <a:latin typeface="SansSerif" panose="00000400000000000000" pitchFamily="2" charset="2"/>
              </a:rPr>
              <a:t>to make their voice </a:t>
            </a:r>
            <a:r>
              <a:rPr lang="en-US" sz="2000" dirty="0" smtClean="0">
                <a:latin typeface="SansSerif" panose="00000400000000000000" pitchFamily="2" charset="2"/>
              </a:rPr>
              <a:t>audible everywhere and as a provocation because it was the language of the British empire.</a:t>
            </a:r>
            <a:endParaRPr lang="it-IT" sz="20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304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48" y="3007634"/>
            <a:ext cx="4778224" cy="23721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0571" y="578258"/>
            <a:ext cx="8273143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>
                <a:latin typeface="SansSerif" panose="00000400000000000000" pitchFamily="2" charset="2"/>
              </a:rPr>
              <a:t>Postcolonial </a:t>
            </a:r>
            <a:r>
              <a:rPr lang="it-IT" sz="2000" dirty="0" err="1">
                <a:latin typeface="SansSerif" panose="00000400000000000000" pitchFamily="2" charset="2"/>
              </a:rPr>
              <a:t>theory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built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through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latin typeface="SansSerif" panose="00000400000000000000" pitchFamily="2" charset="2"/>
              </a:rPr>
              <a:t>otherness</a:t>
            </a:r>
            <a:r>
              <a:rPr lang="it-IT" sz="2000" dirty="0" smtClean="0">
                <a:latin typeface="SansSerif" panose="00000400000000000000" pitchFamily="2" charset="2"/>
              </a:rPr>
              <a:t> and the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latin typeface="SansSerif" panose="00000400000000000000" pitchFamily="2" charset="2"/>
              </a:rPr>
              <a:t>resistence</a:t>
            </a:r>
            <a:r>
              <a:rPr lang="it-IT" sz="2000" dirty="0" smtClean="0">
                <a:latin typeface="SansSerif" panose="00000400000000000000" pitchFamily="2" charset="2"/>
              </a:rPr>
              <a:t>/</a:t>
            </a:r>
            <a:r>
              <a:rPr lang="it-IT" sz="2000" dirty="0" err="1" smtClean="0">
                <a:latin typeface="SansSerif" panose="00000400000000000000" pitchFamily="2" charset="2"/>
              </a:rPr>
              <a:t>opposition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endParaRPr lang="it-IT" sz="2000" dirty="0">
              <a:latin typeface="SansSerif" panose="00000400000000000000" pitchFamily="2" charset="2"/>
            </a:endParaRPr>
          </a:p>
          <a:p>
            <a:endParaRPr lang="it-IT" sz="2000" dirty="0">
              <a:latin typeface="SansSerif" panose="000004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>
                <a:latin typeface="SansSerif" panose="00000400000000000000" pitchFamily="2" charset="2"/>
              </a:rPr>
              <a:t>The Western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the </a:t>
            </a:r>
            <a:r>
              <a:rPr lang="it-IT" sz="2000" dirty="0" err="1" smtClean="0">
                <a:latin typeface="SansSerif" panose="00000400000000000000" pitchFamily="2" charset="2"/>
              </a:rPr>
              <a:t>Oriental</a:t>
            </a:r>
            <a:r>
              <a:rPr lang="it-IT" sz="2000" dirty="0" smtClean="0">
                <a:latin typeface="SansSerif" panose="00000400000000000000" pitchFamily="2" charset="2"/>
              </a:rPr>
              <a:t> world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based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on </a:t>
            </a:r>
            <a:r>
              <a:rPr lang="it-IT" sz="2000" dirty="0" err="1" smtClean="0">
                <a:latin typeface="SansSerif" panose="00000400000000000000" pitchFamily="2" charset="2"/>
              </a:rPr>
              <a:t>prejudices</a:t>
            </a:r>
            <a:r>
              <a:rPr lang="it-IT" sz="2000" dirty="0" smtClean="0">
                <a:latin typeface="SansSerif" panose="00000400000000000000" pitchFamily="2" charset="2"/>
              </a:rPr>
              <a:t>: </a:t>
            </a:r>
            <a:r>
              <a:rPr lang="it-IT" sz="2000" dirty="0" err="1">
                <a:latin typeface="SansSerif" panose="00000400000000000000" pitchFamily="2" charset="2"/>
              </a:rPr>
              <a:t>if</a:t>
            </a:r>
            <a:r>
              <a:rPr lang="it-IT" sz="2000" dirty="0">
                <a:latin typeface="SansSerif" panose="00000400000000000000" pitchFamily="2" charset="2"/>
              </a:rPr>
              <a:t> the West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ordered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rational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</a:rPr>
              <a:t>masculine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and </a:t>
            </a:r>
            <a:r>
              <a:rPr lang="it-IT" sz="2000" dirty="0" err="1" smtClean="0">
                <a:latin typeface="SansSerif" panose="00000400000000000000" pitchFamily="2" charset="2"/>
              </a:rPr>
              <a:t>good</a:t>
            </a:r>
            <a:r>
              <a:rPr lang="it-IT" sz="2000" dirty="0" smtClean="0">
                <a:latin typeface="SansSerif" panose="00000400000000000000" pitchFamily="2" charset="2"/>
              </a:rPr>
              <a:t>, the </a:t>
            </a:r>
            <a:r>
              <a:rPr lang="it-IT" sz="2000" dirty="0" err="1">
                <a:latin typeface="SansSerif" panose="00000400000000000000" pitchFamily="2" charset="2"/>
              </a:rPr>
              <a:t>Orient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chaotic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irrational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feminine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evil</a:t>
            </a:r>
            <a:r>
              <a:rPr lang="it-IT" sz="2000" dirty="0">
                <a:latin typeface="SansSerif" panose="00000400000000000000" pitchFamily="2" charset="2"/>
              </a:rPr>
              <a:t>…. The </a:t>
            </a:r>
            <a:r>
              <a:rPr lang="it-IT" sz="2000" dirty="0" err="1">
                <a:latin typeface="SansSerif" panose="00000400000000000000" pitchFamily="2" charset="2"/>
              </a:rPr>
              <a:t>writers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want</a:t>
            </a:r>
            <a:r>
              <a:rPr lang="it-IT" sz="2000" dirty="0">
                <a:latin typeface="SansSerif" panose="00000400000000000000" pitchFamily="2" charset="2"/>
              </a:rPr>
              <a:t> to </a:t>
            </a:r>
            <a:r>
              <a:rPr lang="it-IT" sz="2000" dirty="0" err="1">
                <a:latin typeface="SansSerif" panose="00000400000000000000" pitchFamily="2" charset="2"/>
              </a:rPr>
              <a:t>change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this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latin typeface="SansSerif" panose="00000400000000000000" pitchFamily="2" charset="2"/>
              </a:rPr>
              <a:t>prospective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2000" dirty="0">
              <a:latin typeface="SansSerif" panose="000004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Hybrid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referring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to</a:t>
            </a:r>
          </a:p>
          <a:p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integration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of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cultural</a:t>
            </a:r>
          </a:p>
          <a:p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signs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and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practices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from</a:t>
            </a:r>
          </a:p>
          <a:p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colonizing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 and the </a:t>
            </a:r>
            <a:endParaRPr lang="it-IT" sz="2000" dirty="0" smtClean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colonized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cultures</a:t>
            </a:r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/>
          </a:p>
          <a:p>
            <a:r>
              <a:rPr lang="it-IT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23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3771" y="1116667"/>
            <a:ext cx="7779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SansSerif" panose="00000400000000000000" pitchFamily="2" charset="2"/>
              </a:rPr>
              <a:t>Writers </a:t>
            </a:r>
            <a:r>
              <a:rPr lang="it-IT" sz="2000" dirty="0" err="1">
                <a:latin typeface="SansSerif" panose="00000400000000000000" pitchFamily="2" charset="2"/>
              </a:rPr>
              <a:t>claimed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dignity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for </a:t>
            </a:r>
            <a:r>
              <a:rPr lang="it-IT" sz="2000" dirty="0" err="1" smtClean="0">
                <a:latin typeface="SansSerif" panose="00000400000000000000" pitchFamily="2" charset="2"/>
              </a:rPr>
              <a:t>themselves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and </a:t>
            </a:r>
            <a:r>
              <a:rPr lang="it-IT" sz="2000" dirty="0" smtClean="0">
                <a:latin typeface="SansSerif" panose="00000400000000000000" pitchFamily="2" charset="2"/>
              </a:rPr>
              <a:t>for the </a:t>
            </a:r>
            <a:r>
              <a:rPr lang="it-IT" sz="2000" dirty="0" err="1">
                <a:latin typeface="SansSerif" panose="00000400000000000000" pitchFamily="2" charset="2"/>
              </a:rPr>
              <a:t>communities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they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belong</a:t>
            </a:r>
            <a:r>
              <a:rPr lang="it-IT" sz="2000" dirty="0">
                <a:latin typeface="SansSerif" panose="00000400000000000000" pitchFamily="2" charset="2"/>
              </a:rPr>
              <a:t> to.</a:t>
            </a:r>
          </a:p>
          <a:p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They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represent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a </a:t>
            </a:r>
            <a:r>
              <a:rPr lang="it-IT" sz="2000" dirty="0" err="1">
                <a:latin typeface="SansSerif" panose="00000400000000000000" pitchFamily="2" charset="2"/>
              </a:rPr>
              <a:t>different</a:t>
            </a:r>
            <a:r>
              <a:rPr lang="it-IT" sz="2000" dirty="0">
                <a:latin typeface="SansSerif" panose="00000400000000000000" pitchFamily="2" charset="2"/>
              </a:rPr>
              <a:t> voice in the </a:t>
            </a:r>
            <a:r>
              <a:rPr lang="it-IT" sz="2000" dirty="0" err="1">
                <a:latin typeface="SansSerif" panose="00000400000000000000" pitchFamily="2" charset="2"/>
              </a:rPr>
              <a:t>debate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about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contemporary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issues</a:t>
            </a:r>
            <a:r>
              <a:rPr lang="it-IT" sz="2000" dirty="0" smtClean="0">
                <a:latin typeface="SansSerif" panose="00000400000000000000" pitchFamily="2" charset="2"/>
              </a:rPr>
              <a:t>, and </a:t>
            </a:r>
            <a:r>
              <a:rPr lang="it-IT" sz="2000" dirty="0" err="1" smtClean="0">
                <a:latin typeface="SansSerif" panose="00000400000000000000" pitchFamily="2" charset="2"/>
              </a:rPr>
              <a:t>it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typical</a:t>
            </a:r>
            <a:r>
              <a:rPr lang="it-IT" sz="2000" dirty="0" smtClean="0">
                <a:latin typeface="SansSerif" panose="00000400000000000000" pitchFamily="2" charset="2"/>
              </a:rPr>
              <a:t> for </a:t>
            </a:r>
            <a:r>
              <a:rPr lang="it-IT" sz="2000" dirty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post-colonial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period</a:t>
            </a:r>
            <a:r>
              <a:rPr lang="it-IT" sz="2000" dirty="0" smtClean="0">
                <a:latin typeface="SansSerif" panose="00000400000000000000" pitchFamily="2" charset="2"/>
              </a:rPr>
              <a:t>.</a:t>
            </a:r>
            <a:endParaRPr lang="it-IT" sz="2000" dirty="0">
              <a:latin typeface="SansSerif" panose="00000400000000000000" pitchFamily="2" charset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32" y="3595012"/>
            <a:ext cx="2957733" cy="23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16833"/>
            <a:ext cx="8496944" cy="388843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CHINUA ACHEBE (THINGS FALL APART, 1958)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NADINE GORDIMER (THE CONSERVATIONIST,1974)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SALMAN RUSHDIE (MIDNIGHT</a:t>
            </a:r>
            <a:r>
              <a:rPr lang="it-IT" sz="2400" dirty="0" smtClean="0">
                <a:solidFill>
                  <a:schemeClr val="tx1"/>
                </a:solidFill>
              </a:rPr>
              <a:t>’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 CHILDREN, 1981)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TASLIMA NASREEN (OPPOSITION, 1992)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MOHSIN HAMID (EXIT WEST, 2017)</a:t>
            </a:r>
            <a:endParaRPr lang="it-IT" sz="24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8743" y="0"/>
            <a:ext cx="6781800" cy="1600200"/>
          </a:xfrm>
        </p:spPr>
        <p:txBody>
          <a:bodyPr/>
          <a:lstStyle/>
          <a:p>
            <a:pPr algn="ctr"/>
            <a:r>
              <a:rPr lang="it-IT" dirty="0" smtClean="0"/>
              <a:t>POSTCOLONIAL WRITERS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5791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734</Words>
  <Application>Microsoft Office PowerPoint</Application>
  <PresentationFormat>Presentazione su schermo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NewsPrint</vt:lpstr>
      <vt:lpstr>Presentazione standard di PowerPoint</vt:lpstr>
      <vt:lpstr>KEY TERMS</vt:lpstr>
      <vt:lpstr>WHAT IS POSTCOLONIAL LITERATURE?</vt:lpstr>
      <vt:lpstr>WHEN AND WHERE?</vt:lpstr>
      <vt:lpstr>WHY?</vt:lpstr>
      <vt:lpstr>FEATURES</vt:lpstr>
      <vt:lpstr>Presentazione standard di PowerPoint</vt:lpstr>
      <vt:lpstr>Presentazione standard di PowerPoint</vt:lpstr>
      <vt:lpstr>POSTCOLONIAL WRITERS</vt:lpstr>
      <vt:lpstr>POSTCOLONIAL WRITER: SALMAN RUSHDIE </vt:lpstr>
      <vt:lpstr>THE EMPIRE’S LITERATURE</vt:lpstr>
      <vt:lpstr>COLONIZATION</vt:lpstr>
      <vt:lpstr>COLONIZER LITERAURE: RUDYARD KIPLING</vt:lpstr>
      <vt:lpstr>THEMES</vt:lpstr>
      <vt:lpstr>STYLES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Utente</cp:lastModifiedBy>
  <cp:revision>63</cp:revision>
  <dcterms:created xsi:type="dcterms:W3CDTF">2018-01-06T09:45:52Z</dcterms:created>
  <dcterms:modified xsi:type="dcterms:W3CDTF">2018-01-09T12:51:54Z</dcterms:modified>
</cp:coreProperties>
</file>