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5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6" r:id="rId10"/>
    <p:sldId id="267" r:id="rId11"/>
    <p:sldId id="268" r:id="rId12"/>
    <p:sldId id="269" r:id="rId13"/>
    <p:sldId id="270" r:id="rId14"/>
    <p:sldId id="263" r:id="rId15"/>
    <p:sldId id="271" r:id="rId16"/>
  </p:sldIdLst>
  <p:sldSz cx="9144000" cy="6858000" type="screen4x3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4" d="100"/>
          <a:sy n="74" d="100"/>
        </p:scale>
        <p:origin x="1290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3200400"/>
            <a:ext cx="7543800" cy="1524000"/>
          </a:xfrm>
        </p:spPr>
        <p:txBody>
          <a:bodyPr>
            <a:noAutofit/>
          </a:bodyPr>
          <a:lstStyle>
            <a:lvl1pPr>
              <a:defRPr sz="600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62000" y="4724400"/>
            <a:ext cx="6858000" cy="99060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100">
                <a:solidFill>
                  <a:schemeClr val="tx2"/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 smtClean="0"/>
              <a:t>Fare clic per modificare lo stile del sottotitolo dello schema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2C6A9F-EB81-4240-BB5E-FE6CB655B0D4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928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85800"/>
            <a:ext cx="7239000" cy="38862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C4497-393D-49E6-8F5A-5B58C4A3CF32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42617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62000" y="685803"/>
            <a:ext cx="1828800" cy="5410199"/>
          </a:xfrm>
        </p:spPr>
        <p:txBody>
          <a:bodyPr vert="eaVert"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90800" y="685801"/>
            <a:ext cx="5715000" cy="4876800"/>
          </a:xfrm>
        </p:spPr>
        <p:txBody>
          <a:bodyPr vert="eaVert" anchor="t" anchorCtr="0"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6D32AB-C98E-440B-A70A-357D589536EA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5036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C37-ED18-4C04-B56E-A59B4EA9E38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5963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77240" y="0"/>
            <a:ext cx="7543800" cy="304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276600"/>
            <a:ext cx="7543800" cy="1676400"/>
          </a:xfrm>
        </p:spPr>
        <p:txBody>
          <a:bodyPr anchor="b" anchorCtr="0"/>
          <a:lstStyle>
            <a:lvl1pPr algn="l">
              <a:defRPr sz="4050" b="0" cap="all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4953000"/>
            <a:ext cx="6858000" cy="9144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C96454-33A1-43F1-A5D1-03DDAC5CBB91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45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609601"/>
            <a:ext cx="3657600" cy="3767328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7224-507B-431E-9DC9-06F31870E0C5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48323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589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89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152" y="609600"/>
            <a:ext cx="3657600" cy="639762"/>
          </a:xfrm>
        </p:spPr>
        <p:txBody>
          <a:bodyPr anchor="b">
            <a:noAutofit/>
          </a:bodyPr>
          <a:lstStyle>
            <a:lvl1pPr marL="0" indent="0">
              <a:buNone/>
              <a:defRPr sz="2100" b="0">
                <a:latin typeface="+mj-lt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1329264"/>
            <a:ext cx="3657600" cy="3048000"/>
          </a:xfrm>
        </p:spPr>
        <p:txBody>
          <a:bodyPr anchor="t" anchorCtr="0"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3610D-2E55-457A-AD51-2B80013C9D2A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1" name="Straight Connector 10"/>
          <p:cNvCxnSpPr/>
          <p:nvPr/>
        </p:nvCxnSpPr>
        <p:spPr>
          <a:xfrm>
            <a:off x="7589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645152" y="1249362"/>
            <a:ext cx="3657600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261907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644E3E-181E-4010-8E34-B7D86A0BA4B7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56215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4D48B9-D6DE-42F8-B4D0-EE1C75D0E2A5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01263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710866" y="457202"/>
            <a:ext cx="4594934" cy="4114799"/>
          </a:xfrm>
        </p:spPr>
        <p:txBody>
          <a:bodyPr/>
          <a:lstStyle>
            <a:lvl1pPr>
              <a:defRPr sz="1800"/>
            </a:lvl1pPr>
            <a:lvl2pPr>
              <a:defRPr sz="165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2002" y="457200"/>
            <a:ext cx="2673657" cy="4114800"/>
          </a:xfrm>
        </p:spPr>
        <p:txBody>
          <a:bodyPr>
            <a:normAutofit/>
          </a:bodyPr>
          <a:lstStyle>
            <a:lvl1pPr marL="0" indent="0">
              <a:buNone/>
              <a:defRPr sz="1575">
                <a:solidFill>
                  <a:schemeClr val="tx2"/>
                </a:solidFill>
              </a:defRPr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15952-3E77-4759-BA4A-1C23AC1138AC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cxnSp>
        <p:nvCxnSpPr>
          <p:cNvPr id="10" name="Straight Connector 9"/>
          <p:cNvCxnSpPr/>
          <p:nvPr/>
        </p:nvCxnSpPr>
        <p:spPr>
          <a:xfrm rot="5400000">
            <a:off x="1677194" y="2514601"/>
            <a:ext cx="3810000" cy="1588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54091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8952" y="4572000"/>
            <a:ext cx="6784848" cy="1600200"/>
          </a:xfrm>
        </p:spPr>
        <p:txBody>
          <a:bodyPr anchor="b">
            <a:normAutofit/>
          </a:bodyPr>
          <a:lstStyle>
            <a:lvl1pPr algn="l">
              <a:defRPr sz="4050" b="0"/>
            </a:lvl1pPr>
          </a:lstStyle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77240" y="457200"/>
            <a:ext cx="7543800" cy="2895600"/>
          </a:xfr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it-IT" smtClean="0"/>
              <a:t>Fare clic sull'icona per inserire un'immagine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0392" y="3505200"/>
            <a:ext cx="7391400" cy="804862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3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it-IT" smtClean="0"/>
              <a:t>Fare clic per modificare stili del testo dello schema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E0771-3E9E-4FB2-B1B2-F0C35B4A2E9B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1707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4572000"/>
            <a:ext cx="6781800" cy="16002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it-IT" smtClean="0"/>
              <a:t>Fare clic per modificare lo stile del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685800"/>
            <a:ext cx="7543800" cy="388620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/>
            <a:r>
              <a:rPr lang="it-IT" smtClean="0"/>
              <a:t>Fare clic per modificare stili del testo dello schema</a:t>
            </a:r>
          </a:p>
          <a:p>
            <a:pPr lvl="1"/>
            <a:r>
              <a:rPr lang="it-IT" smtClean="0"/>
              <a:t>Secondo livello</a:t>
            </a:r>
          </a:p>
          <a:p>
            <a:pPr lvl="2"/>
            <a:r>
              <a:rPr lang="it-IT" smtClean="0"/>
              <a:t>Terzo livello</a:t>
            </a:r>
          </a:p>
          <a:p>
            <a:pPr lvl="3"/>
            <a:r>
              <a:rPr lang="it-IT" smtClean="0"/>
              <a:t>Quarto livello</a:t>
            </a:r>
          </a:p>
          <a:p>
            <a:pPr lvl="4"/>
            <a:r>
              <a:rPr lang="it-IT" smtClean="0"/>
              <a:t>Quinto livello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48400" y="620877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fld id="{0667C1A2-F030-4065-AC7C-8B64E8ADE13D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1999" y="6208778"/>
            <a:ext cx="487386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5687570"/>
            <a:ext cx="76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‹N›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77240" y="0"/>
            <a:ext cx="7543800" cy="381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77240" y="6172200"/>
            <a:ext cx="7543800" cy="27432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95096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/>
  <p:txStyles>
    <p:titleStyle>
      <a:lvl1pPr algn="l" defTabSz="685800" rtl="0" eaLnBrk="1" latinLnBrk="0" hangingPunct="1">
        <a:spcBef>
          <a:spcPct val="0"/>
        </a:spcBef>
        <a:buNone/>
        <a:defRPr sz="405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0574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445770" indent="-20574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50" kern="1200">
          <a:solidFill>
            <a:schemeClr val="tx2"/>
          </a:solidFill>
          <a:latin typeface="+mn-lt"/>
          <a:ea typeface="+mn-ea"/>
          <a:cs typeface="+mn-cs"/>
        </a:defRPr>
      </a:lvl2pPr>
      <a:lvl3pPr marL="65151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500" kern="1200">
          <a:solidFill>
            <a:schemeClr val="tx2"/>
          </a:solidFill>
          <a:latin typeface="+mn-lt"/>
          <a:ea typeface="+mn-ea"/>
          <a:cs typeface="+mn-cs"/>
        </a:defRPr>
      </a:lvl3pPr>
      <a:lvl4pPr marL="85725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>
          <a:solidFill>
            <a:schemeClr val="tx2"/>
          </a:solidFill>
          <a:latin typeface="+mn-lt"/>
          <a:ea typeface="+mn-ea"/>
          <a:cs typeface="+mn-cs"/>
        </a:defRPr>
      </a:lvl4pPr>
      <a:lvl5pPr marL="102870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5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23444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426464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164592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1851660" indent="-171450" algn="l" defTabSz="6858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68946" cy="754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ttangolo 4"/>
          <p:cNvSpPr/>
          <p:nvPr/>
        </p:nvSpPr>
        <p:spPr>
          <a:xfrm>
            <a:off x="3485568" y="1813683"/>
            <a:ext cx="240322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800" dirty="0" err="1">
                <a:solidFill>
                  <a:prstClr val="black"/>
                </a:solidFill>
                <a:latin typeface="SansSerif" panose="00000400000000000000" pitchFamily="2" charset="2"/>
              </a:rPr>
              <a:t>Presented</a:t>
            </a:r>
            <a:r>
              <a:rPr lang="it-IT" sz="2800" dirty="0">
                <a:solidFill>
                  <a:prstClr val="black"/>
                </a:solidFill>
                <a:latin typeface="SansSerif" panose="00000400000000000000" pitchFamily="2" charset="2"/>
              </a:rPr>
              <a:t> by:</a:t>
            </a:r>
          </a:p>
        </p:txBody>
      </p:sp>
      <p:sp>
        <p:nvSpPr>
          <p:cNvPr id="6" name="Rettangolo 5"/>
          <p:cNvSpPr/>
          <p:nvPr/>
        </p:nvSpPr>
        <p:spPr>
          <a:xfrm>
            <a:off x="634142" y="3896466"/>
            <a:ext cx="783035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it-IT" sz="2400" dirty="0">
                <a:solidFill>
                  <a:prstClr val="black"/>
                </a:solidFill>
              </a:rPr>
              <a:t>I.I.S.S. “BASSA FRIULANA” - Polo liceale “A. Einstein” – 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</a:rPr>
              <a:t>Cervignano del Friuli</a:t>
            </a:r>
          </a:p>
          <a:p>
            <a:pPr algn="ctr"/>
            <a:r>
              <a:rPr lang="it-IT" sz="2400" dirty="0">
                <a:solidFill>
                  <a:prstClr val="black"/>
                </a:solidFill>
              </a:rPr>
              <a:t>ANNO SCOLASTICO 2017/2018</a:t>
            </a:r>
          </a:p>
        </p:txBody>
      </p:sp>
      <p:sp>
        <p:nvSpPr>
          <p:cNvPr id="7" name="Rettangolo 6"/>
          <p:cNvSpPr/>
          <p:nvPr/>
        </p:nvSpPr>
        <p:spPr>
          <a:xfrm>
            <a:off x="2259271" y="2672551"/>
            <a:ext cx="516199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2400" b="1" dirty="0" err="1">
                <a:solidFill>
                  <a:prstClr val="black"/>
                </a:solidFill>
                <a:latin typeface="SansSerif" panose="00000400000000000000" pitchFamily="2" charset="2"/>
              </a:rPr>
              <a:t>Clementin</a:t>
            </a:r>
            <a:r>
              <a:rPr lang="it-IT" sz="2400" b="1" dirty="0">
                <a:solidFill>
                  <a:prstClr val="black"/>
                </a:solidFill>
                <a:latin typeface="SansSerif" panose="00000400000000000000" pitchFamily="2" charset="2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SansSerif" panose="00000400000000000000" pitchFamily="2" charset="2"/>
              </a:rPr>
              <a:t>Emilio</a:t>
            </a:r>
            <a:r>
              <a:rPr lang="it-IT" sz="2400" b="1" dirty="0">
                <a:solidFill>
                  <a:prstClr val="black"/>
                </a:solidFill>
                <a:latin typeface="SansSerif" panose="00000400000000000000" pitchFamily="2" charset="2"/>
              </a:rPr>
              <a:t> </a:t>
            </a:r>
            <a:r>
              <a:rPr lang="it-IT" sz="2400" dirty="0">
                <a:solidFill>
                  <a:prstClr val="black"/>
                </a:solidFill>
                <a:latin typeface="SansSerif" panose="00000400000000000000" pitchFamily="2" charset="2"/>
              </a:rPr>
              <a:t>&amp; </a:t>
            </a:r>
            <a:r>
              <a:rPr lang="it-IT" sz="2400" b="1" dirty="0">
                <a:solidFill>
                  <a:prstClr val="black"/>
                </a:solidFill>
                <a:latin typeface="SansSerif" panose="00000400000000000000" pitchFamily="2" charset="2"/>
              </a:rPr>
              <a:t>Zamò</a:t>
            </a:r>
            <a:r>
              <a:rPr lang="it-IT" sz="2400" dirty="0">
                <a:solidFill>
                  <a:prstClr val="black"/>
                </a:solidFill>
                <a:latin typeface="SansSerif" panose="00000400000000000000" pitchFamily="2" charset="2"/>
              </a:rPr>
              <a:t> Federico </a:t>
            </a:r>
          </a:p>
        </p:txBody>
      </p:sp>
      <p:sp>
        <p:nvSpPr>
          <p:cNvPr id="8" name="CasellaDiTesto 7"/>
          <p:cNvSpPr txBox="1"/>
          <p:nvPr/>
        </p:nvSpPr>
        <p:spPr>
          <a:xfrm>
            <a:off x="2465767" y="2186862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9" name="CasellaDiTesto 8"/>
          <p:cNvSpPr txBox="1"/>
          <p:nvPr/>
        </p:nvSpPr>
        <p:spPr>
          <a:xfrm>
            <a:off x="819711" y="697923"/>
            <a:ext cx="776623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it-IT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ansSerif" panose="00000400000000000000" pitchFamily="2" charset="2"/>
              </a:rPr>
              <a:t>POSTCOLONIAL LITERATURE</a:t>
            </a:r>
            <a:endParaRPr lang="it-IT" sz="4000" b="1" spc="38" dirty="0">
              <a:ln w="11430"/>
              <a:gradFill>
                <a:gsLst>
                  <a:gs pos="25000">
                    <a:srgbClr val="C0504D">
                      <a:satMod val="155000"/>
                    </a:srgbClr>
                  </a:gs>
                  <a:gs pos="100000">
                    <a:srgbClr val="C0504D">
                      <a:shade val="45000"/>
                      <a:satMod val="165000"/>
                    </a:srgbClr>
                  </a:gs>
                </a:gsLst>
                <a:lin ang="5400000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ansSerif" panose="00000400000000000000" pitchFamily="2" charset="2"/>
            </a:endParaRPr>
          </a:p>
        </p:txBody>
      </p:sp>
      <p:sp>
        <p:nvSpPr>
          <p:cNvPr id="10" name="Segnaposto data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2BE8CA-BD1D-46DA-AB46-6C35E44EB76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11" name="Segnaposto numero diapositiva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sp>
        <p:nvSpPr>
          <p:cNvPr id="12" name="CasellaDiTesto 11"/>
          <p:cNvSpPr txBox="1"/>
          <p:nvPr/>
        </p:nvSpPr>
        <p:spPr>
          <a:xfrm>
            <a:off x="4247965" y="5535234"/>
            <a:ext cx="184731" cy="3000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IT" sz="1350" dirty="0">
              <a:solidFill>
                <a:prstClr val="black"/>
              </a:solidFill>
            </a:endParaRPr>
          </a:p>
        </p:txBody>
      </p:sp>
      <p:sp>
        <p:nvSpPr>
          <p:cNvPr id="13" name="Rettangolo 12"/>
          <p:cNvSpPr/>
          <p:nvPr/>
        </p:nvSpPr>
        <p:spPr>
          <a:xfrm>
            <a:off x="634142" y="6391340"/>
            <a:ext cx="675185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it-IT" sz="900" b="1" dirty="0">
                <a:solidFill>
                  <a:srgbClr val="1F497D">
                    <a:lumMod val="90000"/>
                    <a:lumOff val="10000"/>
                  </a:srgbClr>
                </a:solidFill>
              </a:rPr>
              <a:t>Cl. 5 ASA</a:t>
            </a:r>
          </a:p>
        </p:txBody>
      </p:sp>
    </p:spTree>
    <p:extLst>
      <p:ext uri="{BB962C8B-B14F-4D97-AF65-F5344CB8AC3E}">
        <p14:creationId xmlns:p14="http://schemas.microsoft.com/office/powerpoint/2010/main" val="581194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45737" y="1706880"/>
            <a:ext cx="4906888" cy="3634740"/>
          </a:xfrm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Representative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of Post-colonial literature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Use of literature to overturn the point of view about colonialism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«The Empire writes back»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Employment of magic realism</a:t>
            </a:r>
            <a:endParaRPr lang="en-US" sz="20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8928992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POSTCOLONIAL WRITER: SALMAN RUSHDIE </a:t>
            </a:r>
            <a:endParaRPr lang="it-IT" sz="3200" dirty="0"/>
          </a:p>
        </p:txBody>
      </p:sp>
      <p:pic>
        <p:nvPicPr>
          <p:cNvPr id="1026" name="Picture 2" descr="Risultati immagini per rushdi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628800"/>
            <a:ext cx="2807221" cy="4492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9390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863600" y="1455057"/>
            <a:ext cx="7543800" cy="38862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DEVELOPED DURING XIX CENTURY (GROWTH OF THE BRITISH EMPIRE)</a:t>
            </a: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FOCUSED ON DEMONSTRATING THE SUPERIORITY OF WHITES</a:t>
            </a:r>
          </a:p>
          <a:p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109728" indent="0">
              <a:buNone/>
            </a:pP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JUSTIFIED EUROPEAN DOMINATION IN THE WORLD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244600" y="0"/>
            <a:ext cx="6781800" cy="1600200"/>
          </a:xfrm>
        </p:spPr>
        <p:txBody>
          <a:bodyPr/>
          <a:lstStyle/>
          <a:p>
            <a:pPr algn="ctr"/>
            <a:r>
              <a:rPr lang="it-IT" dirty="0" smtClean="0"/>
              <a:t>THE EMPIRE’S LITERATURE</a:t>
            </a:r>
            <a:endParaRPr lang="it-IT" dirty="0"/>
          </a:p>
        </p:txBody>
      </p:sp>
      <p:cxnSp>
        <p:nvCxnSpPr>
          <p:cNvPr id="5" name="Connettore 2 4"/>
          <p:cNvCxnSpPr/>
          <p:nvPr/>
        </p:nvCxnSpPr>
        <p:spPr>
          <a:xfrm flipH="1">
            <a:off x="3291434" y="3570514"/>
            <a:ext cx="3309" cy="63368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3254190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contenuto 1"/>
          <p:cNvSpPr>
            <a:spLocks noGrp="1"/>
          </p:cNvSpPr>
          <p:nvPr>
            <p:ph idx="1"/>
          </p:nvPr>
        </p:nvSpPr>
        <p:spPr>
          <a:xfrm>
            <a:off x="834572" y="1557908"/>
            <a:ext cx="7543800" cy="3886200"/>
          </a:xfrm>
        </p:spPr>
        <p:txBody>
          <a:bodyPr>
            <a:normAutofit/>
          </a:bodyPr>
          <a:lstStyle/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DIFFUSION OF BRITISH SYSTEM AND ORGANIZATION OVER THE COLONIES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IMPOSITION OF THE DOMINATING CULTURE </a:t>
            </a: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APPEARENT REASON: NEED TO CIVILIZE INDIGENOUS PEOPLE</a:t>
            </a:r>
          </a:p>
          <a:p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REAL REASON: NEED TO </a:t>
            </a:r>
          </a:p>
          <a:p>
            <a:pPr marL="109728" indent="0">
              <a:buNone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INCREASE THE EMPIRE’S </a:t>
            </a:r>
          </a:p>
          <a:p>
            <a:pPr marL="109728" indent="0">
              <a:buNone/>
            </a:pP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POWER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215572" y="-245441"/>
            <a:ext cx="6781800" cy="1600200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COLONIZATION</a:t>
            </a:r>
            <a:endParaRPr lang="it-IT" b="1" dirty="0">
              <a:latin typeface="SansSerif" panose="00000400000000000000" pitchFamily="2" charset="2"/>
            </a:endParaRPr>
          </a:p>
        </p:txBody>
      </p:sp>
      <p:pic>
        <p:nvPicPr>
          <p:cNvPr id="3074" name="Picture 2" descr="Risultati immagini per BRITISH EMPI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3834" y="3473181"/>
            <a:ext cx="3312368" cy="24644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530722" y="3399410"/>
            <a:ext cx="0" cy="74919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521955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79512" y="1479783"/>
            <a:ext cx="5364088" cy="4525963"/>
          </a:xfrm>
        </p:spPr>
        <p:txBody>
          <a:bodyPr>
            <a:normAutofit/>
          </a:bodyPr>
          <a:lstStyle/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Focused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his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studies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on India</a:t>
            </a:r>
          </a:p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Justified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European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supremacy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using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idea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that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Western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countries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were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more «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developed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»</a:t>
            </a:r>
          </a:p>
          <a:p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Promoted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diffusion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civilization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for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colonized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countries</a:t>
            </a:r>
            <a:endParaRPr lang="it-IT" sz="2000" dirty="0" smtClean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856984" cy="1143000"/>
          </a:xfrm>
        </p:spPr>
        <p:txBody>
          <a:bodyPr>
            <a:normAutofit/>
          </a:bodyPr>
          <a:lstStyle/>
          <a:p>
            <a:pPr algn="ctr"/>
            <a:r>
              <a:rPr lang="it-IT" sz="3200" dirty="0" smtClean="0"/>
              <a:t>COLONIZER LITERAURE: RUDYARD KIPLING</a:t>
            </a:r>
            <a:endParaRPr lang="it-IT" sz="3200" dirty="0"/>
          </a:p>
        </p:txBody>
      </p:sp>
      <p:pic>
        <p:nvPicPr>
          <p:cNvPr id="2050" name="Picture 2" descr="Risultati immagini per rudyard kipli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0219" y="1484784"/>
            <a:ext cx="3411393" cy="4536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Connettore 2 4"/>
          <p:cNvCxnSpPr/>
          <p:nvPr/>
        </p:nvCxnSpPr>
        <p:spPr>
          <a:xfrm>
            <a:off x="2627784" y="3645024"/>
            <a:ext cx="0" cy="792088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5340965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tangolo 1"/>
          <p:cNvSpPr/>
          <p:nvPr/>
        </p:nvSpPr>
        <p:spPr>
          <a:xfrm>
            <a:off x="508002" y="1086023"/>
            <a:ext cx="9274628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C</a:t>
            </a:r>
            <a:r>
              <a:rPr lang="en-US" sz="2000" dirty="0" smtClean="0">
                <a:latin typeface="SansSerif" panose="00000400000000000000" pitchFamily="2" charset="2"/>
              </a:rPr>
              <a:t>ondition </a:t>
            </a:r>
            <a:r>
              <a:rPr lang="en-US" sz="2000" dirty="0">
                <a:latin typeface="SansSerif" panose="00000400000000000000" pitchFamily="2" charset="2"/>
              </a:rPr>
              <a:t>of </a:t>
            </a:r>
            <a:r>
              <a:rPr lang="en-US" sz="2000" dirty="0" smtClean="0">
                <a:latin typeface="SansSerif" panose="00000400000000000000" pitchFamily="2" charset="2"/>
              </a:rPr>
              <a:t>exile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Racial conflict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E</a:t>
            </a:r>
            <a:r>
              <a:rPr lang="en-US" sz="2000" dirty="0" smtClean="0">
                <a:latin typeface="SansSerif" panose="00000400000000000000" pitchFamily="2" charset="2"/>
              </a:rPr>
              <a:t>radication </a:t>
            </a:r>
            <a:r>
              <a:rPr lang="en-US" sz="2000" dirty="0">
                <a:latin typeface="SansSerif" panose="00000400000000000000" pitchFamily="2" charset="2"/>
              </a:rPr>
              <a:t>of </a:t>
            </a:r>
            <a:r>
              <a:rPr lang="en-US" sz="2000" dirty="0" smtClean="0">
                <a:latin typeface="SansSerif" panose="00000400000000000000" pitchFamily="2" charset="2"/>
              </a:rPr>
              <a:t>emigrants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Post-war migration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Migrations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Globalization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 smtClean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Struggle </a:t>
            </a:r>
            <a:r>
              <a:rPr lang="en-US" sz="2000" dirty="0">
                <a:latin typeface="SansSerif" panose="00000400000000000000" pitchFamily="2" charset="2"/>
              </a:rPr>
              <a:t>for individual and collective cultural identity and </a:t>
            </a:r>
            <a:r>
              <a:rPr lang="en-US" sz="2000" dirty="0" smtClean="0">
                <a:latin typeface="SansSerif" panose="00000400000000000000" pitchFamily="2" charset="2"/>
              </a:rPr>
              <a:t>related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latin typeface="SansSerif" panose="00000400000000000000" pitchFamily="2" charset="2"/>
              </a:rPr>
              <a:t>themes of alienation, unhomeliness , double consciousness and hybridity</a:t>
            </a:r>
            <a:endParaRPr lang="en-US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Economic problem </a:t>
            </a:r>
          </a:p>
          <a:p>
            <a:endParaRPr lang="en-US" sz="2000" dirty="0"/>
          </a:p>
          <a:p>
            <a:endParaRPr lang="en-US" sz="2000" dirty="0" smtClean="0"/>
          </a:p>
          <a:p>
            <a:endParaRPr lang="it-IT" sz="2000" dirty="0"/>
          </a:p>
        </p:txBody>
      </p:sp>
      <p:sp>
        <p:nvSpPr>
          <p:cNvPr id="3" name="Titolo 2"/>
          <p:cNvSpPr>
            <a:spLocks noGrp="1"/>
          </p:cNvSpPr>
          <p:nvPr>
            <p:ph type="title"/>
          </p:nvPr>
        </p:nvSpPr>
        <p:spPr>
          <a:xfrm>
            <a:off x="1181100" y="-464087"/>
            <a:ext cx="6781800" cy="1600200"/>
          </a:xfrm>
        </p:spPr>
        <p:txBody>
          <a:bodyPr/>
          <a:lstStyle/>
          <a:p>
            <a:pPr algn="ctr"/>
            <a:r>
              <a:rPr lang="en-GB" dirty="0" smtClean="0"/>
              <a:t>THEMES</a:t>
            </a:r>
            <a:endParaRPr lang="en-GB" dirty="0"/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98345" y="1177388"/>
            <a:ext cx="3788898" cy="2525932"/>
          </a:xfrm>
          <a:prstGeom prst="rect">
            <a:avLst/>
          </a:prstGeom>
        </p:spPr>
      </p:pic>
      <p:sp>
        <p:nvSpPr>
          <p:cNvPr id="4" name="Rettangolo 3"/>
          <p:cNvSpPr/>
          <p:nvPr/>
        </p:nvSpPr>
        <p:spPr>
          <a:xfrm>
            <a:off x="7496630" y="852845"/>
            <a:ext cx="4572000" cy="48013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90000"/>
              </a:lnSpc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8083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53885" y="0"/>
            <a:ext cx="6781800" cy="1600200"/>
          </a:xfrm>
        </p:spPr>
        <p:txBody>
          <a:bodyPr/>
          <a:lstStyle/>
          <a:p>
            <a:pPr algn="ctr"/>
            <a:r>
              <a:rPr lang="en-GB" dirty="0" smtClean="0"/>
              <a:t>STYLES</a:t>
            </a:r>
            <a:endParaRPr lang="en-GB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1153885" y="860118"/>
            <a:ext cx="7543800" cy="4123362"/>
          </a:xfrm>
        </p:spPr>
        <p:txBody>
          <a:bodyPr/>
          <a:lstStyle/>
          <a:p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Innovative postmodern narrative styles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Use of ironical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registers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to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take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distance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from the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serious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questions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writers </a:t>
            </a:r>
            <a:r>
              <a:rPr lang="en-US" sz="2000" dirty="0">
                <a:solidFill>
                  <a:schemeClr val="tx1"/>
                </a:solidFill>
                <a:latin typeface="SansSerif" panose="00000400000000000000" pitchFamily="2" charset="2"/>
              </a:rPr>
              <a:t>are dealing </a:t>
            </a:r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with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Current use of magic realism</a:t>
            </a:r>
            <a:endParaRPr lang="en-US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Characters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search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identity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in the </a:t>
            </a:r>
            <a:r>
              <a:rPr lang="it-IT" sz="2000" dirty="0" err="1" smtClean="0">
                <a:solidFill>
                  <a:schemeClr val="tx1"/>
                </a:solidFill>
                <a:latin typeface="SansSerif" panose="00000400000000000000" pitchFamily="2" charset="2"/>
              </a:rPr>
              <a:t>novels</a:t>
            </a:r>
            <a:r>
              <a:rPr lang="it-IT" sz="20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endParaRPr lang="it-IT" sz="2000" dirty="0">
              <a:solidFill>
                <a:schemeClr val="tx1"/>
              </a:solidFill>
              <a:latin typeface="SansSerif" panose="00000400000000000000" pitchFamily="2" charset="2"/>
            </a:endParaRPr>
          </a:p>
          <a:p>
            <a:pPr marL="0" indent="0">
              <a:buNone/>
            </a:pPr>
            <a:endParaRPr lang="en-GB" dirty="0"/>
          </a:p>
        </p:txBody>
      </p:sp>
      <p:sp>
        <p:nvSpPr>
          <p:cNvPr id="4" name="Segnaposto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0D6C37-ED18-4C04-B56E-A59B4EA9E38E}" type="datetime1">
              <a:rPr lang="it-IT" smtClean="0">
                <a:solidFill>
                  <a:srgbClr val="1F497D">
                    <a:lumMod val="90000"/>
                    <a:lumOff val="10000"/>
                  </a:srgbClr>
                </a:solidFill>
              </a:rPr>
              <a:pPr/>
              <a:t>07/01/2018</a:t>
            </a:fld>
            <a:endParaRPr lang="it-IT">
              <a:solidFill>
                <a:srgbClr val="1F497D">
                  <a:lumMod val="90000"/>
                  <a:lumOff val="10000"/>
                </a:srgbClr>
              </a:solidFill>
            </a:endParaRPr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E57A2C-8A29-4BA1-9F35-E32DFD8C1682}" type="slidenum">
              <a:rPr lang="it-IT" smtClean="0">
                <a:solidFill>
                  <a:prstClr val="black">
                    <a:lumMod val="85000"/>
                    <a:lumOff val="15000"/>
                  </a:prstClr>
                </a:solidFill>
              </a:rPr>
              <a:pPr/>
              <a:t>15</a:t>
            </a:fld>
            <a:endParaRPr lang="it-IT">
              <a:solidFill>
                <a:prstClr val="black">
                  <a:lumMod val="85000"/>
                  <a:lumOff val="15000"/>
                </a:prstClr>
              </a:solidFill>
            </a:endParaRPr>
          </a:p>
        </p:txBody>
      </p:sp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2200" y="3591093"/>
            <a:ext cx="1820582" cy="242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324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43000" y="425003"/>
            <a:ext cx="6781800" cy="956256"/>
          </a:xfrm>
        </p:spPr>
        <p:txBody>
          <a:bodyPr/>
          <a:lstStyle/>
          <a:p>
            <a:pPr algn="ctr"/>
            <a:r>
              <a:rPr lang="it-IT" dirty="0" smtClean="0">
                <a:latin typeface="SansSerif" panose="00000400000000000000" pitchFamily="2" charset="2"/>
              </a:rPr>
              <a:t>KEY TERMS</a:t>
            </a:r>
            <a:endParaRPr lang="it-IT" dirty="0">
              <a:latin typeface="SansSerif" panose="00000400000000000000" pitchFamily="2" charset="2"/>
            </a:endParaRPr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762000" y="1510047"/>
            <a:ext cx="8111544" cy="4753593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ALTERITY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lack of identification, diversity.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DIASPORA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refers to any people or ethnic population forced or induced to leave their traditional ethnic homelands.</a:t>
            </a:r>
          </a:p>
          <a:p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EUROCENTRISM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practice of emphasizing European  concerns, culture and values disadvantaging the other cultures.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HYBRIDITY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an important concept in post-colonial theory, it refers to the integration of cultural practices from the colonizing and the colonized cultures. </a:t>
            </a:r>
          </a:p>
          <a:p>
            <a:r>
              <a:rPr lang="en-US" b="1" dirty="0" smtClean="0">
                <a:solidFill>
                  <a:schemeClr val="tx1"/>
                </a:solidFill>
                <a:latin typeface="SansSerif" panose="00000400000000000000" pitchFamily="2" charset="2"/>
              </a:rPr>
              <a:t>IMPERIALISM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  <a:sym typeface="Wingdings" panose="05000000000000000000" pitchFamily="2" charset="2"/>
              </a:rPr>
              <a:t></a:t>
            </a:r>
            <a:r>
              <a:rPr lang="en-US" dirty="0" smtClean="0">
                <a:solidFill>
                  <a:schemeClr val="tx1"/>
                </a:solidFill>
                <a:latin typeface="SansSerif" panose="00000400000000000000" pitchFamily="2" charset="2"/>
              </a:rPr>
              <a:t> the policy of extension of the authority over foreign countries to increase the European power. The term is used by some to describe the policy of a country in maintaining colonies and dominance over distant lands</a:t>
            </a:r>
            <a:r>
              <a:rPr lang="en-US" dirty="0">
                <a:solidFill>
                  <a:schemeClr val="tx1"/>
                </a:solidFill>
              </a:rPr>
              <a:t>.</a:t>
            </a:r>
            <a:endParaRPr lang="it-IT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820865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isultati immagini per eurocentrism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78989" y="3394724"/>
            <a:ext cx="2730160" cy="26722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0" y="312313"/>
            <a:ext cx="8809149" cy="1600200"/>
          </a:xfrm>
        </p:spPr>
        <p:txBody>
          <a:bodyPr/>
          <a:lstStyle/>
          <a:p>
            <a:pPr algn="ctr"/>
            <a:r>
              <a:rPr lang="en-US" b="1" dirty="0" smtClean="0">
                <a:latin typeface="SansSerif" panose="00000400000000000000" pitchFamily="2" charset="2"/>
              </a:rPr>
              <a:t>WHAT IS POSTCOLONIAL LITERATURE?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476520" y="2016349"/>
            <a:ext cx="848717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000" b="1" dirty="0" smtClean="0">
                <a:latin typeface="SansSerif" panose="00000400000000000000" pitchFamily="2" charset="2"/>
              </a:rPr>
              <a:t>Two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en-GB" sz="2000" b="1" dirty="0" smtClean="0">
                <a:latin typeface="SansSerif" panose="00000400000000000000" pitchFamily="2" charset="2"/>
              </a:rPr>
              <a:t>considerations</a:t>
            </a:r>
            <a:r>
              <a:rPr lang="it-IT" sz="2000" b="1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all the </a:t>
            </a:r>
            <a:r>
              <a:rPr lang="en-US" sz="2000" dirty="0" smtClean="0">
                <a:latin typeface="SansSerif" panose="00000400000000000000" pitchFamily="2" charset="2"/>
              </a:rPr>
              <a:t>postcolonial literary </a:t>
            </a:r>
            <a:r>
              <a:rPr lang="en-US" sz="2000" dirty="0">
                <a:latin typeface="SansSerif" panose="00000400000000000000" pitchFamily="2" charset="2"/>
              </a:rPr>
              <a:t>production </a:t>
            </a:r>
            <a:r>
              <a:rPr lang="en-US" sz="2000" dirty="0" smtClean="0">
                <a:latin typeface="SansSerif" panose="00000400000000000000" pitchFamily="2" charset="2"/>
              </a:rPr>
              <a:t>took position against imperialism </a:t>
            </a:r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en-US" sz="2000" dirty="0">
                <a:latin typeface="SansSerif" panose="00000400000000000000" pitchFamily="2" charset="2"/>
              </a:rPr>
              <a:t>political, linguistic and cultural domination)</a:t>
            </a:r>
          </a:p>
          <a:p>
            <a:r>
              <a:rPr lang="en-US" sz="2000" dirty="0">
                <a:latin typeface="SansSerif" panose="00000400000000000000" pitchFamily="2" charset="2"/>
              </a:rPr>
              <a:t>   European colonial powers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it-IT" sz="2000" dirty="0" err="1" smtClean="0">
                <a:latin typeface="SansSerif" panose="00000400000000000000" pitchFamily="2" charset="2"/>
              </a:rPr>
              <a:t>Eurocentrism</a:t>
            </a:r>
            <a:r>
              <a:rPr lang="it-IT" sz="2000" dirty="0">
                <a:latin typeface="SansSerif" panose="00000400000000000000" pitchFamily="2" charset="2"/>
              </a:rPr>
              <a:t>) 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colony</a:t>
            </a:r>
            <a:endParaRPr lang="it-IT" sz="2000" dirty="0">
              <a:latin typeface="SansSerif" panose="00000400000000000000" pitchFamily="2" charset="2"/>
            </a:endParaRPr>
          </a:p>
          <a:p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the </a:t>
            </a:r>
            <a:r>
              <a:rPr lang="en-US" sz="2000" dirty="0" smtClean="0">
                <a:latin typeface="SansSerif" panose="00000400000000000000" pitchFamily="2" charset="2"/>
              </a:rPr>
              <a:t>word </a:t>
            </a:r>
            <a:r>
              <a:rPr lang="en-US" sz="2000" dirty="0" smtClean="0"/>
              <a:t>“</a:t>
            </a:r>
            <a:r>
              <a:rPr lang="en-US" sz="2000" dirty="0" smtClean="0">
                <a:latin typeface="SansSerif" panose="00000400000000000000" pitchFamily="2" charset="2"/>
              </a:rPr>
              <a:t>post-colonial</a:t>
            </a:r>
            <a:r>
              <a:rPr lang="en-US" sz="2000" dirty="0" smtClean="0"/>
              <a:t>”</a:t>
            </a:r>
            <a:r>
              <a:rPr lang="en-US" sz="2000" dirty="0" smtClean="0">
                <a:latin typeface="SansSerif" panose="00000400000000000000" pitchFamily="2" charset="2"/>
              </a:rPr>
              <a:t> should </a:t>
            </a:r>
            <a:r>
              <a:rPr lang="en-US" sz="2000" dirty="0">
                <a:latin typeface="SansSerif" panose="00000400000000000000" pitchFamily="2" charset="2"/>
              </a:rPr>
              <a:t>be </a:t>
            </a:r>
            <a:r>
              <a:rPr lang="en-US" sz="2000" dirty="0" smtClean="0">
                <a:latin typeface="SansSerif" panose="00000400000000000000" pitchFamily="2" charset="2"/>
              </a:rPr>
              <a:t>understood</a:t>
            </a:r>
          </a:p>
          <a:p>
            <a:r>
              <a:rPr lang="en-US" sz="2000" dirty="0" smtClean="0">
                <a:latin typeface="SansSerif" panose="00000400000000000000" pitchFamily="2" charset="2"/>
              </a:rPr>
              <a:t> through the process of </a:t>
            </a:r>
            <a:r>
              <a:rPr lang="en-US" sz="2000" dirty="0" smtClean="0"/>
              <a:t>“</a:t>
            </a:r>
            <a:r>
              <a:rPr lang="en-US" sz="2000" dirty="0" smtClean="0">
                <a:latin typeface="SansSerif" panose="00000400000000000000" pitchFamily="2" charset="2"/>
              </a:rPr>
              <a:t>decolonization</a:t>
            </a:r>
            <a:r>
              <a:rPr lang="en-US" sz="2000" dirty="0" smtClean="0"/>
              <a:t>”</a:t>
            </a:r>
            <a:r>
              <a:rPr lang="it-IT" sz="2000" dirty="0" smtClean="0">
                <a:latin typeface="SansSerif" panose="000004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</a:rPr>
              <a:t>when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endParaRPr lang="it-IT" sz="2000" dirty="0" smtClean="0">
              <a:latin typeface="SansSerif" panose="00000400000000000000" pitchFamily="2" charset="2"/>
            </a:endParaRPr>
          </a:p>
          <a:p>
            <a:r>
              <a:rPr lang="it-IT" sz="2000" dirty="0" smtClean="0">
                <a:latin typeface="SansSerif" panose="00000400000000000000" pitchFamily="2" charset="2"/>
              </a:rPr>
              <a:t>the </a:t>
            </a:r>
            <a:r>
              <a:rPr lang="it-IT" sz="2000" dirty="0" err="1" smtClean="0">
                <a:latin typeface="SansSerif" panose="00000400000000000000" pitchFamily="2" charset="2"/>
              </a:rPr>
              <a:t>colonies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obtained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their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independence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from</a:t>
            </a:r>
          </a:p>
          <a:p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European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empires</a:t>
            </a:r>
            <a:r>
              <a:rPr lang="it-IT" sz="2000" dirty="0" smtClean="0">
                <a:latin typeface="SansSerif" panose="00000400000000000000" pitchFamily="2" charset="2"/>
              </a:rPr>
              <a:t>.</a:t>
            </a:r>
            <a:endParaRPr lang="it-IT" sz="20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5539608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isultati immagini per commonwealth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5563" y="4138208"/>
            <a:ext cx="4218437" cy="2140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951248" y="203200"/>
            <a:ext cx="6781800" cy="1062966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WHEN AND WHERE?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266700" y="1392387"/>
            <a:ext cx="8713146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SansSerif" panose="00000400000000000000" pitchFamily="2" charset="2"/>
              </a:rPr>
              <a:t>After</a:t>
            </a:r>
            <a:r>
              <a:rPr lang="it-IT" sz="2000" dirty="0">
                <a:latin typeface="SansSerif" panose="00000400000000000000" pitchFamily="2" charset="2"/>
              </a:rPr>
              <a:t> the </a:t>
            </a:r>
            <a:r>
              <a:rPr lang="it-IT" sz="2000" dirty="0" err="1">
                <a:latin typeface="SansSerif" panose="00000400000000000000" pitchFamily="2" charset="2"/>
              </a:rPr>
              <a:t>period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called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b="1" dirty="0" err="1">
                <a:latin typeface="SansSerif" panose="00000400000000000000" pitchFamily="2" charset="2"/>
              </a:rPr>
              <a:t>decolonization</a:t>
            </a:r>
            <a:r>
              <a:rPr lang="it-IT" sz="2000" dirty="0">
                <a:latin typeface="SansSerif" panose="00000400000000000000" pitchFamily="2" charset="2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Postcolonial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s</a:t>
            </a:r>
            <a:r>
              <a:rPr lang="it-IT" sz="2000" dirty="0" err="1" smtClean="0">
                <a:latin typeface="SansSerif" panose="00000400000000000000" pitchFamily="2" charset="2"/>
              </a:rPr>
              <a:t>tudies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acquired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prominence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in </a:t>
            </a:r>
            <a:r>
              <a:rPr lang="it-IT" sz="2000" dirty="0">
                <a:latin typeface="SansSerif" panose="00000400000000000000" pitchFamily="2" charset="2"/>
              </a:rPr>
              <a:t>the </a:t>
            </a:r>
            <a:r>
              <a:rPr lang="it-IT" sz="2000" dirty="0" smtClean="0">
                <a:latin typeface="SansSerif" panose="00000400000000000000" pitchFamily="2" charset="2"/>
              </a:rPr>
              <a:t>1970s.</a:t>
            </a:r>
            <a:endParaRPr lang="it-IT" sz="2000" dirty="0">
              <a:latin typeface="SansSerif" panose="000004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Publication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of Edward </a:t>
            </a:r>
            <a:r>
              <a:rPr lang="it-IT" sz="2000" dirty="0" err="1" smtClean="0">
                <a:latin typeface="SansSerif" panose="00000400000000000000" pitchFamily="2" charset="2"/>
              </a:rPr>
              <a:t>Said</a:t>
            </a:r>
            <a:r>
              <a:rPr lang="it-IT" sz="2000" dirty="0" err="1" smtClean="0"/>
              <a:t>’s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book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Orientalism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(1978)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sz="2000" dirty="0" err="1">
                <a:latin typeface="SansSerif" panose="00000400000000000000" pitchFamily="2" charset="2"/>
              </a:rPr>
              <a:t>Publication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>
                <a:latin typeface="SansSerif" panose="00000400000000000000" pitchFamily="2" charset="2"/>
              </a:rPr>
              <a:t>Salman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Rushdie</a:t>
            </a:r>
            <a:r>
              <a:rPr lang="it-IT" sz="2000" dirty="0" err="1" smtClean="0"/>
              <a:t>’</a:t>
            </a:r>
            <a:r>
              <a:rPr lang="it-IT" sz="2000" dirty="0" err="1" smtClean="0">
                <a:latin typeface="SansSerif" panose="00000400000000000000" pitchFamily="2" charset="2"/>
              </a:rPr>
              <a:t>s</a:t>
            </a:r>
            <a:r>
              <a:rPr lang="it-IT" sz="2000" dirty="0" smtClean="0">
                <a:latin typeface="SansSerif" panose="00000400000000000000" pitchFamily="2" charset="2"/>
              </a:rPr>
              <a:t> text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The Empire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w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rites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b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ack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(1982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)</a:t>
            </a:r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SansSerif" panose="00000400000000000000" pitchFamily="2" charset="2"/>
              </a:rPr>
              <a:t>It developed </a:t>
            </a:r>
            <a:r>
              <a:rPr lang="en-US" sz="2000" dirty="0">
                <a:latin typeface="SansSerif" panose="00000400000000000000" pitchFamily="2" charset="2"/>
              </a:rPr>
              <a:t>in all the colonies of the </a:t>
            </a:r>
            <a:r>
              <a:rPr lang="en-US" sz="2000" dirty="0" smtClean="0">
                <a:latin typeface="SansSerif" panose="00000400000000000000" pitchFamily="2" charset="2"/>
              </a:rPr>
              <a:t>British Empire (actually members of the Commonwealth):</a:t>
            </a:r>
            <a:endParaRPr lang="en-US" sz="2000" dirty="0">
              <a:latin typeface="SansSerif" panose="000004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Africa </a:t>
            </a:r>
            <a:endParaRPr lang="en-US" sz="2000" dirty="0">
              <a:latin typeface="SansSerif" panose="00000400000000000000" pitchFamily="2" charset="2"/>
            </a:endParaRP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SansSerif" panose="00000400000000000000" pitchFamily="2" charset="2"/>
              </a:rPr>
              <a:t>South America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SansSerif" panose="00000400000000000000" pitchFamily="2" charset="2"/>
              </a:rPr>
              <a:t>Middle </a:t>
            </a:r>
            <a:r>
              <a:rPr lang="en-US" sz="2000" dirty="0" smtClean="0">
                <a:latin typeface="SansSerif" panose="00000400000000000000" pitchFamily="2" charset="2"/>
              </a:rPr>
              <a:t>East</a:t>
            </a:r>
          </a:p>
          <a:p>
            <a:pPr marL="742950" lvl="1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Ireland </a:t>
            </a:r>
            <a:endParaRPr lang="en-US" sz="2000" dirty="0">
              <a:latin typeface="SansSerif" panose="00000400000000000000" pitchFamily="2" charset="2"/>
            </a:endParaRPr>
          </a:p>
          <a:p>
            <a:endParaRPr lang="it-IT" sz="1200" dirty="0"/>
          </a:p>
        </p:txBody>
      </p:sp>
      <p:sp>
        <p:nvSpPr>
          <p:cNvPr id="6" name="CasellaDiTesto 5"/>
          <p:cNvSpPr txBox="1"/>
          <p:nvPr/>
        </p:nvSpPr>
        <p:spPr>
          <a:xfrm>
            <a:off x="3171472" y="3160252"/>
            <a:ext cx="2704563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India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Australia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New Zealand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 smtClean="0">
                <a:latin typeface="SansSerif" panose="00000400000000000000" pitchFamily="2" charset="2"/>
              </a:rPr>
              <a:t>Canada</a:t>
            </a:r>
          </a:p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24624680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54976" y="3625396"/>
            <a:ext cx="1989464" cy="1989464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115096" y="283336"/>
            <a:ext cx="6781800" cy="1072166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WHY?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3" name="CasellaDiTesto 2"/>
          <p:cNvSpPr txBox="1"/>
          <p:nvPr/>
        </p:nvSpPr>
        <p:spPr>
          <a:xfrm>
            <a:off x="137161" y="1481323"/>
            <a:ext cx="8762140" cy="4301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Postcolonialism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used</a:t>
            </a:r>
            <a:r>
              <a:rPr lang="it-IT" sz="2000" dirty="0">
                <a:latin typeface="SansSerif" panose="00000400000000000000" pitchFamily="2" charset="2"/>
              </a:rPr>
              <a:t> to </a:t>
            </a:r>
            <a:r>
              <a:rPr lang="it-IT" sz="2000" dirty="0" smtClean="0">
                <a:latin typeface="SansSerif" panose="00000400000000000000" pitchFamily="2" charset="2"/>
              </a:rPr>
              <a:t>take </a:t>
            </a:r>
            <a:r>
              <a:rPr lang="it-IT" sz="2000" dirty="0">
                <a:latin typeface="SansSerif" panose="00000400000000000000" pitchFamily="2" charset="2"/>
              </a:rPr>
              <a:t>position </a:t>
            </a:r>
            <a:r>
              <a:rPr lang="it-IT" sz="2000" dirty="0" err="1">
                <a:latin typeface="SansSerif" panose="00000400000000000000" pitchFamily="2" charset="2"/>
              </a:rPr>
              <a:t>against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imperialism</a:t>
            </a:r>
            <a:r>
              <a:rPr lang="it-IT" sz="2000" dirty="0">
                <a:latin typeface="SansSerif" panose="00000400000000000000" pitchFamily="2" charset="2"/>
              </a:rPr>
              <a:t> and </a:t>
            </a:r>
            <a:r>
              <a:rPr lang="it-IT" sz="2000" dirty="0" err="1">
                <a:latin typeface="SansSerif" panose="00000400000000000000" pitchFamily="2" charset="2"/>
              </a:rPr>
              <a:t>Eurocentrism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Political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independence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did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not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always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lead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to cultural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indipendence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from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political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economic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and cultural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models</a:t>
            </a:r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British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English over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local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languages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writing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culture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over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oral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culture and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highbrow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culture over folk culture</a:t>
            </a:r>
          </a:p>
          <a:p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r>
              <a:rPr lang="it-IT" sz="2000" b="1" dirty="0">
                <a:latin typeface="SansSerif" panose="00000400000000000000" pitchFamily="2" charset="2"/>
              </a:rPr>
              <a:t>Reactions </a:t>
            </a:r>
            <a:r>
              <a:rPr lang="it-IT" sz="2000" b="1" dirty="0" smtClean="0">
                <a:latin typeface="SansSerif" panose="00000400000000000000" pitchFamily="2" charset="2"/>
              </a:rPr>
              <a:t>:</a:t>
            </a:r>
            <a:endParaRPr lang="it-IT" sz="2000" b="1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There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who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suggests</a:t>
            </a:r>
            <a:r>
              <a:rPr lang="it-IT" sz="2000" dirty="0">
                <a:latin typeface="SansSerif" panose="00000400000000000000" pitchFamily="2" charset="2"/>
              </a:rPr>
              <a:t> a native </a:t>
            </a:r>
            <a:r>
              <a:rPr lang="it-IT" sz="2000" dirty="0" err="1">
                <a:latin typeface="SansSerif" panose="00000400000000000000" pitchFamily="2" charset="2"/>
              </a:rPr>
              <a:t>identity</a:t>
            </a:r>
            <a:r>
              <a:rPr lang="it-IT" sz="2000" dirty="0">
                <a:latin typeface="SansSerif" panose="00000400000000000000" pitchFamily="2" charset="2"/>
              </a:rPr>
              <a:t> and </a:t>
            </a:r>
            <a:r>
              <a:rPr lang="it-IT" sz="2000" dirty="0" err="1">
                <a:latin typeface="SansSerif" panose="00000400000000000000" pitchFamily="2" charset="2"/>
              </a:rPr>
              <a:t>language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endParaRPr lang="it-IT" sz="2000" dirty="0" smtClean="0">
              <a:latin typeface="SansSerif" panose="00000400000000000000" pitchFamily="2" charset="2"/>
            </a:endParaRPr>
          </a:p>
          <a:p>
            <a:r>
              <a:rPr lang="it-IT" sz="2000" dirty="0" smtClean="0">
                <a:latin typeface="SansSerif" panose="00000400000000000000" pitchFamily="2" charset="2"/>
              </a:rPr>
              <a:t>must </a:t>
            </a:r>
            <a:r>
              <a:rPr lang="it-IT" sz="2000" dirty="0" smtClean="0">
                <a:latin typeface="SansSerif" panose="00000400000000000000" pitchFamily="2" charset="2"/>
              </a:rPr>
              <a:t>be </a:t>
            </a:r>
            <a:r>
              <a:rPr lang="it-IT" sz="2000" dirty="0" err="1">
                <a:latin typeface="SansSerif" panose="00000400000000000000" pitchFamily="2" charset="2"/>
              </a:rPr>
              <a:t>adopted</a:t>
            </a:r>
            <a:r>
              <a:rPr lang="it-IT" sz="2000" dirty="0">
                <a:latin typeface="SansSerif" panose="00000400000000000000" pitchFamily="2" charset="2"/>
              </a:rPr>
              <a:t> to </a:t>
            </a:r>
            <a:r>
              <a:rPr lang="it-IT" sz="2000" dirty="0" err="1">
                <a:latin typeface="SansSerif" panose="00000400000000000000" pitchFamily="2" charset="2"/>
              </a:rPr>
              <a:t>get</a:t>
            </a:r>
            <a:r>
              <a:rPr lang="it-IT" sz="2000" dirty="0">
                <a:latin typeface="SansSerif" panose="00000400000000000000" pitchFamily="2" charset="2"/>
              </a:rPr>
              <a:t> back the </a:t>
            </a:r>
            <a:r>
              <a:rPr lang="it-IT" sz="2000" dirty="0" err="1">
                <a:latin typeface="SansSerif" panose="00000400000000000000" pitchFamily="2" charset="2"/>
              </a:rPr>
              <a:t>lost</a:t>
            </a:r>
            <a:r>
              <a:rPr lang="it-IT" sz="2000" dirty="0">
                <a:latin typeface="SansSerif" panose="00000400000000000000" pitchFamily="2" charset="2"/>
              </a:rPr>
              <a:t> cultural </a:t>
            </a:r>
            <a:r>
              <a:rPr lang="it-IT" sz="2000" dirty="0" err="1">
                <a:latin typeface="SansSerif" panose="00000400000000000000" pitchFamily="2" charset="2"/>
              </a:rPr>
              <a:t>heritage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endParaRPr lang="it-IT" sz="2000" dirty="0" smtClean="0">
              <a:latin typeface="SansSerif" panose="00000400000000000000" pitchFamily="2" charset="2"/>
            </a:endParaRPr>
          </a:p>
          <a:p>
            <a:r>
              <a:rPr lang="it-IT" sz="2000" dirty="0" smtClean="0">
                <a:latin typeface="SansSerif" panose="00000400000000000000" pitchFamily="2" charset="2"/>
              </a:rPr>
              <a:t>(</a:t>
            </a:r>
            <a:r>
              <a:rPr lang="it-IT" sz="2000" dirty="0" err="1">
                <a:latin typeface="SansSerif" panose="00000400000000000000" pitchFamily="2" charset="2"/>
              </a:rPr>
              <a:t>minority</a:t>
            </a:r>
            <a:r>
              <a:rPr lang="it-IT" sz="2000" dirty="0" smtClean="0">
                <a:latin typeface="SansSerif" panose="00000400000000000000" pitchFamily="2" charset="2"/>
              </a:rPr>
              <a:t>).</a:t>
            </a:r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latin typeface="SansSerif" panose="00000400000000000000" pitchFamily="2" charset="2"/>
              </a:rPr>
              <a:t>a</a:t>
            </a:r>
            <a:r>
              <a:rPr lang="it-IT" sz="2000" dirty="0" smtClean="0">
                <a:latin typeface="SansSerif" panose="00000400000000000000" pitchFamily="2" charset="2"/>
              </a:rPr>
              <a:t>nd </a:t>
            </a:r>
            <a:r>
              <a:rPr lang="it-IT" sz="2000" dirty="0" err="1">
                <a:latin typeface="SansSerif" panose="00000400000000000000" pitchFamily="2" charset="2"/>
              </a:rPr>
              <a:t>w</a:t>
            </a:r>
            <a:r>
              <a:rPr lang="it-IT" sz="2000" dirty="0" err="1" smtClean="0">
                <a:latin typeface="SansSerif" panose="00000400000000000000" pitchFamily="2" charset="2"/>
              </a:rPr>
              <a:t>ho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prefers</a:t>
            </a:r>
            <a:r>
              <a:rPr lang="it-IT" sz="2000" dirty="0" smtClean="0">
                <a:latin typeface="SansSerif" panose="00000400000000000000" pitchFamily="2" charset="2"/>
              </a:rPr>
              <a:t> a </a:t>
            </a:r>
            <a:r>
              <a:rPr lang="it-IT" sz="2000" dirty="0">
                <a:latin typeface="SansSerif" panose="00000400000000000000" pitchFamily="2" charset="2"/>
              </a:rPr>
              <a:t>«</a:t>
            </a:r>
            <a:r>
              <a:rPr lang="it-IT" sz="2000" dirty="0" err="1">
                <a:latin typeface="SansSerif" panose="00000400000000000000" pitchFamily="2" charset="2"/>
              </a:rPr>
              <a:t>transnational</a:t>
            </a:r>
            <a:r>
              <a:rPr lang="it-IT" sz="2000" dirty="0">
                <a:latin typeface="SansSerif" panose="00000400000000000000" pitchFamily="2" charset="2"/>
              </a:rPr>
              <a:t>» </a:t>
            </a:r>
            <a:r>
              <a:rPr lang="it-IT" sz="2000" dirty="0" err="1">
                <a:latin typeface="SansSerif" panose="00000400000000000000" pitchFamily="2" charset="2"/>
              </a:rPr>
              <a:t>identity</a:t>
            </a:r>
            <a:r>
              <a:rPr lang="it-IT" sz="2000" dirty="0">
                <a:latin typeface="SansSerif" panose="00000400000000000000" pitchFamily="2" charset="2"/>
              </a:rPr>
              <a:t> and </a:t>
            </a:r>
            <a:r>
              <a:rPr lang="en-US" sz="2000" dirty="0" smtClean="0">
                <a:latin typeface="SansSerif" panose="00000400000000000000" pitchFamily="2" charset="2"/>
              </a:rPr>
              <a:t>criticizes </a:t>
            </a:r>
            <a:endParaRPr lang="en-US" sz="2000" dirty="0" smtClean="0">
              <a:latin typeface="SansSerif" panose="00000400000000000000" pitchFamily="2" charset="2"/>
            </a:endParaRPr>
          </a:p>
          <a:p>
            <a:r>
              <a:rPr lang="it-IT" sz="2000" dirty="0" smtClean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post-colonial</a:t>
            </a:r>
            <a:r>
              <a:rPr lang="it-IT" sz="2000" dirty="0">
                <a:latin typeface="SansSerif" panose="00000400000000000000" pitchFamily="2" charset="2"/>
              </a:rPr>
              <a:t> state (</a:t>
            </a:r>
            <a:r>
              <a:rPr lang="it-IT" sz="2000" dirty="0" err="1">
                <a:latin typeface="SansSerif" panose="00000400000000000000" pitchFamily="2" charset="2"/>
              </a:rPr>
              <a:t>majority</a:t>
            </a:r>
            <a:r>
              <a:rPr lang="it-IT" sz="2000" dirty="0">
                <a:latin typeface="SansSerif" panose="00000400000000000000" pitchFamily="2" charset="2"/>
              </a:rPr>
              <a:t>)</a:t>
            </a:r>
          </a:p>
          <a:p>
            <a:endParaRPr lang="it-IT" sz="135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54037641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69149" y="2459864"/>
            <a:ext cx="3112152" cy="1995927"/>
          </a:xfrm>
          <a:prstGeom prst="rect">
            <a:avLst/>
          </a:prstGeom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878114" y="203199"/>
            <a:ext cx="6781800" cy="990600"/>
          </a:xfrm>
        </p:spPr>
        <p:txBody>
          <a:bodyPr/>
          <a:lstStyle/>
          <a:p>
            <a:pPr algn="ctr"/>
            <a:r>
              <a:rPr lang="it-IT" b="1" dirty="0" smtClean="0">
                <a:latin typeface="SansSerif" panose="00000400000000000000" pitchFamily="2" charset="2"/>
              </a:rPr>
              <a:t>FEATURES</a:t>
            </a:r>
            <a:endParaRPr lang="it-IT" b="1" dirty="0">
              <a:latin typeface="SansSerif" panose="00000400000000000000" pitchFamily="2" charset="2"/>
            </a:endParaRPr>
          </a:p>
        </p:txBody>
      </p:sp>
      <p:sp>
        <p:nvSpPr>
          <p:cNvPr id="4" name="Rettangolo 3"/>
          <p:cNvSpPr/>
          <p:nvPr/>
        </p:nvSpPr>
        <p:spPr>
          <a:xfrm>
            <a:off x="609601" y="1421278"/>
            <a:ext cx="7871700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2000" dirty="0">
                <a:latin typeface="SansSerif" panose="00000400000000000000" pitchFamily="2" charset="2"/>
              </a:rPr>
              <a:t>T</a:t>
            </a:r>
            <a:r>
              <a:rPr lang="en-US" sz="2000" dirty="0" smtClean="0">
                <a:latin typeface="SansSerif" panose="00000400000000000000" pitchFamily="2" charset="2"/>
              </a:rPr>
              <a:t>he </a:t>
            </a:r>
            <a:r>
              <a:rPr lang="en-US" sz="2000" dirty="0">
                <a:latin typeface="SansSerif" panose="00000400000000000000" pitchFamily="2" charset="2"/>
              </a:rPr>
              <a:t>writers of the colonized countries </a:t>
            </a:r>
            <a:r>
              <a:rPr lang="en-US" sz="2000" dirty="0" smtClean="0">
                <a:latin typeface="SansSerif" panose="00000400000000000000" pitchFamily="2" charset="2"/>
              </a:rPr>
              <a:t>desire to protest </a:t>
            </a:r>
            <a:r>
              <a:rPr lang="en-US" sz="2000" dirty="0">
                <a:latin typeface="SansSerif" panose="00000400000000000000" pitchFamily="2" charset="2"/>
              </a:rPr>
              <a:t>against the former European </a:t>
            </a:r>
            <a:r>
              <a:rPr lang="en-US" sz="2000" dirty="0" smtClean="0">
                <a:latin typeface="SansSerif" panose="00000400000000000000" pitchFamily="2" charset="2"/>
              </a:rPr>
              <a:t>powers using literature.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r>
              <a:rPr lang="en-US" sz="2000" dirty="0" smtClean="0">
                <a:latin typeface="SansSerif" panose="00000400000000000000" pitchFamily="2" charset="2"/>
              </a:rPr>
              <a:t> </a:t>
            </a:r>
            <a:r>
              <a:rPr lang="en-US" sz="2000" dirty="0">
                <a:latin typeface="SansSerif" panose="00000400000000000000" pitchFamily="2" charset="2"/>
              </a:rPr>
              <a:t>They highlight the problems related to </a:t>
            </a:r>
            <a:r>
              <a:rPr lang="en-US" sz="2000" dirty="0" smtClean="0">
                <a:latin typeface="SansSerif" panose="00000400000000000000" pitchFamily="2" charset="2"/>
              </a:rPr>
              <a:t>Post-colonialism:</a:t>
            </a:r>
          </a:p>
          <a:p>
            <a:pPr marL="214313" indent="-214313">
              <a:buFont typeface="Wingdings" panose="05000000000000000000" pitchFamily="2" charset="2"/>
              <a:buChar char="à"/>
            </a:pPr>
            <a:endParaRPr lang="en-US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Identity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Culture and tradition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Belief and religion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Language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latin typeface="SansSerif" panose="00000400000000000000" pitchFamily="2" charset="2"/>
              </a:rPr>
              <a:t>Location or sense of displacement</a:t>
            </a:r>
          </a:p>
          <a:p>
            <a:endParaRPr lang="en-US" sz="2000" dirty="0">
              <a:latin typeface="SansSerif" panose="00000400000000000000" pitchFamily="2" charset="2"/>
            </a:endParaRPr>
          </a:p>
          <a:p>
            <a:r>
              <a:rPr lang="en-US" sz="2000" dirty="0">
                <a:latin typeface="SansSerif" panose="00000400000000000000" pitchFamily="2" charset="2"/>
              </a:rPr>
              <a:t>They </a:t>
            </a:r>
            <a:r>
              <a:rPr lang="en-US" sz="2000" dirty="0" smtClean="0">
                <a:latin typeface="SansSerif" panose="00000400000000000000" pitchFamily="2" charset="2"/>
              </a:rPr>
              <a:t>use English </a:t>
            </a:r>
            <a:r>
              <a:rPr lang="en-US" sz="2000" dirty="0">
                <a:latin typeface="SansSerif" panose="00000400000000000000" pitchFamily="2" charset="2"/>
              </a:rPr>
              <a:t>to make their voice </a:t>
            </a:r>
            <a:r>
              <a:rPr lang="en-US" sz="2000" dirty="0" smtClean="0">
                <a:latin typeface="SansSerif" panose="00000400000000000000" pitchFamily="2" charset="2"/>
              </a:rPr>
              <a:t>audible everywhere and as a provocation because it was the language of the British empire.</a:t>
            </a:r>
            <a:endParaRPr lang="it-IT" sz="2000" dirty="0">
              <a:latin typeface="SansSerif" panose="000004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9530416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magin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7148" y="3007634"/>
            <a:ext cx="4778224" cy="2372128"/>
          </a:xfrm>
          <a:prstGeom prst="rect">
            <a:avLst/>
          </a:prstGeom>
        </p:spPr>
      </p:pic>
      <p:sp>
        <p:nvSpPr>
          <p:cNvPr id="3" name="CasellaDiTesto 2"/>
          <p:cNvSpPr txBox="1"/>
          <p:nvPr/>
        </p:nvSpPr>
        <p:spPr>
          <a:xfrm>
            <a:off x="580571" y="578258"/>
            <a:ext cx="8273143" cy="50244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>
                <a:latin typeface="SansSerif" panose="00000400000000000000" pitchFamily="2" charset="2"/>
              </a:rPr>
              <a:t>Postcolonial </a:t>
            </a:r>
            <a:r>
              <a:rPr lang="it-IT" sz="2000" dirty="0" err="1">
                <a:latin typeface="SansSerif" panose="00000400000000000000" pitchFamily="2" charset="2"/>
              </a:rPr>
              <a:t>theory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built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through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latin typeface="SansSerif" panose="00000400000000000000" pitchFamily="2" charset="2"/>
              </a:rPr>
              <a:t>otherness</a:t>
            </a:r>
            <a:r>
              <a:rPr lang="it-IT" sz="2000" dirty="0" smtClean="0">
                <a:latin typeface="SansSerif" panose="00000400000000000000" pitchFamily="2" charset="2"/>
              </a:rPr>
              <a:t> and the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</a:t>
            </a:r>
            <a:r>
              <a:rPr lang="it-IT" sz="2000" dirty="0" err="1" smtClean="0">
                <a:latin typeface="SansSerif" panose="00000400000000000000" pitchFamily="2" charset="2"/>
              </a:rPr>
              <a:t>resistence</a:t>
            </a:r>
            <a:r>
              <a:rPr lang="it-IT" sz="2000" dirty="0" smtClean="0">
                <a:latin typeface="SansSerif" panose="00000400000000000000" pitchFamily="2" charset="2"/>
              </a:rPr>
              <a:t>/</a:t>
            </a:r>
            <a:r>
              <a:rPr lang="it-IT" sz="2000" dirty="0" err="1" smtClean="0">
                <a:latin typeface="SansSerif" panose="00000400000000000000" pitchFamily="2" charset="2"/>
              </a:rPr>
              <a:t>opposition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endParaRPr lang="it-IT" sz="2000" dirty="0">
              <a:latin typeface="SansSerif" panose="00000400000000000000" pitchFamily="2" charset="2"/>
            </a:endParaRPr>
          </a:p>
          <a:p>
            <a:endParaRPr lang="it-IT" sz="2000" dirty="0">
              <a:latin typeface="SansSerif" panose="000004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>
                <a:latin typeface="SansSerif" panose="00000400000000000000" pitchFamily="2" charset="2"/>
              </a:rPr>
              <a:t>The Western </a:t>
            </a:r>
            <a:r>
              <a:rPr lang="it-IT" sz="2000" dirty="0" err="1">
                <a:latin typeface="SansSerif" panose="00000400000000000000" pitchFamily="2" charset="2"/>
              </a:rPr>
              <a:t>concept</a:t>
            </a:r>
            <a:r>
              <a:rPr lang="it-IT" sz="2000" dirty="0">
                <a:latin typeface="SansSerif" panose="00000400000000000000" pitchFamily="2" charset="2"/>
              </a:rPr>
              <a:t> of the </a:t>
            </a:r>
            <a:r>
              <a:rPr lang="it-IT" sz="2000" dirty="0" err="1" smtClean="0">
                <a:latin typeface="SansSerif" panose="00000400000000000000" pitchFamily="2" charset="2"/>
              </a:rPr>
              <a:t>Oriental</a:t>
            </a:r>
            <a:r>
              <a:rPr lang="it-IT" sz="2000" dirty="0" smtClean="0">
                <a:latin typeface="SansSerif" panose="00000400000000000000" pitchFamily="2" charset="2"/>
              </a:rPr>
              <a:t> world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based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on </a:t>
            </a:r>
            <a:r>
              <a:rPr lang="it-IT" sz="2000" dirty="0" err="1" smtClean="0">
                <a:latin typeface="SansSerif" panose="00000400000000000000" pitchFamily="2" charset="2"/>
              </a:rPr>
              <a:t>prejudices</a:t>
            </a:r>
            <a:r>
              <a:rPr lang="it-IT" sz="2000" dirty="0" smtClean="0">
                <a:latin typeface="SansSerif" panose="00000400000000000000" pitchFamily="2" charset="2"/>
              </a:rPr>
              <a:t>: </a:t>
            </a:r>
            <a:r>
              <a:rPr lang="it-IT" sz="2000" dirty="0" err="1">
                <a:latin typeface="SansSerif" panose="00000400000000000000" pitchFamily="2" charset="2"/>
              </a:rPr>
              <a:t>if</a:t>
            </a:r>
            <a:r>
              <a:rPr lang="it-IT" sz="2000" dirty="0">
                <a:latin typeface="SansSerif" panose="00000400000000000000" pitchFamily="2" charset="2"/>
              </a:rPr>
              <a:t> the West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ordered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rational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 smtClean="0">
                <a:latin typeface="SansSerif" panose="00000400000000000000" pitchFamily="2" charset="2"/>
              </a:rPr>
              <a:t>masculine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</a:rPr>
              <a:t>and </a:t>
            </a:r>
            <a:r>
              <a:rPr lang="it-IT" sz="2000" dirty="0" err="1" smtClean="0">
                <a:latin typeface="SansSerif" panose="00000400000000000000" pitchFamily="2" charset="2"/>
              </a:rPr>
              <a:t>good</a:t>
            </a:r>
            <a:r>
              <a:rPr lang="it-IT" sz="2000" dirty="0" smtClean="0">
                <a:latin typeface="SansSerif" panose="00000400000000000000" pitchFamily="2" charset="2"/>
              </a:rPr>
              <a:t>, the </a:t>
            </a:r>
            <a:r>
              <a:rPr lang="it-IT" sz="2000" dirty="0" err="1">
                <a:latin typeface="SansSerif" panose="00000400000000000000" pitchFamily="2" charset="2"/>
              </a:rPr>
              <a:t>Orient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chaotic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irrational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feminine</a:t>
            </a:r>
            <a:r>
              <a:rPr lang="it-IT" sz="2000" dirty="0">
                <a:latin typeface="SansSerif" panose="00000400000000000000" pitchFamily="2" charset="2"/>
              </a:rPr>
              <a:t>, </a:t>
            </a:r>
            <a:r>
              <a:rPr lang="it-IT" sz="2000" dirty="0" err="1">
                <a:latin typeface="SansSerif" panose="00000400000000000000" pitchFamily="2" charset="2"/>
              </a:rPr>
              <a:t>evil</a:t>
            </a:r>
            <a:r>
              <a:rPr lang="it-IT" sz="2000" dirty="0">
                <a:latin typeface="SansSerif" panose="00000400000000000000" pitchFamily="2" charset="2"/>
              </a:rPr>
              <a:t>…. The </a:t>
            </a:r>
            <a:r>
              <a:rPr lang="it-IT" sz="2000" dirty="0" err="1">
                <a:latin typeface="SansSerif" panose="00000400000000000000" pitchFamily="2" charset="2"/>
              </a:rPr>
              <a:t>writers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want</a:t>
            </a:r>
            <a:r>
              <a:rPr lang="it-IT" sz="2000" dirty="0">
                <a:latin typeface="SansSerif" panose="00000400000000000000" pitchFamily="2" charset="2"/>
              </a:rPr>
              <a:t> to </a:t>
            </a:r>
            <a:r>
              <a:rPr lang="it-IT" sz="2000" dirty="0" err="1">
                <a:latin typeface="SansSerif" panose="00000400000000000000" pitchFamily="2" charset="2"/>
              </a:rPr>
              <a:t>change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this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en-US" sz="2000" dirty="0" smtClean="0">
                <a:latin typeface="SansSerif" panose="00000400000000000000" pitchFamily="2" charset="2"/>
              </a:rPr>
              <a:t>prospective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2000" dirty="0">
              <a:latin typeface="SansSerif" panose="000004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Hybrid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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referring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to</a:t>
            </a:r>
          </a:p>
          <a:p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integration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of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cultural</a:t>
            </a:r>
          </a:p>
          <a:p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signs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and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practices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from</a:t>
            </a:r>
          </a:p>
          <a:p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colonizing</a:t>
            </a:r>
            <a:r>
              <a:rPr lang="it-IT" sz="2000" dirty="0">
                <a:latin typeface="SansSerif" panose="00000400000000000000" pitchFamily="2" charset="2"/>
                <a:sym typeface="Wingdings" panose="05000000000000000000" pitchFamily="2" charset="2"/>
              </a:rPr>
              <a:t>  and the </a:t>
            </a:r>
            <a:endParaRPr lang="it-IT" sz="2000" dirty="0" smtClean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r>
              <a:rPr lang="it-IT" sz="2000" dirty="0" err="1" smtClean="0">
                <a:latin typeface="SansSerif" panose="00000400000000000000" pitchFamily="2" charset="2"/>
                <a:sym typeface="Wingdings" panose="05000000000000000000" pitchFamily="2" charset="2"/>
              </a:rPr>
              <a:t>colonized</a:t>
            </a:r>
            <a:r>
              <a:rPr lang="it-IT" sz="2000" dirty="0" smtClean="0">
                <a:latin typeface="SansSerif" panose="00000400000000000000" pitchFamily="2" charset="2"/>
                <a:sym typeface="Wingdings" panose="050000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  <a:sym typeface="Wingdings" panose="05000000000000000000" pitchFamily="2" charset="2"/>
              </a:rPr>
              <a:t>cultures</a:t>
            </a:r>
            <a:endParaRPr lang="it-IT" sz="2000" dirty="0">
              <a:latin typeface="SansSerif" panose="00000400000000000000" pitchFamily="2" charset="2"/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>
              <a:sym typeface="Wingdings" panose="05000000000000000000" pitchFamily="2" charset="2"/>
            </a:endParaRPr>
          </a:p>
          <a:p>
            <a:pPr marL="214313" indent="-214313">
              <a:buFont typeface="Arial" panose="020B0604020202020204" pitchFamily="34" charset="0"/>
              <a:buChar char="•"/>
            </a:pPr>
            <a:endParaRPr lang="it-IT" sz="1350" dirty="0"/>
          </a:p>
          <a:p>
            <a:r>
              <a:rPr lang="it-IT" sz="135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752346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sellaDiTesto 1"/>
          <p:cNvSpPr txBox="1"/>
          <p:nvPr/>
        </p:nvSpPr>
        <p:spPr>
          <a:xfrm>
            <a:off x="783771" y="1116667"/>
            <a:ext cx="777965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smtClean="0">
                <a:latin typeface="SansSerif" panose="00000400000000000000" pitchFamily="2" charset="2"/>
              </a:rPr>
              <a:t>Writers </a:t>
            </a:r>
            <a:r>
              <a:rPr lang="it-IT" sz="2000" dirty="0" err="1">
                <a:latin typeface="SansSerif" panose="00000400000000000000" pitchFamily="2" charset="2"/>
              </a:rPr>
              <a:t>claimed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dignity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for </a:t>
            </a:r>
            <a:r>
              <a:rPr lang="it-IT" sz="2000" dirty="0" err="1" smtClean="0">
                <a:latin typeface="SansSerif" panose="00000400000000000000" pitchFamily="2" charset="2"/>
              </a:rPr>
              <a:t>themselves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and </a:t>
            </a:r>
            <a:r>
              <a:rPr lang="it-IT" sz="2000" dirty="0" smtClean="0">
                <a:latin typeface="SansSerif" panose="00000400000000000000" pitchFamily="2" charset="2"/>
              </a:rPr>
              <a:t>for the </a:t>
            </a:r>
            <a:r>
              <a:rPr lang="it-IT" sz="2000" dirty="0" err="1">
                <a:latin typeface="SansSerif" panose="00000400000000000000" pitchFamily="2" charset="2"/>
              </a:rPr>
              <a:t>communities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they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belong</a:t>
            </a:r>
            <a:r>
              <a:rPr lang="it-IT" sz="2000" dirty="0">
                <a:latin typeface="SansSerif" panose="00000400000000000000" pitchFamily="2" charset="2"/>
              </a:rPr>
              <a:t> to.</a:t>
            </a:r>
          </a:p>
          <a:p>
            <a:endParaRPr lang="it-IT" sz="2000" dirty="0">
              <a:latin typeface="SansSerif" panose="00000400000000000000" pitchFamily="2" charset="2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 err="1" smtClean="0">
                <a:latin typeface="SansSerif" panose="00000400000000000000" pitchFamily="2" charset="2"/>
              </a:rPr>
              <a:t>They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represent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>
                <a:latin typeface="SansSerif" panose="00000400000000000000" pitchFamily="2" charset="2"/>
              </a:rPr>
              <a:t>a </a:t>
            </a:r>
            <a:r>
              <a:rPr lang="it-IT" sz="2000" dirty="0" err="1">
                <a:latin typeface="SansSerif" panose="00000400000000000000" pitchFamily="2" charset="2"/>
              </a:rPr>
              <a:t>different</a:t>
            </a:r>
            <a:r>
              <a:rPr lang="it-IT" sz="2000" dirty="0">
                <a:latin typeface="SansSerif" panose="00000400000000000000" pitchFamily="2" charset="2"/>
              </a:rPr>
              <a:t> voice in the </a:t>
            </a:r>
            <a:r>
              <a:rPr lang="it-IT" sz="2000" dirty="0" err="1">
                <a:latin typeface="SansSerif" panose="00000400000000000000" pitchFamily="2" charset="2"/>
              </a:rPr>
              <a:t>debate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about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>
                <a:latin typeface="SansSerif" panose="00000400000000000000" pitchFamily="2" charset="2"/>
              </a:rPr>
              <a:t>contemporary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issues</a:t>
            </a:r>
            <a:r>
              <a:rPr lang="it-IT" sz="2000" dirty="0" smtClean="0">
                <a:latin typeface="SansSerif" panose="00000400000000000000" pitchFamily="2" charset="2"/>
              </a:rPr>
              <a:t>, and </a:t>
            </a:r>
            <a:r>
              <a:rPr lang="it-IT" sz="2000" dirty="0" err="1" smtClean="0">
                <a:latin typeface="SansSerif" panose="00000400000000000000" pitchFamily="2" charset="2"/>
              </a:rPr>
              <a:t>it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is</a:t>
            </a:r>
            <a:r>
              <a:rPr lang="it-IT" sz="2000" dirty="0" smtClean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typical</a:t>
            </a:r>
            <a:r>
              <a:rPr lang="it-IT" sz="2000" dirty="0" smtClean="0">
                <a:latin typeface="SansSerif" panose="00000400000000000000" pitchFamily="2" charset="2"/>
              </a:rPr>
              <a:t> for </a:t>
            </a:r>
            <a:r>
              <a:rPr lang="it-IT" sz="2000" dirty="0">
                <a:latin typeface="SansSerif" panose="00000400000000000000" pitchFamily="2" charset="2"/>
              </a:rPr>
              <a:t>the </a:t>
            </a:r>
            <a:r>
              <a:rPr lang="it-IT" sz="2000" dirty="0" err="1">
                <a:latin typeface="SansSerif" panose="00000400000000000000" pitchFamily="2" charset="2"/>
              </a:rPr>
              <a:t>post-colonial</a:t>
            </a:r>
            <a:r>
              <a:rPr lang="it-IT" sz="2000" dirty="0">
                <a:latin typeface="SansSerif" panose="00000400000000000000" pitchFamily="2" charset="2"/>
              </a:rPr>
              <a:t> </a:t>
            </a:r>
            <a:r>
              <a:rPr lang="it-IT" sz="2000" dirty="0" err="1" smtClean="0">
                <a:latin typeface="SansSerif" panose="00000400000000000000" pitchFamily="2" charset="2"/>
              </a:rPr>
              <a:t>period</a:t>
            </a:r>
            <a:r>
              <a:rPr lang="it-IT" sz="2000" dirty="0" smtClean="0">
                <a:latin typeface="SansSerif" panose="00000400000000000000" pitchFamily="2" charset="2"/>
              </a:rPr>
              <a:t>.</a:t>
            </a:r>
            <a:endParaRPr lang="it-IT" sz="2000" dirty="0">
              <a:latin typeface="SansSerif" panose="00000400000000000000" pitchFamily="2" charset="2"/>
            </a:endParaRPr>
          </a:p>
        </p:txBody>
      </p:sp>
      <p:pic>
        <p:nvPicPr>
          <p:cNvPr id="5" name="Immagin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4732" y="3595012"/>
            <a:ext cx="2957733" cy="239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746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395536" y="1916833"/>
            <a:ext cx="8496944" cy="3888432"/>
          </a:xfrm>
        </p:spPr>
        <p:txBody>
          <a:bodyPr>
            <a:normAutofit/>
          </a:bodyPr>
          <a:lstStyle/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CHINUA ACHEBE (THINGS FALL APART, 1958)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NADINE GORDIMER (THE CONSERVATIONIST,1974)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SALMAN RUSHDIE (MIDNIGHT</a:t>
            </a:r>
            <a:r>
              <a:rPr lang="it-IT" sz="2400" dirty="0" smtClean="0">
                <a:solidFill>
                  <a:schemeClr val="tx1"/>
                </a:solidFill>
              </a:rPr>
              <a:t>’</a:t>
            </a:r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S CHILDREN, 1981)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TASLIMA NASREEN (OPPOSITION, 1992)</a:t>
            </a:r>
          </a:p>
          <a:p>
            <a:r>
              <a:rPr lang="it-IT" sz="2400" dirty="0" smtClean="0">
                <a:solidFill>
                  <a:schemeClr val="tx1"/>
                </a:solidFill>
                <a:latin typeface="SansSerif" panose="00000400000000000000" pitchFamily="2" charset="2"/>
              </a:rPr>
              <a:t>MOHSIN HAMID (EXIT WEST, 2017)</a:t>
            </a:r>
            <a:endParaRPr lang="it-IT" sz="2400" dirty="0">
              <a:solidFill>
                <a:schemeClr val="tx1"/>
              </a:solidFill>
              <a:latin typeface="SansSerif" panose="00000400000000000000" pitchFamily="2" charset="2"/>
            </a:endParaRPr>
          </a:p>
        </p:txBody>
      </p:sp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1008743" y="0"/>
            <a:ext cx="6781800" cy="1600200"/>
          </a:xfrm>
        </p:spPr>
        <p:txBody>
          <a:bodyPr/>
          <a:lstStyle/>
          <a:p>
            <a:pPr algn="ctr"/>
            <a:r>
              <a:rPr lang="it-IT" dirty="0" smtClean="0"/>
              <a:t>POSTCOLONIAL WRITERS</a:t>
            </a:r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80579174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NewsPrin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NewsPrint">
      <a:majorFont>
        <a:latin typeface="Impact"/>
        <a:ea typeface=""/>
        <a:cs typeface=""/>
        <a:font script="Jpan" typeface="HGP創英角ｺﾞｼｯｸUB"/>
        <a:font script="Hang" typeface="HY견고딕"/>
        <a:font script="Hans" typeface="微软雅黑"/>
        <a:font script="Hant" typeface="微軟正黑體"/>
        <a:font script="Arab" typeface="Tahoma"/>
        <a:font script="Hebr" typeface="To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NewsPrint">
      <a:fillStyleLst>
        <a:solidFill>
          <a:schemeClr val="phClr"/>
        </a:solidFill>
        <a:gradFill rotWithShape="1"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>
            <a:fillToRect l="15000" t="15000" r="100000" b="100000"/>
          </a:path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12700" dir="528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2700">
            <a:bevelT w="31750" h="127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 rotWithShape="1">
          <a:blip xmlns:r="http://schemas.openxmlformats.org/officeDocument/2006/relationships"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423</TotalTime>
  <Words>734</Words>
  <Application>Microsoft Office PowerPoint</Application>
  <PresentationFormat>Presentazione su schermo (4:3)</PresentationFormat>
  <Paragraphs>133</Paragraphs>
  <Slides>15</Slides>
  <Notes>0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6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15</vt:i4>
      </vt:variant>
    </vt:vector>
  </HeadingPairs>
  <TitlesOfParts>
    <vt:vector size="22" baseType="lpstr">
      <vt:lpstr>Arial</vt:lpstr>
      <vt:lpstr>Courier New</vt:lpstr>
      <vt:lpstr>Impact</vt:lpstr>
      <vt:lpstr>SansSerif</vt:lpstr>
      <vt:lpstr>Times New Roman</vt:lpstr>
      <vt:lpstr>Wingdings</vt:lpstr>
      <vt:lpstr>NewsPrint</vt:lpstr>
      <vt:lpstr>Presentazione standard di PowerPoint</vt:lpstr>
      <vt:lpstr>KEY TERMS</vt:lpstr>
      <vt:lpstr>WHAT IS POSTCOLONIAL LITERATURE?</vt:lpstr>
      <vt:lpstr>WHEN AND WHERE?</vt:lpstr>
      <vt:lpstr>WHY?</vt:lpstr>
      <vt:lpstr>FEATURES</vt:lpstr>
      <vt:lpstr>Presentazione standard di PowerPoint</vt:lpstr>
      <vt:lpstr>Presentazione standard di PowerPoint</vt:lpstr>
      <vt:lpstr>POSTCOLONIAL WRITERS</vt:lpstr>
      <vt:lpstr>POSTCOLONIAL WRITER: SALMAN RUSHDIE </vt:lpstr>
      <vt:lpstr>THE EMPIRE’S LITERATURE</vt:lpstr>
      <vt:lpstr>COLONIZATION</vt:lpstr>
      <vt:lpstr>COLONIZER LITERAURE: RUDYARD KIPLING</vt:lpstr>
      <vt:lpstr>THEMES</vt:lpstr>
      <vt:lpstr>STYLES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Account Microsoft</dc:creator>
  <cp:lastModifiedBy>Account Microsoft</cp:lastModifiedBy>
  <cp:revision>63</cp:revision>
  <dcterms:created xsi:type="dcterms:W3CDTF">2018-01-06T09:45:52Z</dcterms:created>
  <dcterms:modified xsi:type="dcterms:W3CDTF">2018-01-07T14:05:17Z</dcterms:modified>
</cp:coreProperties>
</file>