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5" r:id="rId4"/>
    <p:sldId id="258" r:id="rId5"/>
    <p:sldId id="264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8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5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6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9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6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4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9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4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9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6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4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845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7EDA53F-0491-4662-ABD0-7ECA08EAC546}"/>
              </a:ext>
            </a:extLst>
          </p:cNvPr>
          <p:cNvSpPr txBox="1"/>
          <p:nvPr/>
        </p:nvSpPr>
        <p:spPr>
          <a:xfrm>
            <a:off x="575894" y="3769056"/>
            <a:ext cx="5400675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</a:p>
          <a:p>
            <a:pPr algn="ctr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Gemma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Canesin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Dana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Pastoricchio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5^ASA            </a:t>
            </a:r>
          </a:p>
          <a:p>
            <a:pPr algn="ctr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a.s.2017/2018</a:t>
            </a:r>
          </a:p>
        </p:txBody>
      </p:sp>
      <p:pic>
        <p:nvPicPr>
          <p:cNvPr id="3" name="Immagine 9">
            <a:extLst>
              <a:ext uri="{FF2B5EF4-FFF2-40B4-BE49-F238E27FC236}">
                <a16:creationId xmlns:a16="http://schemas.microsoft.com/office/drawing/2014/main" id="{4757D562-E5BE-4E21-9210-20DA05201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569" y="2644485"/>
            <a:ext cx="5070724" cy="299313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5A64AA5-2CBD-4E70-A7A3-88F60DA6AC6D}"/>
              </a:ext>
            </a:extLst>
          </p:cNvPr>
          <p:cNvSpPr txBox="1"/>
          <p:nvPr/>
        </p:nvSpPr>
        <p:spPr>
          <a:xfrm>
            <a:off x="7705299" y="5452955"/>
            <a:ext cx="3472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http://4.bp.blogspot.com/_hYyFi7Gz75E/TAz-zViEaRI/AAAAAAAAAaw/R1Bth70OP2c/s1600/ALTERITY.jpg</a:t>
            </a:r>
          </a:p>
        </p:txBody>
      </p:sp>
    </p:spTree>
    <p:extLst>
      <p:ext uri="{BB962C8B-B14F-4D97-AF65-F5344CB8AC3E}">
        <p14:creationId xmlns:p14="http://schemas.microsoft.com/office/powerpoint/2010/main" val="40156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03289-57B2-4DA9-89C7-A50E32BC9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Differences between colonized and colonist's literature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59F077B-6C9B-437D-AEDD-80D7C79B7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939778"/>
              </p:ext>
            </p:extLst>
          </p:nvPr>
        </p:nvGraphicFramePr>
        <p:xfrm>
          <a:off x="581025" y="2715335"/>
          <a:ext cx="11029950" cy="299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6736">
                  <a:extLst>
                    <a:ext uri="{9D8B030D-6E8A-4147-A177-3AD203B41FA5}">
                      <a16:colId xmlns:a16="http://schemas.microsoft.com/office/drawing/2014/main" val="2990069988"/>
                    </a:ext>
                  </a:extLst>
                </a:gridCol>
                <a:gridCol w="5583214">
                  <a:extLst>
                    <a:ext uri="{9D8B030D-6E8A-4147-A177-3AD203B41FA5}">
                      <a16:colId xmlns:a16="http://schemas.microsoft.com/office/drawing/2014/main" val="2434918178"/>
                    </a:ext>
                  </a:extLst>
                </a:gridCol>
              </a:tblGrid>
              <a:tr h="7392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Verdana"/>
                          <a:ea typeface="Verdana"/>
                          <a:cs typeface="Verdana"/>
                        </a:rPr>
                        <a:t>Literature(s) of the colonized 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Verdana"/>
                          <a:ea typeface="Verdana"/>
                          <a:cs typeface="Verdana"/>
                        </a:rPr>
                        <a:t> Literature(s) of the colonists: 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61654"/>
                  </a:ext>
                </a:extLst>
              </a:tr>
              <a:tr h="753470"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Hybrid</a:t>
                      </a:r>
                      <a:r>
                        <a:rPr lang="it-IT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it-IT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</a:t>
                      </a:r>
                      <a:r>
                        <a:rPr lang="it-IT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with </a:t>
                      </a:r>
                      <a:r>
                        <a:rPr lang="it-IT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other</a:t>
                      </a:r>
                      <a:r>
                        <a:rPr lang="it-IT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it-IT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cultures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latin typeface="Verdana"/>
                          <a:ea typeface="Verdana"/>
                          <a:cs typeface="Verdana"/>
                        </a:rPr>
                        <a:t>Standard, </a:t>
                      </a:r>
                      <a:r>
                        <a:rPr lang="it-IT" dirty="0" err="1">
                          <a:latin typeface="Verdana"/>
                          <a:ea typeface="Verdana"/>
                          <a:cs typeface="Verdana"/>
                        </a:rPr>
                        <a:t>replicated</a:t>
                      </a:r>
                      <a:r>
                        <a:rPr lang="it-IT" dirty="0">
                          <a:latin typeface="Verdana"/>
                          <a:ea typeface="Verdana"/>
                          <a:cs typeface="Verdana"/>
                        </a:rPr>
                        <a:t>, </a:t>
                      </a:r>
                      <a:r>
                        <a:rPr lang="it-IT" dirty="0" err="1">
                          <a:latin typeface="Verdana"/>
                          <a:ea typeface="Verdana"/>
                          <a:cs typeface="Verdana"/>
                        </a:rPr>
                        <a:t>equal</a:t>
                      </a:r>
                      <a:r>
                        <a:rPr lang="it-IT" dirty="0">
                          <a:latin typeface="Verdana"/>
                          <a:ea typeface="Verdana"/>
                          <a:cs typeface="Verdana"/>
                        </a:rPr>
                        <a:t> to the </a:t>
                      </a:r>
                      <a:r>
                        <a:rPr lang="it-IT" dirty="0" err="1">
                          <a:latin typeface="Verdana"/>
                          <a:ea typeface="Verdana"/>
                          <a:cs typeface="Verdana"/>
                        </a:rPr>
                        <a:t>original</a:t>
                      </a:r>
                      <a:r>
                        <a:rPr lang="it-IT" dirty="0">
                          <a:latin typeface="Verdana"/>
                          <a:ea typeface="Verdana"/>
                          <a:cs typeface="Verdana"/>
                        </a:rPr>
                        <a:t> </a:t>
                      </a:r>
                      <a:r>
                        <a:rPr lang="it-IT" dirty="0" err="1">
                          <a:latin typeface="Verdana"/>
                          <a:ea typeface="Verdana"/>
                          <a:cs typeface="Verdana"/>
                        </a:rPr>
                        <a:t>tradition</a:t>
                      </a:r>
                      <a:endParaRPr lang="en-US" dirty="0">
                        <a:latin typeface="Verdana"/>
                        <a:ea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14194"/>
                  </a:ext>
                </a:extLst>
              </a:tr>
              <a:tr h="7534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 err="1">
                          <a:latin typeface="Verdana"/>
                          <a:ea typeface="Verdana"/>
                          <a:cs typeface="Verdana"/>
                        </a:rPr>
                        <a:t>Concept</a:t>
                      </a:r>
                      <a:r>
                        <a:rPr lang="it-IT" dirty="0">
                          <a:latin typeface="Verdana"/>
                          <a:ea typeface="Verdana"/>
                          <a:cs typeface="Verdana"/>
                        </a:rPr>
                        <a:t> of </a:t>
                      </a:r>
                      <a:r>
                        <a:rPr lang="it-IT" dirty="0" err="1">
                          <a:latin typeface="Verdana"/>
                          <a:ea typeface="Verdana"/>
                          <a:cs typeface="Verdana"/>
                        </a:rPr>
                        <a:t>equality</a:t>
                      </a:r>
                      <a:endParaRPr lang="en-US" dirty="0">
                        <a:latin typeface="Verdana"/>
                        <a:ea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latin typeface="Verdana"/>
                          <a:ea typeface="Verdana"/>
                          <a:cs typeface="Verdana"/>
                        </a:rPr>
                        <a:t>The </a:t>
                      </a:r>
                      <a:r>
                        <a:rPr lang="it-IT" dirty="0" err="1">
                          <a:latin typeface="Verdana"/>
                          <a:ea typeface="Verdana"/>
                          <a:cs typeface="Verdana"/>
                        </a:rPr>
                        <a:t>colonized</a:t>
                      </a:r>
                      <a:r>
                        <a:rPr lang="it-IT" dirty="0">
                          <a:latin typeface="Verdana"/>
                          <a:ea typeface="Verdana"/>
                          <a:cs typeface="Verdana"/>
                        </a:rPr>
                        <a:t> are </a:t>
                      </a:r>
                      <a:r>
                        <a:rPr lang="it-IT" dirty="0" err="1">
                          <a:latin typeface="Verdana"/>
                          <a:ea typeface="Verdana"/>
                          <a:cs typeface="Verdana"/>
                        </a:rPr>
                        <a:t>different</a:t>
                      </a:r>
                      <a:r>
                        <a:rPr lang="it-IT" dirty="0">
                          <a:latin typeface="Verdana"/>
                          <a:ea typeface="Verdana"/>
                          <a:cs typeface="Verdana"/>
                        </a:rPr>
                        <a:t> from the </a:t>
                      </a:r>
                      <a:r>
                        <a:rPr lang="it-IT" dirty="0" err="1">
                          <a:latin typeface="Verdana"/>
                          <a:ea typeface="Verdana"/>
                          <a:cs typeface="Verdana"/>
                        </a:rPr>
                        <a:t>natives</a:t>
                      </a:r>
                      <a:endParaRPr lang="en-US" dirty="0">
                        <a:latin typeface="Verdana"/>
                        <a:ea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77958"/>
                  </a:ext>
                </a:extLst>
              </a:tr>
              <a:tr h="753470"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Concept</a:t>
                      </a:r>
                      <a:r>
                        <a:rPr lang="it-IT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</a:t>
                      </a:r>
                      <a:r>
                        <a:rPr lang="it-IT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resistance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latin typeface="Verdana"/>
                          <a:ea typeface="Verdana"/>
                          <a:cs typeface="Verdana"/>
                        </a:rPr>
                        <a:t>Imposes its </a:t>
                      </a:r>
                      <a:r>
                        <a:rPr lang="it-IT" err="1">
                          <a:latin typeface="Verdana"/>
                          <a:ea typeface="Verdana"/>
                          <a:cs typeface="Verdana"/>
                        </a:rPr>
                        <a:t>origins</a:t>
                      </a:r>
                      <a:endParaRPr lang="en-US">
                        <a:latin typeface="Verdana"/>
                        <a:ea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213069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5C10CF-29BB-4607-9142-1D553AA99D5E}"/>
              </a:ext>
            </a:extLst>
          </p:cNvPr>
          <p:cNvSpPr txBox="1"/>
          <p:nvPr/>
        </p:nvSpPr>
        <p:spPr>
          <a:xfrm>
            <a:off x="4662986" y="6556203"/>
            <a:ext cx="8865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Postcolonialism_by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Gemma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Canesin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Dana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Pastoricchio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5^ASA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a.s.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2017/2018</a:t>
            </a:r>
          </a:p>
        </p:txBody>
      </p:sp>
    </p:spTree>
    <p:extLst>
      <p:ext uri="{BB962C8B-B14F-4D97-AF65-F5344CB8AC3E}">
        <p14:creationId xmlns:p14="http://schemas.microsoft.com/office/powerpoint/2010/main" val="151618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E95D90-32D3-4BBD-BC9A-038F69DC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A21D33-0DD9-40FC-A1CD-B947E8A1B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263160"/>
            <a:ext cx="11029615" cy="3678303"/>
          </a:xfrm>
        </p:spPr>
        <p:txBody>
          <a:bodyPr/>
          <a:lstStyle/>
          <a:p>
            <a:pPr marL="305435" indent="-305435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Literature from the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colonized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poeople's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point of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view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305435" indent="-305435"/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5435" indent="-305435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Literature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written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colonizing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countries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deals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colonization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colonized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</a:t>
            </a:r>
          </a:p>
          <a:p>
            <a:pPr marL="305435" indent="-305435"/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5435" indent="-305435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interactions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and the societies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colonized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5435" indent="-305435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3A66CE-9841-4B7B-B07C-52F9EE740206}"/>
              </a:ext>
            </a:extLst>
          </p:cNvPr>
          <p:cNvSpPr txBox="1"/>
          <p:nvPr/>
        </p:nvSpPr>
        <p:spPr>
          <a:xfrm>
            <a:off x="4662986" y="6556203"/>
            <a:ext cx="8865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Postcolonialism_by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Gemma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Canesin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Dana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Pastoricchio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5^ASA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a.s.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2017/2018</a:t>
            </a:r>
          </a:p>
        </p:txBody>
      </p:sp>
    </p:spTree>
    <p:extLst>
      <p:ext uri="{BB962C8B-B14F-4D97-AF65-F5344CB8AC3E}">
        <p14:creationId xmlns:p14="http://schemas.microsoft.com/office/powerpoint/2010/main" val="406974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0BBA3-BF18-41ED-80FC-C3214A2AA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ITS FUNCTIONS?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5A5B3B-CB49-46B4-9BA9-055CD45B9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way literature by the </a:t>
            </a:r>
            <a:r>
              <a:rPr lang="it-IT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colonizing</a:t>
            </a:r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culture </a:t>
            </a:r>
            <a:r>
              <a:rPr lang="it-IT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distorts</a:t>
            </a:r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experiences</a:t>
            </a:r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realities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5435" indent="-305435" rtl="0"/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5435" indent="-305435"/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way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literature</a:t>
            </a:r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it-IT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colonizing</a:t>
            </a:r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countries</a:t>
            </a:r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takes</a:t>
            </a:r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possession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colonized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countries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'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images, </a:t>
            </a:r>
            <a:r>
              <a:rPr lang="it-IT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scenes</a:t>
            </a:r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traditions</a:t>
            </a:r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so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 </a:t>
            </a:r>
            <a:endParaRPr lang="it-IT">
              <a:solidFill>
                <a:schemeClr val="tx1"/>
              </a:solidFill>
            </a:endParaRPr>
          </a:p>
          <a:p>
            <a:pPr marL="305435" indent="-305435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Critical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approach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</a:t>
            </a:r>
            <a:endParaRPr lang="it-IT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rtl="0">
              <a:buNone/>
            </a:pPr>
            <a:endParaRPr lang="it-IT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EAC5A4-F817-47D8-8AE1-FD81C8823F01}"/>
              </a:ext>
            </a:extLst>
          </p:cNvPr>
          <p:cNvSpPr txBox="1"/>
          <p:nvPr/>
        </p:nvSpPr>
        <p:spPr>
          <a:xfrm>
            <a:off x="4662986" y="6556203"/>
            <a:ext cx="8865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Postcolonialism_by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Gemma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Canesin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Dana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Pastoricchio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5^ASA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a.s.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2017/2018</a:t>
            </a:r>
          </a:p>
        </p:txBody>
      </p:sp>
    </p:spTree>
    <p:extLst>
      <p:ext uri="{BB962C8B-B14F-4D97-AF65-F5344CB8AC3E}">
        <p14:creationId xmlns:p14="http://schemas.microsoft.com/office/powerpoint/2010/main" val="420560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04F1-DB2D-41B8-91D1-187B08A6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word come from?</a:t>
            </a:r>
          </a:p>
        </p:txBody>
      </p:sp>
      <p:pic>
        <p:nvPicPr>
          <p:cNvPr id="4" name="Immagine 4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CB072B5F-2D98-45D7-9D2E-406FA94FD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975" y="2508448"/>
            <a:ext cx="8824050" cy="2097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1CDD040-DE58-4E25-B8F8-0D8C53489540}"/>
              </a:ext>
            </a:extLst>
          </p:cNvPr>
          <p:cNvSpPr txBox="1"/>
          <p:nvPr/>
        </p:nvSpPr>
        <p:spPr>
          <a:xfrm>
            <a:off x="549775" y="5142044"/>
            <a:ext cx="11061033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In a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"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been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preceded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colonization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colonization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underline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position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against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imperialism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Eurocentrism</a:t>
            </a:r>
          </a:p>
          <a:p>
            <a:pPr marL="285750" indent="-285750" algn="ctr">
              <a:buFont typeface="Arial"/>
              <a:buChar char="•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89FD645-948A-40A0-B984-2E3C9DA876EE}"/>
              </a:ext>
            </a:extLst>
          </p:cNvPr>
          <p:cNvSpPr txBox="1"/>
          <p:nvPr/>
        </p:nvSpPr>
        <p:spPr>
          <a:xfrm>
            <a:off x="4662986" y="6556203"/>
            <a:ext cx="8865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Postcolonialism_by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Gemma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Canesin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Dana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Pastoricchio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5^ASA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a.s.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2017/2018</a:t>
            </a:r>
          </a:p>
        </p:txBody>
      </p:sp>
    </p:spTree>
    <p:extLst>
      <p:ext uri="{BB962C8B-B14F-4D97-AF65-F5344CB8AC3E}">
        <p14:creationId xmlns:p14="http://schemas.microsoft.com/office/powerpoint/2010/main" val="84432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A0871E-69EC-4B74-A60D-4C650E47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 WITH THE TERM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6F0C3B-1D45-4B1D-91D2-D8F7A645F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77541"/>
            <a:ext cx="11029615" cy="3678303"/>
          </a:xfrm>
        </p:spPr>
        <p:txBody>
          <a:bodyPr/>
          <a:lstStyle/>
          <a:p>
            <a:pPr marL="285750" indent="-285750" algn="ctr">
              <a:buFont typeface="Wingdings"/>
              <a:buChar char="§"/>
            </a:pP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Meaning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 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overall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sense</a:t>
            </a:r>
          </a:p>
          <a:p>
            <a:pPr marL="0" indent="0" algn="ctr">
              <a:buNone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ctr">
              <a:buFont typeface="Wingdings"/>
              <a:buChar char="§"/>
            </a:pP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are from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colonies</a:t>
            </a:r>
          </a:p>
          <a:p>
            <a:pPr marL="0" indent="0" algn="ctr">
              <a:buNone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ctr">
              <a:buFont typeface="Wingdings"/>
              <a:buChar char="§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seems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suggest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colonialism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limited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Indeed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still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progress</a:t>
            </a:r>
          </a:p>
          <a:p>
            <a:pPr marL="285750" indent="-285750" algn="ctr">
              <a:buFont typeface="Wingdings"/>
              <a:buChar char="§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5435" indent="-305435"/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2D40BC3-B226-45F9-9A97-74F9D36F7F82}"/>
              </a:ext>
            </a:extLst>
          </p:cNvPr>
          <p:cNvSpPr txBox="1"/>
          <p:nvPr/>
        </p:nvSpPr>
        <p:spPr>
          <a:xfrm>
            <a:off x="4662986" y="6556203"/>
            <a:ext cx="8865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Postcolonialism_by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Gemma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Canesin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Dana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Pastoricchio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5^ASA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a.s.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2017/2018</a:t>
            </a:r>
          </a:p>
        </p:txBody>
      </p:sp>
    </p:spTree>
    <p:extLst>
      <p:ext uri="{BB962C8B-B14F-4D97-AF65-F5344CB8AC3E}">
        <p14:creationId xmlns:p14="http://schemas.microsoft.com/office/powerpoint/2010/main" val="339302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8CD9A0-D952-4E8D-90D7-FB58E3970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D62F86-3C6E-4F08-A17F-8C76187E6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5435" indent="-305435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growth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consolidated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1989 in "The Empire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Writes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Back"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to the «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Theory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Post-Colonial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Literatures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  by Bill Ashcroft,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Gareth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Griffiths, and Helen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Tiffin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52923F-F69B-40F3-86BF-D8C5104BF464}"/>
              </a:ext>
            </a:extLst>
          </p:cNvPr>
          <p:cNvSpPr txBox="1"/>
          <p:nvPr/>
        </p:nvSpPr>
        <p:spPr>
          <a:xfrm>
            <a:off x="4662986" y="6556203"/>
            <a:ext cx="8865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Postcolonialism_by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Gemma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Canesin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Dana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Pastoricchio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5^ASA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a.s.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2017/2018</a:t>
            </a:r>
          </a:p>
        </p:txBody>
      </p:sp>
    </p:spTree>
    <p:extLst>
      <p:ext uri="{BB962C8B-B14F-4D97-AF65-F5344CB8AC3E}">
        <p14:creationId xmlns:p14="http://schemas.microsoft.com/office/powerpoint/2010/main" val="221249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64AC16-429E-4C87-878F-1E8A6A94A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features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E203C8-87FB-47AE-9A9F-8EB6449EC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193" y="2263160"/>
            <a:ext cx="3686577" cy="3678303"/>
          </a:xfrm>
        </p:spPr>
        <p:txBody>
          <a:bodyPr/>
          <a:lstStyle/>
          <a:p>
            <a:pPr marL="305435" indent="-305435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Identity</a:t>
            </a:r>
          </a:p>
          <a:p>
            <a:pPr marL="305435" indent="-305435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Culture and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tradition</a:t>
            </a:r>
          </a:p>
          <a:p>
            <a:pPr marL="305435" indent="-305435"/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Believ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religion</a:t>
            </a:r>
          </a:p>
          <a:p>
            <a:pPr marL="305435" indent="-305435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</a:p>
          <a:p>
            <a:pPr marL="305435" indent="-305435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Location or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displacement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64BAE8A-5D11-4C83-86BB-3CC7D1F11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39" y="2545274"/>
            <a:ext cx="4337169" cy="330450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90EBEB2-A8B6-4DEA-A107-660BE2603AE3}"/>
              </a:ext>
            </a:extLst>
          </p:cNvPr>
          <p:cNvSpPr txBox="1"/>
          <p:nvPr/>
        </p:nvSpPr>
        <p:spPr>
          <a:xfrm>
            <a:off x="1089497" y="5849783"/>
            <a:ext cx="3595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https://2012books.lardbucket.org/books/creating-literary-analysis/section_09/e201be21fabeb034d661ed8c9e2addaf.jpg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64984D7-0772-48DA-9AE7-84E6E814DD82}"/>
              </a:ext>
            </a:extLst>
          </p:cNvPr>
          <p:cNvSpPr txBox="1"/>
          <p:nvPr/>
        </p:nvSpPr>
        <p:spPr>
          <a:xfrm>
            <a:off x="4662986" y="6556203"/>
            <a:ext cx="8865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Postcolonialism_by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Gemma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Canesin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Dana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Pastoricchio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5^ASA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a.s.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2017/2018</a:t>
            </a:r>
          </a:p>
        </p:txBody>
      </p:sp>
    </p:spTree>
    <p:extLst>
      <p:ext uri="{BB962C8B-B14F-4D97-AF65-F5344CB8AC3E}">
        <p14:creationId xmlns:p14="http://schemas.microsoft.com/office/powerpoint/2010/main" val="302054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DD2572-D37A-4869-8A89-B1FE101A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'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141BC1-B1F8-49CF-9038-16209D5D2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307" y="996340"/>
            <a:ext cx="11029615" cy="3678303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scholars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literary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scholars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ttore a gomito 5">
            <a:extLst>
              <a:ext uri="{FF2B5EF4-FFF2-40B4-BE49-F238E27FC236}">
                <a16:creationId xmlns:a16="http://schemas.microsoft.com/office/drawing/2014/main" id="{346B89C3-3AF9-4A5C-8077-C48B752D390E}"/>
              </a:ext>
            </a:extLst>
          </p:cNvPr>
          <p:cNvCxnSpPr>
            <a:cxnSpLocks/>
          </p:cNvCxnSpPr>
          <p:nvPr/>
        </p:nvCxnSpPr>
        <p:spPr>
          <a:xfrm>
            <a:off x="5505708" y="2927749"/>
            <a:ext cx="2928893" cy="7685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267DA6-5196-4FF0-B981-50F4036D376E}"/>
              </a:ext>
            </a:extLst>
          </p:cNvPr>
          <p:cNvSpPr txBox="1"/>
          <p:nvPr/>
        </p:nvSpPr>
        <p:spPr>
          <a:xfrm>
            <a:off x="8555163" y="2920315"/>
            <a:ext cx="53428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Salman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Rushdie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Moshin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Hamid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Abrahams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Rudyard Kipling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Joseph Conrad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Alan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Paton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F132A13-7CEF-4142-BEE1-92B2DFF11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92" y="3383242"/>
            <a:ext cx="1721868" cy="258280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A2A2F39-DA5B-49E3-A204-441728D6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307" y="3312009"/>
            <a:ext cx="2582801" cy="258280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7852941-4544-4CB8-8BC8-13AF49EE2772}"/>
              </a:ext>
            </a:extLst>
          </p:cNvPr>
          <p:cNvSpPr txBox="1"/>
          <p:nvPr/>
        </p:nvSpPr>
        <p:spPr>
          <a:xfrm>
            <a:off x="728992" y="6022492"/>
            <a:ext cx="6951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Salman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Rushdie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8EB25A7-AFA5-4F2D-BC31-0575F2439A68}"/>
              </a:ext>
            </a:extLst>
          </p:cNvPr>
          <p:cNvSpPr txBox="1"/>
          <p:nvPr/>
        </p:nvSpPr>
        <p:spPr>
          <a:xfrm>
            <a:off x="3837307" y="5971178"/>
            <a:ext cx="6951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Moshin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Hamid 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2D70EAA-3477-414E-B573-E6DBF5DB3152}"/>
              </a:ext>
            </a:extLst>
          </p:cNvPr>
          <p:cNvSpPr txBox="1"/>
          <p:nvPr/>
        </p:nvSpPr>
        <p:spPr>
          <a:xfrm>
            <a:off x="4662986" y="6556203"/>
            <a:ext cx="8865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Postcolonialism_by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Gemma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Canesin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Dana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Pastoricchio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5^ASA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a.s.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2017/2018</a:t>
            </a:r>
          </a:p>
        </p:txBody>
      </p:sp>
    </p:spTree>
    <p:extLst>
      <p:ext uri="{BB962C8B-B14F-4D97-AF65-F5344CB8AC3E}">
        <p14:creationId xmlns:p14="http://schemas.microsoft.com/office/powerpoint/2010/main" val="353654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1C899-CA25-4605-84C8-DD0A7557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 Criticism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A6D2D-8C9A-439E-A8F9-74CB29F23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389704" cy="3678303"/>
          </a:xfrm>
        </p:spPr>
        <p:txBody>
          <a:bodyPr/>
          <a:lstStyle/>
          <a:p>
            <a:pPr marL="305435" indent="-305435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can be used to interpret literature in the Western literary canon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A843DCC-E699-4889-814B-124A1EB4CDFF}"/>
              </a:ext>
            </a:extLst>
          </p:cNvPr>
          <p:cNvSpPr txBox="1"/>
          <p:nvPr/>
        </p:nvSpPr>
        <p:spPr>
          <a:xfrm>
            <a:off x="7612440" y="5691717"/>
            <a:ext cx="3998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http://3.bp.blogspot.com/-ULJXL7tgOsw/TtSAcnb46yI/AAAAAAAAADU/rHmajLknJAk/s1600/feet.jpg</a:t>
            </a:r>
          </a:p>
        </p:txBody>
      </p:sp>
      <p:pic>
        <p:nvPicPr>
          <p:cNvPr id="13" name="Immagine 13">
            <a:extLst>
              <a:ext uri="{FF2B5EF4-FFF2-40B4-BE49-F238E27FC236}">
                <a16:creationId xmlns:a16="http://schemas.microsoft.com/office/drawing/2014/main" id="{2F929D99-3E14-48A1-9BD0-248310844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180496"/>
            <a:ext cx="5610382" cy="3302565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0C8CE13-9CE5-41E0-B685-D1F94D5BA028}"/>
              </a:ext>
            </a:extLst>
          </p:cNvPr>
          <p:cNvSpPr txBox="1"/>
          <p:nvPr/>
        </p:nvSpPr>
        <p:spPr>
          <a:xfrm>
            <a:off x="4662986" y="6556203"/>
            <a:ext cx="8865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Postcolonialism_by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Gemma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Canesin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Dana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Pastoricchio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5^ASA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a.s.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2017/2018</a:t>
            </a:r>
          </a:p>
        </p:txBody>
      </p:sp>
    </p:spTree>
    <p:extLst>
      <p:ext uri="{BB962C8B-B14F-4D97-AF65-F5344CB8AC3E}">
        <p14:creationId xmlns:p14="http://schemas.microsoft.com/office/powerpoint/2010/main" val="303292117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i">
  <a:themeElements>
    <a:clrScheme name="Dividend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i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i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Dividendi</vt:lpstr>
      <vt:lpstr>Postcolonialism</vt:lpstr>
      <vt:lpstr>What is postcolonialism? </vt:lpstr>
      <vt:lpstr>WHAT are ITS FUNCTIONS? </vt:lpstr>
      <vt:lpstr>Where does the word come from?</vt:lpstr>
      <vt:lpstr>PROBLEMS WITH THE TERM</vt:lpstr>
      <vt:lpstr>When is it born and why?</vt:lpstr>
      <vt:lpstr>Main features </vt:lpstr>
      <vt:lpstr>POstcolonialism' key figures</vt:lpstr>
      <vt:lpstr>Postcolonial Criticism </vt:lpstr>
      <vt:lpstr>Differences between colonized and colonist's 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8</cp:revision>
  <dcterms:created xsi:type="dcterms:W3CDTF">2014-08-26T23:51:37Z</dcterms:created>
  <dcterms:modified xsi:type="dcterms:W3CDTF">2018-01-07T21:18:10Z</dcterms:modified>
</cp:coreProperties>
</file>