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6" r:id="rId2"/>
    <p:sldId id="264" r:id="rId3"/>
    <p:sldId id="275" r:id="rId4"/>
    <p:sldId id="257" r:id="rId5"/>
    <p:sldId id="259" r:id="rId6"/>
    <p:sldId id="260" r:id="rId7"/>
    <p:sldId id="262" r:id="rId8"/>
    <p:sldId id="258" r:id="rId9"/>
    <p:sldId id="267" r:id="rId10"/>
    <p:sldId id="269" r:id="rId11"/>
    <p:sldId id="270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5" autoAdjust="0"/>
  </p:normalViewPr>
  <p:slideViewPr>
    <p:cSldViewPr>
      <p:cViewPr>
        <p:scale>
          <a:sx n="100" d="100"/>
          <a:sy n="100" d="100"/>
        </p:scale>
        <p:origin x="-18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172D-F660-472C-A180-5661B1FA603B}" type="datetimeFigureOut">
              <a:rPr lang="en-GB" smtClean="0"/>
              <a:t>16/02/2018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04A6-F452-4533-A1E8-3869961CDF6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4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04A6-F452-4533-A1E8-3869961CDF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7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EAF5-D9FE-42D4-B2AB-4FA9ABBDF073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6488-BA90-42E4-969B-A332BA89E8BD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79F9-25A1-4641-AB4C-35CDBF008812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ADEB-11B0-4A2D-8C9C-E928471E4C86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19B1-9D68-48C8-A707-38BF18F61B81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6CC-3AD8-4705-9462-FA325363F48F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2FF4-CFB1-4CD1-95B5-95892E854C4F}" type="datetime1">
              <a:rPr lang="it-IT" smtClean="0"/>
              <a:t>16/02/2018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F479-4DC9-41B7-B8CB-B97F95699530}" type="datetime1">
              <a:rPr lang="it-IT" smtClean="0"/>
              <a:t>16/02/2018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E01F-F23A-4A97-8DCC-1FDA7F98E59D}" type="datetime1">
              <a:rPr lang="it-IT" smtClean="0"/>
              <a:t>16/02/2018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F2A6-36E0-4687-B56F-E90398C1BD31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E53B-B585-42AF-994D-9515E352BECF}" type="datetime1">
              <a:rPr lang="it-IT" smtClean="0"/>
              <a:t>16/02/2018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0A25FB0-7691-4D24-BBE4-8F55944A61FC}" type="datetime1">
              <a:rPr lang="it-IT" smtClean="0"/>
              <a:t>16/02/2018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755576" y="625028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9" name="Shape 99"/>
          <p:cNvSpPr/>
          <p:nvPr/>
        </p:nvSpPr>
        <p:spPr>
          <a:xfrm>
            <a:off x="3822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95197" y="4725144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Liceo scientifico Scienze Applicate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“A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Einstein”</a:t>
            </a:r>
            <a:endParaRPr lang="it-IT" sz="16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A.S. </a:t>
            </a: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2195736" y="3095850"/>
            <a:ext cx="5119464" cy="88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1" dirty="0" err="1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Credits</a:t>
            </a: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600" b="1" dirty="0" smtClean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lvl="0" indent="-114300">
              <a:buClr>
                <a:srgbClr val="000000"/>
              </a:buClr>
              <a:buSzPts val="1800"/>
            </a:pPr>
            <a:r>
              <a:rPr lang="it-IT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it-IT" sz="20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Mattia  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it-IT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2000" dirty="0">
                <a:latin typeface="Times New Roman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8"/>
          <p:cNvSpPr/>
          <p:nvPr/>
        </p:nvSpPr>
        <p:spPr>
          <a:xfrm>
            <a:off x="51181" y="1052736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Times New Roman"/>
              <a:buNone/>
            </a:pPr>
            <a:r>
              <a:rPr lang="it-IT" sz="4400" b="1" i="0" u="none" strike="noStrike" cap="none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Colonial</a:t>
            </a:r>
            <a:r>
              <a:rPr lang="it-IT" sz="4400" b="1" i="0" u="none" strike="noStrike" cap="none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i="0" u="none" strike="noStrike" cap="none" dirty="0" err="1" smtClean="0">
                <a:solidFill>
                  <a:schemeClr val="accent4">
                    <a:lumMod val="50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Representation</a:t>
            </a:r>
            <a:endParaRPr lang="it-IT" sz="4400" b="1" i="0" u="none" strike="noStrike" cap="none" dirty="0">
              <a:solidFill>
                <a:schemeClr val="accent4">
                  <a:lumMod val="50000"/>
                </a:schemeClr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87520" y="2258824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Nourin</a:t>
            </a:r>
            <a:r>
              <a:rPr lang="en-GB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Binte</a:t>
            </a:r>
            <a:r>
              <a:rPr lang="en-GB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000" b="1" dirty="0" err="1">
                <a:latin typeface="Times New Roman"/>
                <a:ea typeface="Times New Roman"/>
                <a:cs typeface="Times New Roman"/>
              </a:rPr>
              <a:t>Saaed</a:t>
            </a:r>
            <a:endParaRPr lang="en-GB" sz="20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23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84784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816" y="1516048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Two</a:t>
            </a:r>
            <a:r>
              <a:rPr lang="it-IT" sz="2200" dirty="0" smtClean="0"/>
              <a:t> </a:t>
            </a:r>
            <a:r>
              <a:rPr lang="it-IT" sz="2200" dirty="0" err="1" smtClean="0"/>
              <a:t>key</a:t>
            </a:r>
            <a:r>
              <a:rPr lang="it-IT" sz="2200" dirty="0" smtClean="0"/>
              <a:t> </a:t>
            </a:r>
            <a:r>
              <a:rPr lang="it-IT" sz="2200" dirty="0" err="1" smtClean="0"/>
              <a:t>characters</a:t>
            </a:r>
            <a:r>
              <a:rPr lang="it-IT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Marlow: he </a:t>
            </a:r>
            <a:r>
              <a:rPr lang="it-IT" sz="2200" dirty="0" err="1" smtClean="0"/>
              <a:t>notices</a:t>
            </a:r>
            <a:r>
              <a:rPr lang="it-IT" sz="2200" dirty="0" smtClean="0"/>
              <a:t> and </a:t>
            </a:r>
            <a:r>
              <a:rPr lang="it-IT" sz="2200" dirty="0" err="1" smtClean="0"/>
              <a:t>denounces</a:t>
            </a:r>
            <a:r>
              <a:rPr lang="it-IT" sz="2200" dirty="0" smtClean="0"/>
              <a:t> the </a:t>
            </a:r>
            <a:r>
              <a:rPr lang="it-IT" sz="2200" dirty="0" err="1" smtClean="0"/>
              <a:t>brutal</a:t>
            </a:r>
            <a:r>
              <a:rPr lang="it-IT" sz="2200" dirty="0" smtClean="0"/>
              <a:t> and </a:t>
            </a:r>
            <a:r>
              <a:rPr lang="it-IT" sz="2200" dirty="0" err="1" smtClean="0"/>
              <a:t>violent</a:t>
            </a:r>
            <a:r>
              <a:rPr lang="it-IT" sz="2200" dirty="0" smtClean="0"/>
              <a:t> </a:t>
            </a:r>
            <a:r>
              <a:rPr lang="it-IT" sz="2200" dirty="0" err="1" smtClean="0"/>
              <a:t>behaviour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colonisers</a:t>
            </a:r>
            <a:r>
              <a:rPr lang="it-IT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 smtClean="0"/>
              <a:t>Kurtz</a:t>
            </a:r>
            <a:r>
              <a:rPr lang="it-IT" sz="2200" dirty="0" smtClean="0"/>
              <a:t>: he </a:t>
            </a:r>
            <a:r>
              <a:rPr lang="it-IT" sz="2200" dirty="0" err="1" smtClean="0"/>
              <a:t>represents</a:t>
            </a:r>
            <a:r>
              <a:rPr lang="it-IT" sz="2200" dirty="0" smtClean="0"/>
              <a:t> the </a:t>
            </a:r>
            <a:r>
              <a:rPr lang="it-IT" sz="2200" dirty="0" err="1" smtClean="0"/>
              <a:t>colonialist</a:t>
            </a:r>
            <a:r>
              <a:rPr lang="it-IT" sz="2200" dirty="0" smtClean="0"/>
              <a:t> </a:t>
            </a:r>
            <a:r>
              <a:rPr lang="it-IT" sz="2200" dirty="0" err="1" smtClean="0"/>
              <a:t>attitude</a:t>
            </a:r>
            <a:r>
              <a:rPr lang="it-IT" sz="2200" dirty="0" smtClean="0"/>
              <a:t> </a:t>
            </a:r>
            <a:r>
              <a:rPr lang="it-IT" sz="2200" dirty="0" err="1" smtClean="0"/>
              <a:t>since</a:t>
            </a:r>
            <a:r>
              <a:rPr lang="it-IT" sz="2200" dirty="0" smtClean="0"/>
              <a:t> he </a:t>
            </a:r>
            <a:r>
              <a:rPr lang="it-IT" sz="2200" dirty="0" err="1" smtClean="0"/>
              <a:t>subjects</a:t>
            </a:r>
            <a:r>
              <a:rPr lang="it-IT" sz="2200" dirty="0" smtClean="0"/>
              <a:t> native </a:t>
            </a:r>
            <a:r>
              <a:rPr lang="it-IT" sz="2200" dirty="0" err="1" smtClean="0"/>
              <a:t>people</a:t>
            </a:r>
            <a:r>
              <a:rPr lang="it-IT" sz="2200" dirty="0" smtClean="0"/>
              <a:t> and </a:t>
            </a:r>
            <a:r>
              <a:rPr lang="it-IT" sz="2200" dirty="0" err="1" smtClean="0"/>
              <a:t>works</a:t>
            </a:r>
            <a:r>
              <a:rPr lang="it-IT" sz="2200" dirty="0" smtClean="0"/>
              <a:t> with </a:t>
            </a:r>
            <a:r>
              <a:rPr lang="it-IT" sz="2200" dirty="0" err="1" smtClean="0"/>
              <a:t>ivory</a:t>
            </a:r>
            <a:r>
              <a:rPr lang="it-IT" sz="2200" dirty="0" smtClean="0"/>
              <a:t> </a:t>
            </a:r>
            <a:r>
              <a:rPr lang="it-IT" sz="2200" dirty="0" err="1" smtClean="0"/>
              <a:t>commerce</a:t>
            </a:r>
            <a:r>
              <a:rPr lang="it-IT" sz="2200" dirty="0" smtClean="0"/>
              <a:t>; </a:t>
            </a:r>
            <a:r>
              <a:rPr lang="it-IT" sz="2200" dirty="0" err="1" smtClean="0"/>
              <a:t>natives</a:t>
            </a:r>
            <a:r>
              <a:rPr lang="it-IT" sz="2200" dirty="0" smtClean="0"/>
              <a:t> </a:t>
            </a:r>
            <a:r>
              <a:rPr lang="it-IT" sz="2200" dirty="0" err="1" smtClean="0"/>
              <a:t>consider</a:t>
            </a:r>
            <a:r>
              <a:rPr lang="it-IT" sz="2200" dirty="0" smtClean="0"/>
              <a:t> </a:t>
            </a:r>
            <a:r>
              <a:rPr lang="it-IT" sz="2200" dirty="0" err="1" smtClean="0"/>
              <a:t>him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a </a:t>
            </a:r>
            <a:r>
              <a:rPr lang="it-IT" sz="2200" dirty="0" err="1" smtClean="0"/>
              <a:t>God</a:t>
            </a:r>
            <a:r>
              <a:rPr lang="it-IT" sz="2200" dirty="0" smtClean="0"/>
              <a:t>, </a:t>
            </a:r>
            <a:r>
              <a:rPr lang="it-IT" sz="2200" dirty="0" err="1" smtClean="0"/>
              <a:t>suggesting</a:t>
            </a:r>
            <a:r>
              <a:rPr lang="it-IT" sz="2200" dirty="0" smtClean="0"/>
              <a:t> </a:t>
            </a:r>
            <a:r>
              <a:rPr lang="it-IT" sz="2200" dirty="0" err="1" smtClean="0"/>
              <a:t>colonizers</a:t>
            </a:r>
            <a:r>
              <a:rPr lang="it-IT" sz="2200" dirty="0" smtClean="0"/>
              <a:t>’ </a:t>
            </a:r>
            <a:r>
              <a:rPr lang="it-IT" sz="2200" dirty="0" err="1" smtClean="0"/>
              <a:t>superior</a:t>
            </a:r>
            <a:r>
              <a:rPr lang="it-IT" sz="2200" dirty="0" smtClean="0"/>
              <a:t> </a:t>
            </a:r>
            <a:r>
              <a:rPr lang="it-IT" sz="2200" dirty="0" err="1" smtClean="0"/>
              <a:t>abilities</a:t>
            </a:r>
            <a:endParaRPr lang="it-IT" sz="2200" dirty="0" smtClean="0"/>
          </a:p>
          <a:p>
            <a:endParaRPr lang="it-IT" sz="2400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pic>
        <p:nvPicPr>
          <p:cNvPr id="2050" name="Picture 2" descr="C:\Users\Matti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tia\Desktop\Heart of Darkness by Jeremiah Humph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686944" cy="15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16" y="3162963"/>
            <a:ext cx="4760018" cy="35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781800" cy="880120"/>
          </a:xfrm>
        </p:spPr>
        <p:txBody>
          <a:bodyPr>
            <a:noAutofit/>
          </a:bodyPr>
          <a:lstStyle/>
          <a:p>
            <a:r>
              <a:rPr lang="it-IT" dirty="0"/>
              <a:t>A </a:t>
            </a:r>
            <a:r>
              <a:rPr lang="it-IT" dirty="0" err="1"/>
              <a:t>passage</a:t>
            </a:r>
            <a:r>
              <a:rPr lang="it-IT" dirty="0"/>
              <a:t> to India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91754" y="1412776"/>
            <a:ext cx="892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published</a:t>
            </a:r>
            <a:r>
              <a:rPr lang="it-IT" sz="2200" dirty="0"/>
              <a:t> in 1924 by E.M. </a:t>
            </a:r>
            <a:r>
              <a:rPr lang="it-IT" sz="2200" dirty="0" smtClean="0"/>
              <a:t>Forster.</a:t>
            </a:r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endParaRPr lang="it-IT" sz="400" dirty="0"/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a social, </a:t>
            </a:r>
            <a:r>
              <a:rPr lang="en-US" sz="2200" dirty="0" err="1"/>
              <a:t>philosofical</a:t>
            </a:r>
            <a:r>
              <a:rPr lang="it-IT" sz="2200" dirty="0"/>
              <a:t> and </a:t>
            </a:r>
            <a:r>
              <a:rPr lang="it-IT" sz="2200" dirty="0" err="1"/>
              <a:t>political</a:t>
            </a:r>
            <a:r>
              <a:rPr lang="it-IT" sz="2200" dirty="0"/>
              <a:t> </a:t>
            </a:r>
            <a:r>
              <a:rPr lang="it-IT" sz="2200" dirty="0" err="1" smtClean="0"/>
              <a:t>novel</a:t>
            </a:r>
            <a:r>
              <a:rPr lang="it-IT" sz="2200" dirty="0" smtClean="0"/>
              <a:t>.</a:t>
            </a:r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endParaRPr lang="it-IT" sz="400" dirty="0"/>
          </a:p>
          <a:p>
            <a:pPr marL="457200" indent="-457200">
              <a:buClr>
                <a:srgbClr val="808000"/>
              </a:buClr>
              <a:buFont typeface="Arial" pitchFamily="34" charset="0"/>
              <a:buChar char="•"/>
            </a:pPr>
            <a:r>
              <a:rPr lang="en-GB" sz="2200" dirty="0" smtClean="0">
                <a:sym typeface="Wingdings" panose="05000000000000000000" pitchFamily="2" charset="2"/>
              </a:rPr>
              <a:t>It deals with a critique </a:t>
            </a:r>
            <a:r>
              <a:rPr lang="en-GB" sz="2200" dirty="0">
                <a:sym typeface="Wingdings" panose="05000000000000000000" pitchFamily="2" charset="2"/>
              </a:rPr>
              <a:t>of the British rule in </a:t>
            </a:r>
            <a:r>
              <a:rPr lang="en-GB" sz="2200" dirty="0" smtClean="0">
                <a:sym typeface="Wingdings" panose="05000000000000000000" pitchFamily="2" charset="2"/>
              </a:rPr>
              <a:t>India </a:t>
            </a:r>
            <a:r>
              <a:rPr lang="it-IT" sz="2200" dirty="0" smtClean="0"/>
              <a:t>(English create </a:t>
            </a:r>
            <a:r>
              <a:rPr lang="it-IT" sz="2200" dirty="0" err="1" smtClean="0"/>
              <a:t>justice</a:t>
            </a:r>
            <a:r>
              <a:rPr lang="it-IT" sz="2200" dirty="0" smtClean="0"/>
              <a:t>, </a:t>
            </a:r>
            <a:r>
              <a:rPr lang="it-IT" sz="2200" dirty="0" err="1" smtClean="0"/>
              <a:t>unity</a:t>
            </a:r>
            <a:r>
              <a:rPr lang="it-IT" sz="2200" dirty="0" smtClean="0"/>
              <a:t> in India </a:t>
            </a:r>
            <a:r>
              <a:rPr lang="it-IT" sz="2200" dirty="0" err="1" smtClean="0"/>
              <a:t>keeping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in </a:t>
            </a:r>
            <a:r>
              <a:rPr lang="it-IT" sz="2200" dirty="0" err="1" smtClean="0"/>
              <a:t>peace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57" y="4077072"/>
            <a:ext cx="1695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6781800" cy="880120"/>
          </a:xfrm>
        </p:spPr>
        <p:txBody>
          <a:bodyPr>
            <a:noAutofit/>
          </a:bodyPr>
          <a:lstStyle/>
          <a:p>
            <a:r>
              <a:rPr lang="it-IT" dirty="0"/>
              <a:t>A </a:t>
            </a:r>
            <a:r>
              <a:rPr lang="it-IT" dirty="0" err="1"/>
              <a:t>passage</a:t>
            </a:r>
            <a:r>
              <a:rPr lang="it-IT" dirty="0"/>
              <a:t> to India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4647" y="1628800"/>
            <a:ext cx="88618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 smtClean="0"/>
              <a:t>chapter</a:t>
            </a:r>
            <a:r>
              <a:rPr lang="it-IT" sz="2200" dirty="0" smtClean="0"/>
              <a:t> </a:t>
            </a:r>
            <a:r>
              <a:rPr lang="it-IT" sz="2200" dirty="0" err="1" smtClean="0"/>
              <a:t>represents</a:t>
            </a:r>
            <a:r>
              <a:rPr lang="it-IT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Image of India: </a:t>
            </a:r>
            <a:r>
              <a:rPr lang="it-IT" sz="2200" dirty="0" err="1" smtClean="0"/>
              <a:t>land</a:t>
            </a:r>
            <a:r>
              <a:rPr lang="it-IT" sz="2200" dirty="0" smtClean="0"/>
              <a:t>, </a:t>
            </a:r>
            <a:r>
              <a:rPr lang="it-IT" sz="2200" dirty="0" err="1" smtClean="0"/>
              <a:t>geographical</a:t>
            </a:r>
            <a:r>
              <a:rPr lang="it-IT" sz="2200" dirty="0" smtClean="0"/>
              <a:t> </a:t>
            </a:r>
            <a:r>
              <a:rPr lang="it-IT" sz="2200" dirty="0" err="1" smtClean="0"/>
              <a:t>explorations</a:t>
            </a:r>
            <a:r>
              <a:rPr lang="it-IT" sz="2200" dirty="0" smtClean="0"/>
              <a:t>, native culture, </a:t>
            </a:r>
            <a:r>
              <a:rPr lang="it-IT" sz="2200" dirty="0" err="1" smtClean="0"/>
              <a:t>division</a:t>
            </a:r>
            <a:r>
              <a:rPr lang="it-IT" sz="2200" dirty="0" smtClean="0"/>
              <a:t> in </a:t>
            </a:r>
            <a:r>
              <a:rPr lang="it-IT" sz="2200" dirty="0" err="1" smtClean="0"/>
              <a:t>castes</a:t>
            </a:r>
            <a:r>
              <a:rPr lang="it-IT" sz="2200" dirty="0" smtClean="0"/>
              <a:t>, </a:t>
            </a:r>
            <a:r>
              <a:rPr lang="it-IT" sz="2200" dirty="0" err="1" smtClean="0"/>
              <a:t>exotic</a:t>
            </a:r>
            <a:r>
              <a:rPr lang="it-IT" sz="2200" dirty="0"/>
              <a:t> </a:t>
            </a:r>
            <a:r>
              <a:rPr lang="it-IT" sz="2200" dirty="0" err="1" smtClean="0"/>
              <a:t>places</a:t>
            </a: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the </a:t>
            </a:r>
            <a:r>
              <a:rPr lang="it-IT" sz="2200" dirty="0" err="1" smtClean="0"/>
              <a:t>clash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cultures</a:t>
            </a:r>
            <a:r>
              <a:rPr lang="it-IT" sz="2200" dirty="0" smtClean="0"/>
              <a:t> of the East and the West,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Indians</a:t>
            </a:r>
            <a:r>
              <a:rPr lang="it-IT" sz="2200" dirty="0" smtClean="0"/>
              <a:t> and </a:t>
            </a:r>
            <a:r>
              <a:rPr lang="it-IT" sz="2200" dirty="0" err="1" smtClean="0"/>
              <a:t>Anglosaxons</a:t>
            </a:r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err="1" smtClean="0"/>
              <a:t>Concept</a:t>
            </a:r>
            <a:r>
              <a:rPr lang="it-IT" sz="2200" dirty="0" smtClean="0"/>
              <a:t> of </a:t>
            </a:r>
            <a:r>
              <a:rPr lang="it-IT" sz="2200" dirty="0" err="1" smtClean="0"/>
              <a:t>racialism</a:t>
            </a:r>
            <a:r>
              <a:rPr lang="it-IT" sz="2200" dirty="0" smtClean="0"/>
              <a:t> </a:t>
            </a:r>
            <a:r>
              <a:rPr lang="it-IT" sz="2200" dirty="0"/>
              <a:t>and the </a:t>
            </a:r>
            <a:r>
              <a:rPr lang="it-IT" sz="2200" dirty="0" err="1"/>
              <a:t>relationship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</a:t>
            </a:r>
            <a:r>
              <a:rPr lang="it-IT" sz="2200" dirty="0" err="1"/>
              <a:t>colonisers</a:t>
            </a:r>
            <a:r>
              <a:rPr lang="it-IT" sz="2200" dirty="0"/>
              <a:t> and </a:t>
            </a:r>
            <a:r>
              <a:rPr lang="it-IT" sz="2200" dirty="0" err="1" smtClean="0"/>
              <a:t>colonised</a:t>
            </a:r>
            <a:r>
              <a:rPr lang="it-IT" sz="2200" dirty="0" smtClean="0"/>
              <a:t>: English are </a:t>
            </a:r>
            <a:r>
              <a:rPr lang="it-IT" sz="2200" dirty="0" err="1" smtClean="0"/>
              <a:t>rational</a:t>
            </a:r>
            <a:r>
              <a:rPr lang="it-IT" sz="2200" dirty="0" smtClean="0"/>
              <a:t> </a:t>
            </a:r>
            <a:r>
              <a:rPr lang="it-IT" sz="2200" dirty="0" err="1" smtClean="0"/>
              <a:t>while</a:t>
            </a:r>
            <a:r>
              <a:rPr lang="it-IT" sz="2200" dirty="0" smtClean="0"/>
              <a:t> </a:t>
            </a:r>
            <a:r>
              <a:rPr lang="it-IT" sz="2200" dirty="0" err="1" smtClean="0"/>
              <a:t>Indians</a:t>
            </a:r>
            <a:r>
              <a:rPr lang="it-IT" sz="2200" dirty="0" smtClean="0"/>
              <a:t> are </a:t>
            </a:r>
            <a:r>
              <a:rPr lang="it-IT" sz="2200" dirty="0" err="1" smtClean="0"/>
              <a:t>irrational</a:t>
            </a:r>
            <a:r>
              <a:rPr lang="it-IT" sz="2200" dirty="0" smtClean="0"/>
              <a:t> and </a:t>
            </a:r>
            <a:r>
              <a:rPr lang="en-US" sz="2200" dirty="0" smtClean="0"/>
              <a:t>superstitious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smtClean="0"/>
              <a:t> English </a:t>
            </a:r>
            <a:r>
              <a:rPr lang="it-IT" sz="2200" dirty="0" err="1" smtClean="0"/>
              <a:t>superiority</a:t>
            </a:r>
            <a:r>
              <a:rPr lang="it-IT" sz="2200" dirty="0" smtClean="0"/>
              <a:t> and </a:t>
            </a:r>
            <a:r>
              <a:rPr lang="it-IT" sz="2200" dirty="0" err="1" smtClean="0"/>
              <a:t>Eurocentric</a:t>
            </a:r>
            <a:r>
              <a:rPr lang="it-IT" sz="2200" dirty="0" smtClean="0"/>
              <a:t> </a:t>
            </a:r>
            <a:r>
              <a:rPr lang="it-IT" sz="2200" dirty="0" err="1" smtClean="0"/>
              <a:t>point</a:t>
            </a:r>
            <a:r>
              <a:rPr lang="it-IT" sz="2200" dirty="0" smtClean="0"/>
              <a:t> of </a:t>
            </a:r>
            <a:r>
              <a:rPr lang="it-IT" sz="2200" dirty="0" err="1" smtClean="0"/>
              <a:t>view</a:t>
            </a:r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11286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76672"/>
            <a:ext cx="340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it-IT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634540"/>
            <a:ext cx="92988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/>
              <a:t>Direct, </a:t>
            </a:r>
            <a:r>
              <a:rPr lang="it-IT" sz="2200" dirty="0" err="1" smtClean="0"/>
              <a:t>objective</a:t>
            </a:r>
            <a:r>
              <a:rPr lang="it-IT" sz="2200" dirty="0" smtClean="0"/>
              <a:t> and </a:t>
            </a:r>
            <a:r>
              <a:rPr lang="it-IT" sz="2200" dirty="0" err="1" smtClean="0"/>
              <a:t>formal</a:t>
            </a:r>
            <a:r>
              <a:rPr lang="it-IT" sz="2200" dirty="0" smtClean="0"/>
              <a:t> </a:t>
            </a:r>
            <a:r>
              <a:rPr lang="it-IT" sz="2200" dirty="0" err="1" smtClean="0"/>
              <a:t>language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thesis</a:t>
            </a:r>
            <a:r>
              <a:rPr lang="it-IT" sz="2200" dirty="0" smtClean="0"/>
              <a:t> of </a:t>
            </a:r>
            <a:r>
              <a:rPr lang="it-IT" sz="2200" dirty="0" err="1" smtClean="0"/>
              <a:t>graduation</a:t>
            </a:r>
            <a:endParaRPr lang="it-IT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Daniel Defoe, Joseph Conrad and E.M. </a:t>
            </a:r>
            <a:r>
              <a:rPr lang="it-IT" sz="2200" dirty="0" err="1" smtClean="0"/>
              <a:t>Forester’s</a:t>
            </a:r>
            <a:r>
              <a:rPr lang="it-IT" sz="2200" dirty="0" smtClean="0"/>
              <a:t> </a:t>
            </a:r>
            <a:r>
              <a:rPr lang="it-IT" sz="2200" dirty="0" err="1" smtClean="0"/>
              <a:t>works</a:t>
            </a:r>
            <a:r>
              <a:rPr lang="it-IT" sz="2200" dirty="0" smtClean="0"/>
              <a:t> </a:t>
            </a:r>
            <a:r>
              <a:rPr lang="it-IT" sz="2200" dirty="0" err="1" smtClean="0"/>
              <a:t>all</a:t>
            </a:r>
            <a:r>
              <a:rPr lang="it-IT" sz="2200" dirty="0" smtClean="0"/>
              <a:t> deal with the </a:t>
            </a:r>
            <a:r>
              <a:rPr lang="it-IT" sz="2200" dirty="0" err="1" smtClean="0"/>
              <a:t>issue</a:t>
            </a:r>
            <a:r>
              <a:rPr lang="it-IT" sz="2200" dirty="0" smtClean="0"/>
              <a:t> of </a:t>
            </a:r>
            <a:r>
              <a:rPr lang="it-IT" sz="2200" dirty="0" err="1" smtClean="0"/>
              <a:t>colonialism</a:t>
            </a:r>
            <a:r>
              <a:rPr lang="it-IT" sz="2200" dirty="0" smtClean="0"/>
              <a:t>, </a:t>
            </a:r>
            <a:r>
              <a:rPr lang="it-IT" sz="2200" dirty="0" err="1" smtClean="0"/>
              <a:t>imperialism</a:t>
            </a:r>
            <a:r>
              <a:rPr lang="it-IT" sz="2200" dirty="0" smtClean="0"/>
              <a:t> and </a:t>
            </a:r>
            <a:r>
              <a:rPr lang="it-IT" sz="2200" dirty="0" err="1" smtClean="0"/>
              <a:t>racialism</a:t>
            </a:r>
            <a:r>
              <a:rPr lang="it-IT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pic>
        <p:nvPicPr>
          <p:cNvPr id="3074" name="Picture 2" descr="C:\Users\Matti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84984"/>
            <a:ext cx="3612622" cy="19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772384" y="2492896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dobe Gothic Std B" pitchFamily="34" charset="-128"/>
                <a:ea typeface="Adobe Gothic Std B" pitchFamily="34" charset="-128"/>
              </a:rPr>
              <a:t>THANKS FOR YOUR ATTENTION</a:t>
            </a:r>
            <a:endParaRPr lang="en-GB" sz="40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0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80728"/>
          </a:xfrm>
        </p:spPr>
        <p:txBody>
          <a:bodyPr/>
          <a:lstStyle/>
          <a:p>
            <a:r>
              <a:rPr lang="en-GB" dirty="0" smtClean="0"/>
              <a:t>Structure of the document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Abstract</a:t>
            </a:r>
            <a:r>
              <a:rPr lang="en-GB" sz="2200" dirty="0" smtClean="0">
                <a:solidFill>
                  <a:schemeClr val="tx1"/>
                </a:solidFill>
              </a:rPr>
              <a:t>: introductory function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Introduction</a:t>
            </a:r>
            <a:r>
              <a:rPr lang="en-GB" sz="2200" dirty="0" smtClean="0">
                <a:solidFill>
                  <a:schemeClr val="tx1"/>
                </a:solidFill>
              </a:rPr>
              <a:t>: a more detailed explanation about the main concepts analysed in the document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Chapter-I: </a:t>
            </a:r>
            <a:r>
              <a:rPr lang="en-GB" sz="2200" dirty="0" smtClean="0">
                <a:solidFill>
                  <a:schemeClr val="tx1"/>
                </a:solidFill>
              </a:rPr>
              <a:t>Representation of the Colony: Subjugation, Domination and Power in </a:t>
            </a:r>
            <a:r>
              <a:rPr lang="en-GB" sz="2200" i="1" dirty="0" smtClean="0">
                <a:solidFill>
                  <a:schemeClr val="tx1"/>
                </a:solidFill>
              </a:rPr>
              <a:t>Robinson Crusoe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Chapter-II: </a:t>
            </a:r>
            <a:r>
              <a:rPr lang="en-GB" sz="2200" dirty="0" smtClean="0">
                <a:solidFill>
                  <a:schemeClr val="tx1"/>
                </a:solidFill>
              </a:rPr>
              <a:t>Geography, Vice and Imperialist Ideology: Conrad’s </a:t>
            </a:r>
            <a:r>
              <a:rPr lang="en-GB" sz="2200" i="1" dirty="0" smtClean="0">
                <a:solidFill>
                  <a:schemeClr val="tx1"/>
                </a:solidFill>
              </a:rPr>
              <a:t>Heart of Darkness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Chapter-III: </a:t>
            </a:r>
            <a:r>
              <a:rPr lang="en-GB" sz="2200" dirty="0" smtClean="0">
                <a:solidFill>
                  <a:schemeClr val="tx1"/>
                </a:solidFill>
              </a:rPr>
              <a:t>Colony, People and Culture: Forster’s </a:t>
            </a:r>
            <a:r>
              <a:rPr lang="en-GB" sz="2200" i="1" dirty="0" smtClean="0">
                <a:solidFill>
                  <a:schemeClr val="tx1"/>
                </a:solidFill>
              </a:rPr>
              <a:t>A Passage to India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9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20316" y="476672"/>
            <a:ext cx="8229600" cy="11247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/>
              <a:t>Colonialism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805256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All the novels deal with colonialism, defined as an occupation </a:t>
            </a:r>
            <a:r>
              <a:rPr lang="en-GB" sz="2200" dirty="0"/>
              <a:t>of </a:t>
            </a:r>
            <a:r>
              <a:rPr lang="en-GB" sz="2200" dirty="0" smtClean="0"/>
              <a:t>some territories by </a:t>
            </a:r>
            <a:r>
              <a:rPr lang="en-GB" sz="2200" dirty="0"/>
              <a:t>a stronger </a:t>
            </a:r>
            <a:r>
              <a:rPr lang="en-GB" sz="2200" dirty="0" smtClean="0"/>
              <a:t>country for political and economic reasons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Ideals </a:t>
            </a:r>
            <a:r>
              <a:rPr lang="en-GB" sz="2200" dirty="0"/>
              <a:t>of power and </a:t>
            </a:r>
            <a:r>
              <a:rPr lang="en-GB" sz="2200" dirty="0" smtClean="0"/>
              <a:t>domination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Subjugation of the white race over “inferior people”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 descr="C:\Users\Matti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tia\Desktop\7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489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3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936103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Adventure story written by Daniel Defoe and published in 1719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Relationship between two characters, Robinson and Friday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46312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Robinson</a:t>
            </a:r>
            <a:endParaRPr lang="en-GB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60131" y="263691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Friday:</a:t>
            </a:r>
            <a:endParaRPr lang="en-GB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1580" y="3284984"/>
            <a:ext cx="2592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Coloniser </a:t>
            </a:r>
          </a:p>
          <a:p>
            <a:pPr algn="ctr"/>
            <a:r>
              <a:rPr lang="en-GB" sz="2000" dirty="0" smtClean="0"/>
              <a:t>Civilized</a:t>
            </a:r>
          </a:p>
          <a:p>
            <a:pPr algn="ctr"/>
            <a:r>
              <a:rPr lang="en-GB" sz="2000" dirty="0" smtClean="0"/>
              <a:t>Master</a:t>
            </a:r>
          </a:p>
          <a:p>
            <a:pPr algn="ctr"/>
            <a:r>
              <a:rPr lang="en-GB" sz="2000" dirty="0" smtClean="0"/>
              <a:t>European</a:t>
            </a:r>
          </a:p>
          <a:p>
            <a:pPr algn="ctr"/>
            <a:r>
              <a:rPr lang="en-GB" sz="2000" dirty="0" smtClean="0"/>
              <a:t>Christian  </a:t>
            </a:r>
          </a:p>
          <a:p>
            <a:pPr algn="ctr"/>
            <a:r>
              <a:rPr lang="en-GB" dirty="0" smtClean="0"/>
              <a:t> </a:t>
            </a:r>
          </a:p>
          <a:p>
            <a:pPr algn="ctr"/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29200" y="3284984"/>
            <a:ext cx="25922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Colonized</a:t>
            </a:r>
          </a:p>
          <a:p>
            <a:pPr algn="ctr"/>
            <a:r>
              <a:rPr lang="en-GB" sz="2000" dirty="0" smtClean="0"/>
              <a:t>Uncivilized</a:t>
            </a:r>
          </a:p>
          <a:p>
            <a:pPr algn="ctr"/>
            <a:r>
              <a:rPr lang="en-GB" sz="2000" dirty="0" smtClean="0"/>
              <a:t>Slave</a:t>
            </a:r>
          </a:p>
          <a:p>
            <a:pPr algn="ctr"/>
            <a:r>
              <a:rPr lang="en-GB" sz="2000" dirty="0" smtClean="0"/>
              <a:t>Savage</a:t>
            </a:r>
          </a:p>
          <a:p>
            <a:pPr algn="ctr"/>
            <a:r>
              <a:rPr lang="en-GB" sz="2000" dirty="0" smtClean="0"/>
              <a:t>Pagan </a:t>
            </a:r>
          </a:p>
          <a:p>
            <a:endParaRPr lang="en-GB" sz="2000" dirty="0" smtClean="0"/>
          </a:p>
          <a:p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9" name="Freccia bidirezionale orizzontale 8"/>
          <p:cNvSpPr/>
          <p:nvPr/>
        </p:nvSpPr>
        <p:spPr>
          <a:xfrm>
            <a:off x="3275856" y="3861048"/>
            <a:ext cx="2592288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9"/>
            <a:ext cx="8507288" cy="3456384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chemeClr val="tx1"/>
                </a:solidFill>
              </a:rPr>
              <a:t>Robinson Crusoe is a coloniser since he changes Friday’s </a:t>
            </a:r>
            <a:r>
              <a:rPr lang="en-GB" sz="2200" b="1" dirty="0" smtClean="0">
                <a:solidFill>
                  <a:schemeClr val="tx1"/>
                </a:solidFill>
              </a:rPr>
              <a:t>language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en-GB" sz="2200" b="1" dirty="0" smtClean="0">
                <a:solidFill>
                  <a:schemeClr val="tx1"/>
                </a:solidFill>
              </a:rPr>
              <a:t>religion</a:t>
            </a:r>
            <a:r>
              <a:rPr lang="en-GB" sz="2200" dirty="0" smtClean="0">
                <a:solidFill>
                  <a:schemeClr val="tx1"/>
                </a:solidFill>
              </a:rPr>
              <a:t>, </a:t>
            </a:r>
            <a:r>
              <a:rPr lang="en-GB" sz="2200" b="1" dirty="0" smtClean="0">
                <a:solidFill>
                  <a:schemeClr val="tx1"/>
                </a:solidFill>
              </a:rPr>
              <a:t>habits</a:t>
            </a:r>
            <a:r>
              <a:rPr lang="en-GB" sz="2200" dirty="0" smtClean="0">
                <a:solidFill>
                  <a:schemeClr val="tx1"/>
                </a:solidFill>
              </a:rPr>
              <a:t> and </a:t>
            </a:r>
            <a:r>
              <a:rPr lang="en-GB" sz="2200" b="1" dirty="0" smtClean="0">
                <a:solidFill>
                  <a:schemeClr val="tx1"/>
                </a:solidFill>
              </a:rPr>
              <a:t>name</a:t>
            </a:r>
          </a:p>
          <a:p>
            <a:r>
              <a:rPr lang="en-GB" sz="2200" dirty="0" smtClean="0">
                <a:solidFill>
                  <a:schemeClr val="tx1"/>
                </a:solidFill>
              </a:rPr>
              <a:t>Friday’s identity, body and mind have been strongly shaped by Crusoe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332887" cy="22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0480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Language</a:t>
            </a:r>
            <a:r>
              <a:rPr lang="en-GB" sz="2200" dirty="0" smtClean="0">
                <a:solidFill>
                  <a:schemeClr val="tx1"/>
                </a:solidFill>
              </a:rPr>
              <a:t>: Robinson uses English language as a medium of teaching and learning on the island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Name</a:t>
            </a:r>
            <a:r>
              <a:rPr lang="en-GB" sz="2200" dirty="0" smtClean="0">
                <a:solidFill>
                  <a:schemeClr val="tx1"/>
                </a:solidFill>
              </a:rPr>
              <a:t>: Robinson gives a name to the savage, proving whether he is European or not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Religion: </a:t>
            </a:r>
            <a:r>
              <a:rPr lang="en-GB" sz="2200" dirty="0" smtClean="0">
                <a:solidFill>
                  <a:schemeClr val="tx1"/>
                </a:solidFill>
              </a:rPr>
              <a:t>Robinson through the learning of Christian  knowledge transforms Friday from a pagan savage to Christian slave</a:t>
            </a:r>
          </a:p>
          <a:p>
            <a:r>
              <a:rPr lang="en-GB" sz="2200" b="1" dirty="0" smtClean="0">
                <a:solidFill>
                  <a:schemeClr val="tx1"/>
                </a:solidFill>
              </a:rPr>
              <a:t>Habits: </a:t>
            </a:r>
            <a:r>
              <a:rPr lang="en-GB" sz="2200" dirty="0" smtClean="0">
                <a:solidFill>
                  <a:schemeClr val="tx1"/>
                </a:solidFill>
              </a:rPr>
              <a:t>Robinson changes his cannibalistic attitudes and the savage behaves more like an European and seems faithful and devote to his master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/>
          <a:lstStyle/>
          <a:p>
            <a:r>
              <a:rPr lang="en-GB" dirty="0" smtClean="0"/>
              <a:t>Robinson Crusoe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4834880" cy="4713387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tx1"/>
                </a:solidFill>
              </a:rPr>
              <a:t>Discovery and Adventure: </a:t>
            </a:r>
            <a:r>
              <a:rPr lang="en-GB" sz="2200" dirty="0" smtClean="0">
                <a:solidFill>
                  <a:schemeClr val="tx1"/>
                </a:solidFill>
              </a:rPr>
              <a:t>Robinson’s aim , as a colonialist and merchant, is to discover new places in the world and take advantage from the exploitation of the land. </a:t>
            </a:r>
          </a:p>
          <a:p>
            <a:r>
              <a:rPr lang="en-GB" sz="2200" dirty="0">
                <a:solidFill>
                  <a:schemeClr val="tx1"/>
                </a:solidFill>
              </a:rPr>
              <a:t>Robinson represents the colonialist and capitalistic mentality of those years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24" y="1068140"/>
            <a:ext cx="3291632" cy="510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636618"/>
            <a:ext cx="42839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written</a:t>
            </a:r>
            <a:r>
              <a:rPr lang="it-IT" sz="2200" dirty="0"/>
              <a:t> in </a:t>
            </a:r>
            <a:r>
              <a:rPr lang="it-IT" sz="2200" dirty="0" smtClean="0"/>
              <a:t>1899 by Joseph Conrad</a:t>
            </a:r>
          </a:p>
          <a:p>
            <a:pPr>
              <a:buClr>
                <a:srgbClr val="808000"/>
              </a:buClr>
            </a:pPr>
            <a:endParaRPr lang="it-IT" sz="14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denounces</a:t>
            </a:r>
            <a:r>
              <a:rPr lang="it-IT" sz="2200" dirty="0"/>
              <a:t> the </a:t>
            </a:r>
            <a:r>
              <a:rPr lang="it-IT" sz="2200" dirty="0" err="1"/>
              <a:t>colonialist</a:t>
            </a:r>
            <a:r>
              <a:rPr lang="it-IT" sz="2200" dirty="0"/>
              <a:t> </a:t>
            </a:r>
            <a:r>
              <a:rPr lang="it-IT" sz="2200" dirty="0" err="1"/>
              <a:t>activities</a:t>
            </a:r>
            <a:r>
              <a:rPr lang="it-IT" sz="2200" dirty="0"/>
              <a:t> in </a:t>
            </a:r>
            <a:r>
              <a:rPr lang="it-IT" sz="2200" dirty="0" smtClean="0"/>
              <a:t>the </a:t>
            </a:r>
            <a:r>
              <a:rPr lang="it-IT" sz="2200" dirty="0" err="1" smtClean="0"/>
              <a:t>Belgian</a:t>
            </a:r>
            <a:r>
              <a:rPr lang="it-IT" sz="2200" dirty="0" smtClean="0"/>
              <a:t> Congo</a:t>
            </a:r>
            <a:endParaRPr lang="it-IT" sz="2200" dirty="0"/>
          </a:p>
          <a:p>
            <a:pPr>
              <a:buClr>
                <a:srgbClr val="808000"/>
              </a:buClr>
            </a:pPr>
            <a:endParaRPr lang="it-IT" sz="14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 smtClean="0"/>
              <a:t>It</a:t>
            </a:r>
            <a:r>
              <a:rPr lang="it-IT" sz="2200" dirty="0" smtClean="0"/>
              <a:t> shows a </a:t>
            </a:r>
            <a:r>
              <a:rPr lang="it-IT" sz="2200" dirty="0" err="1" smtClean="0"/>
              <a:t>clear</a:t>
            </a:r>
            <a:r>
              <a:rPr lang="it-IT" sz="2200" dirty="0" smtClean="0"/>
              <a:t> </a:t>
            </a:r>
            <a:r>
              <a:rPr lang="it-IT" sz="2200" dirty="0" err="1" smtClean="0"/>
              <a:t>relationship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concepts</a:t>
            </a:r>
            <a:r>
              <a:rPr lang="it-IT" sz="2200" dirty="0" smtClean="0"/>
              <a:t> of </a:t>
            </a:r>
            <a:r>
              <a:rPr lang="it-IT" sz="2200" dirty="0" err="1" smtClean="0"/>
              <a:t>colonialism</a:t>
            </a:r>
            <a:r>
              <a:rPr lang="it-IT" sz="2200" dirty="0" smtClean="0"/>
              <a:t> </a:t>
            </a:r>
            <a:r>
              <a:rPr lang="it-IT" sz="2200" dirty="0"/>
              <a:t>and </a:t>
            </a:r>
            <a:r>
              <a:rPr lang="it-IT" sz="2200" dirty="0" err="1" smtClean="0"/>
              <a:t>imperialism</a:t>
            </a:r>
            <a:endParaRPr lang="it-IT" sz="22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8972"/>
            <a:ext cx="3273549" cy="508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52" y="2637924"/>
            <a:ext cx="4535728" cy="240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25816" cy="880120"/>
          </a:xfrm>
        </p:spPr>
        <p:txBody>
          <a:bodyPr>
            <a:noAutofit/>
          </a:bodyPr>
          <a:lstStyle/>
          <a:p>
            <a:r>
              <a:rPr lang="it-IT" dirty="0" err="1"/>
              <a:t>Heart</a:t>
            </a:r>
            <a:r>
              <a:rPr lang="it-IT" dirty="0"/>
              <a:t> of </a:t>
            </a:r>
            <a:r>
              <a:rPr lang="it-IT" dirty="0" err="1"/>
              <a:t>Darkness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700808"/>
            <a:ext cx="54088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Conrad </a:t>
            </a:r>
            <a:r>
              <a:rPr lang="it-IT" sz="2200" dirty="0" err="1" smtClean="0"/>
              <a:t>demonstrates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dirty="0" err="1"/>
              <a:t>distinction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:</a:t>
            </a:r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/>
              <a:t>Black and </a:t>
            </a:r>
            <a:r>
              <a:rPr lang="it-IT" sz="2200" dirty="0" err="1"/>
              <a:t>white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Good</a:t>
            </a:r>
            <a:r>
              <a:rPr lang="it-IT" sz="2200" dirty="0"/>
              <a:t> and </a:t>
            </a:r>
            <a:r>
              <a:rPr lang="it-IT" sz="2200" dirty="0" err="1"/>
              <a:t>evil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Purity</a:t>
            </a:r>
            <a:r>
              <a:rPr lang="it-IT" sz="2200" dirty="0"/>
              <a:t> and </a:t>
            </a:r>
            <a:r>
              <a:rPr lang="it-IT" sz="2200" dirty="0" err="1" smtClean="0"/>
              <a:t>violetation</a:t>
            </a:r>
            <a:endParaRPr lang="it-IT" sz="2200" dirty="0"/>
          </a:p>
          <a:p>
            <a:pPr marL="285750" indent="-285750">
              <a:buClr>
                <a:srgbClr val="808000"/>
              </a:buClr>
              <a:buFont typeface="Arial" pitchFamily="34" charset="0"/>
              <a:buChar char="•"/>
            </a:pPr>
            <a:r>
              <a:rPr lang="it-IT" sz="2200" dirty="0" err="1"/>
              <a:t>Civilization</a:t>
            </a:r>
            <a:r>
              <a:rPr lang="it-IT" sz="2200" dirty="0"/>
              <a:t> and </a:t>
            </a:r>
            <a:r>
              <a:rPr lang="it-IT" sz="2200" dirty="0" err="1"/>
              <a:t>uncivilization</a:t>
            </a:r>
            <a:r>
              <a:rPr lang="it-IT" sz="2400" dirty="0"/>
              <a:t>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368</TotalTime>
  <Words>589</Words>
  <Application>Microsoft Office PowerPoint</Application>
  <PresentationFormat>Presentazione su schermo (4:3)</PresentationFormat>
  <Paragraphs>98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NewsPrint</vt:lpstr>
      <vt:lpstr>Presentazione standard di PowerPoint</vt:lpstr>
      <vt:lpstr>Structure of the document</vt:lpstr>
      <vt:lpstr>Presentazione standard di PowerPoint</vt:lpstr>
      <vt:lpstr>Robinson Crusoe </vt:lpstr>
      <vt:lpstr>Robinson Crusoe </vt:lpstr>
      <vt:lpstr>Robinson Crusoe </vt:lpstr>
      <vt:lpstr>Robinson Crusoe </vt:lpstr>
      <vt:lpstr>Heart of Darkness</vt:lpstr>
      <vt:lpstr>Heart of Darkness</vt:lpstr>
      <vt:lpstr>Heart of Darkness</vt:lpstr>
      <vt:lpstr>A passage to India</vt:lpstr>
      <vt:lpstr>A passage to India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internet</cp:lastModifiedBy>
  <cp:revision>38</cp:revision>
  <dcterms:created xsi:type="dcterms:W3CDTF">2018-01-28T15:50:59Z</dcterms:created>
  <dcterms:modified xsi:type="dcterms:W3CDTF">2018-02-16T14:55:27Z</dcterms:modified>
</cp:coreProperties>
</file>