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0086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8000"/>
              <a:buFont typeface="Impact"/>
              <a:buNone/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stazione sezio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1919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1919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7319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7319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5" name="Shape 55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420"/>
              </a:spcBef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69" name="Shape 6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6FA0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11560" y="6237312"/>
            <a:ext cx="2507418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</p:txBody>
      </p:sp>
      <p:sp>
        <p:nvSpPr>
          <p:cNvPr id="95" name="Shape 95"/>
          <p:cNvSpPr/>
          <p:nvPr/>
        </p:nvSpPr>
        <p:spPr>
          <a:xfrm>
            <a:off x="4139952" y="6237312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cl. 5 ASA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51181" y="1052736"/>
            <a:ext cx="8964488" cy="913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Times New Roman"/>
              <a:buNone/>
            </a:pPr>
            <a:r>
              <a:rPr lang="it-IT" sz="4400" b="1" i="0" u="none" strike="noStrike" cap="none" dirty="0" err="1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Postcolonial</a:t>
            </a:r>
            <a:r>
              <a:rPr lang="it-IT" sz="4400" b="1" i="0" u="none" strike="noStrike" cap="none" dirty="0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4400" b="1" i="0" u="none" strike="noStrike" cap="none" dirty="0" err="1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Literature</a:t>
            </a:r>
            <a:endParaRPr lang="it-IT" sz="4400" b="1" i="0" u="none" strike="noStrike" cap="none" dirty="0">
              <a:solidFill>
                <a:srgbClr val="DF32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822333" y="2452246"/>
            <a:ext cx="13708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 by</a:t>
            </a:r>
          </a:p>
        </p:txBody>
      </p:sp>
      <p:sp>
        <p:nvSpPr>
          <p:cNvPr id="100" name="Shape 100"/>
          <p:cNvSpPr/>
          <p:nvPr/>
        </p:nvSpPr>
        <p:spPr>
          <a:xfrm>
            <a:off x="0" y="4293096"/>
            <a:ext cx="867645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I.I.S.S. “BASSA FRIULANA” - Polo liceale “A. Einstein” – 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Cervignano del Friuli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ANNO SCOLASTICO 2017/2018</a:t>
            </a:r>
          </a:p>
        </p:txBody>
      </p:sp>
      <p:sp>
        <p:nvSpPr>
          <p:cNvPr id="101" name="Shape 101"/>
          <p:cNvSpPr/>
          <p:nvPr/>
        </p:nvSpPr>
        <p:spPr>
          <a:xfrm>
            <a:off x="2584814" y="3244334"/>
            <a:ext cx="3845925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Mattia and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Mattia 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309"/>
            <a:ext cx="1079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10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1835696" y="548680"/>
            <a:ext cx="5328592" cy="8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issues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77281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Culture and </a:t>
            </a:r>
            <a:r>
              <a:rPr lang="it-IT" sz="2000" dirty="0" err="1" smtClean="0"/>
              <a:t>tradition</a:t>
            </a:r>
            <a:endParaRPr lang="it-IT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err="1" smtClean="0"/>
              <a:t>Belief</a:t>
            </a:r>
            <a:r>
              <a:rPr lang="it-IT" sz="2000" dirty="0" smtClean="0"/>
              <a:t> and </a:t>
            </a:r>
            <a:r>
              <a:rPr lang="it-IT" sz="2000" dirty="0" err="1" smtClean="0"/>
              <a:t>religion</a:t>
            </a:r>
            <a:r>
              <a:rPr lang="it-IT" sz="2000" dirty="0" smtClean="0"/>
              <a:t>: </a:t>
            </a:r>
            <a:r>
              <a:rPr lang="it-IT" sz="2000" dirty="0" err="1" smtClean="0"/>
              <a:t>coexistance</a:t>
            </a:r>
            <a:r>
              <a:rPr lang="it-IT" sz="2000" dirty="0" smtClean="0"/>
              <a:t> of </a:t>
            </a:r>
            <a:r>
              <a:rPr lang="it-IT" sz="2000" dirty="0" err="1" smtClean="0"/>
              <a:t>Animism</a:t>
            </a:r>
            <a:r>
              <a:rPr lang="it-IT" sz="2000" dirty="0" smtClean="0"/>
              <a:t> with </a:t>
            </a:r>
            <a:r>
              <a:rPr lang="it-IT" sz="2000" dirty="0" err="1" smtClean="0"/>
              <a:t>monotheism</a:t>
            </a:r>
            <a:r>
              <a:rPr lang="it-IT" sz="2000" dirty="0" smtClean="0"/>
              <a:t> and </a:t>
            </a:r>
            <a:r>
              <a:rPr lang="it-IT" sz="2000" dirty="0" err="1" smtClean="0"/>
              <a:t>tribal</a:t>
            </a:r>
            <a:r>
              <a:rPr lang="it-IT" sz="2000" dirty="0" smtClean="0"/>
              <a:t> </a:t>
            </a:r>
            <a:r>
              <a:rPr lang="it-IT" sz="2000" dirty="0" err="1" smtClean="0"/>
              <a:t>beliefs</a:t>
            </a:r>
            <a:r>
              <a:rPr lang="it-IT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Language: </a:t>
            </a:r>
            <a:r>
              <a:rPr lang="it-IT" sz="2000" dirty="0" err="1" smtClean="0"/>
              <a:t>creation</a:t>
            </a:r>
            <a:r>
              <a:rPr lang="it-IT" sz="2000" dirty="0" smtClean="0"/>
              <a:t> of new «</a:t>
            </a:r>
            <a:r>
              <a:rPr lang="it-IT" sz="2000" dirty="0" err="1" smtClean="0"/>
              <a:t>Englishes</a:t>
            </a:r>
            <a:r>
              <a:rPr lang="it-IT" sz="2000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Location and </a:t>
            </a:r>
            <a:r>
              <a:rPr lang="it-IT" sz="2000" dirty="0" err="1" smtClean="0"/>
              <a:t>sense</a:t>
            </a:r>
            <a:r>
              <a:rPr lang="it-IT" sz="2000" dirty="0" smtClean="0"/>
              <a:t> of </a:t>
            </a:r>
            <a:r>
              <a:rPr lang="it-IT" sz="2000" dirty="0" err="1" smtClean="0"/>
              <a:t>displacement</a:t>
            </a:r>
            <a:endParaRPr lang="it-I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75" y="4077072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26" y="3645024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11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899592" y="548680"/>
            <a:ext cx="768672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literature(s) of the colonized 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95536" y="1484784"/>
            <a:ext cx="7344816" cy="2154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otherness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Otherness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Real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Western and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Eastern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world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diverse in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nature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gradually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themselves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time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3501008"/>
            <a:ext cx="3758596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12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755576" y="568950"/>
            <a:ext cx="782938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literature(s) of the colonized: 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899592" y="1645254"/>
            <a:ext cx="7416824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or cultural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reconstitute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difficulties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owing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to: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influenced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Western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adopting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(English or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4192817" y="3284984"/>
            <a:ext cx="154936" cy="9626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619672" y="4365104"/>
            <a:ext cx="561662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style and narrative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magic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realism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Prevailing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of the English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007604" y="404664"/>
            <a:ext cx="6984776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writers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13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755576" y="1700808"/>
            <a:ext cx="576064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Said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Homi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Bhabha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Frantz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Fanon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Gayatri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Spivak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Chinua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Achebe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Wole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Soyinka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Salman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Rushdie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Jamaica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Kincaid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Buchi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Emecheta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Shape 221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190" y="1169471"/>
            <a:ext cx="18859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C:\Users\Mattia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1157076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2998023" y="2024022"/>
            <a:ext cx="986167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Said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6300192" y="2902425"/>
            <a:ext cx="1221809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Salman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Rushdie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498904" y="5445224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it-IT" dirty="0"/>
              <a:t>Jamaica </a:t>
            </a:r>
            <a:r>
              <a:rPr lang="it-IT" dirty="0" err="1"/>
              <a:t>Kincaid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9404"/>
            <a:ext cx="1584176" cy="190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499992" y="5805264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it-IT" dirty="0" err="1"/>
              <a:t>Homi</a:t>
            </a:r>
            <a:r>
              <a:rPr lang="it-IT" dirty="0"/>
              <a:t> </a:t>
            </a:r>
            <a:r>
              <a:rPr lang="it-IT" dirty="0" err="1"/>
              <a:t>Bhabha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78" y="4009131"/>
            <a:ext cx="1571366" cy="210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22429" y="4752517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it-IT" dirty="0" err="1"/>
              <a:t>Gayatri</a:t>
            </a:r>
            <a:r>
              <a:rPr lang="it-IT" dirty="0"/>
              <a:t> </a:t>
            </a:r>
            <a:r>
              <a:rPr lang="it-IT" dirty="0" err="1"/>
              <a:t>Spivak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14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755576" y="568950"/>
            <a:ext cx="765786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literature(s) of the colonists: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23528" y="1613675"/>
            <a:ext cx="7992888" cy="1972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ideology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implied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Anglo-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culture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civilized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sophisticated, or </a:t>
            </a:r>
            <a:r>
              <a:rPr lang="it-IT" sz="18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metropolitan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colonizers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assumption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superiority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Colonists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new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realities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with the use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myths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symbols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Shape 234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3645024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C:\Users\Mattia\Desktop\e201be21fabeb034d661ed8c9e2adda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3501008"/>
            <a:ext cx="3600400" cy="20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6984776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it-IT" sz="4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writers</a:t>
            </a:r>
            <a:r>
              <a:rPr lang="it-IT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4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colonizers</a:t>
            </a:r>
            <a:r>
              <a:rPr lang="it-IT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lang="it-IT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15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755576" y="1700808"/>
            <a:ext cx="5760640" cy="757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Rudyard Kipling		</a:t>
            </a:r>
          </a:p>
          <a:p>
            <a:pPr marL="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Joseph Conrad</a:t>
            </a:r>
          </a:p>
          <a:p>
            <a:pPr marL="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Alan Paton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11560" y="4878411"/>
            <a:ext cx="1183337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Rudyard Kipling</a:t>
            </a:r>
          </a:p>
        </p:txBody>
      </p:sp>
      <p:pic>
        <p:nvPicPr>
          <p:cNvPr id="246" name="Shape 246" descr="The_Jungle_Book_Rudyard_Kipling_unabridg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893" y="3645024"/>
            <a:ext cx="1778006" cy="235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4788024" y="3284984"/>
            <a:ext cx="1141659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Joseph Conrad</a:t>
            </a:r>
          </a:p>
        </p:txBody>
      </p:sp>
      <p:pic>
        <p:nvPicPr>
          <p:cNvPr id="248" name="Shape 248" descr="C:\Users\Mattia\Desktop\fh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275" y="2573361"/>
            <a:ext cx="2157618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 descr="C:\Users\Mattia\Desktop\downloa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3968" y="1484784"/>
            <a:ext cx="2880320" cy="185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heartofdarknes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804248" y="2780928"/>
            <a:ext cx="1800200" cy="2721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16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395536" y="2780927"/>
            <a:ext cx="7784503" cy="600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3D3D"/>
              </a:buClr>
              <a:buSzPts val="3300"/>
              <a:buFont typeface="Times New Roman"/>
              <a:buNone/>
            </a:pPr>
            <a:r>
              <a:rPr lang="it-IT" sz="3300" b="1" i="1" u="none" strike="noStrike" cap="none" dirty="0">
                <a:solidFill>
                  <a:srgbClr val="B03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 YOUR 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052736"/>
            <a:ext cx="4659578" cy="33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587788"/>
            <a:ext cx="4290022" cy="27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2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043608" y="620688"/>
            <a:ext cx="6402288" cy="10870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questions: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95536" y="2059692"/>
            <a:ext cx="8229600" cy="2476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does postcolonial literature mean?</a:t>
            </a:r>
          </a:p>
          <a:p>
            <a:pPr marL="0" marR="0" lvl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Which were its causes and how did it develop itself? </a:t>
            </a:r>
          </a:p>
          <a:p>
            <a:pPr marL="0" marR="0" lvl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Which are its characteristics?</a:t>
            </a: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 descr="C:\Users\Mattia\Desktop\punto_di_doman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548680"/>
            <a:ext cx="1440210" cy="136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3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2" name="Shape 122" descr="C:\Users\Mattia\Desktop\postcolonialism-study-theor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824" y="3429000"/>
            <a:ext cx="3456384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23528" y="562670"/>
            <a:ext cx="8712968" cy="1354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the 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‘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4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755576" y="2276872"/>
            <a:ext cx="6984776" cy="20159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colonisation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independence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20</a:t>
            </a:r>
            <a:r>
              <a:rPr lang="it-IT" sz="20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century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general</a:t>
            </a:r>
            <a:r>
              <a:rPr lang="it-IT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«Collection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theoretical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culture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former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empires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relation to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world»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712968" cy="1354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the 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‘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lang="it-IT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5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467544" y="1764723"/>
            <a:ext cx="8355368" cy="16158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living in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countries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</a:t>
            </a: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interactions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societies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 descr="C:\Users\Mattia\Desktop\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284984"/>
            <a:ext cx="3868762" cy="240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C:\Users\Mattia\Desktop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3255277"/>
            <a:ext cx="3465148" cy="241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437984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the 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‘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79512" y="836712"/>
            <a:ext cx="6696744" cy="4536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71500" marR="0" lvl="0" indent="-749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7493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due to:</a:t>
            </a:r>
          </a:p>
          <a:p>
            <a:pPr marL="0" marR="0" lvl="0" indent="-1778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imprecision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particularity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relationship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colonizers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colonies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Troublesome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broad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of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6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0" t="13100" r="2097" b="10526"/>
          <a:stretch/>
        </p:blipFill>
        <p:spPr bwMode="auto">
          <a:xfrm>
            <a:off x="6660232" y="1911914"/>
            <a:ext cx="216751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252097" cy="20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217104" y="404664"/>
            <a:ext cx="6781800" cy="792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it-IT" sz="4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How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it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developed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itself</a:t>
            </a:r>
            <a:endParaRPr lang="it-IT" sz="40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7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79512" y="764704"/>
            <a:ext cx="8856984" cy="3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it-IT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it-IT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from the first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position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against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imperialism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Eurocentrism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it-IT" sz="1800" b="0" i="1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1800" b="0" i="1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Imperialism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policy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extending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control or authority over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foreign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entities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acquisition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and/or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empires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1800" b="0" i="1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Eurocentrism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placing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concerns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culture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expense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those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3312369" cy="18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835696" y="548680"/>
            <a:ext cx="5328592" cy="8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issues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8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95536" y="1540560"/>
            <a:ext cx="792088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social, cultural,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artistic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Writers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personal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3096841"/>
            <a:ext cx="1846413" cy="233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C:\Users\Mattia\Desktop\downloa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591" y="3124733"/>
            <a:ext cx="2592288" cy="207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C:\Users\Mattia\Desktop\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7864" y="3124733"/>
            <a:ext cx="2808312" cy="193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Dibarbora Mattia, Digiusto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9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862662" y="332656"/>
            <a:ext cx="5328592" cy="8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40360" y="1340768"/>
            <a:ext cx="8352928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Hybridity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cultural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colonizing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deals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cultural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cross-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social,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linguistic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religious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2" y="2971984"/>
            <a:ext cx="5662936" cy="31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sPri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725</Words>
  <Application>Microsoft Office PowerPoint</Application>
  <PresentationFormat>Presentazione su schermo (4:3)</PresentationFormat>
  <Paragraphs>136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NewsPrint</vt:lpstr>
      <vt:lpstr>Presentazione standard di PowerPoint</vt:lpstr>
      <vt:lpstr>Presentazione standard di PowerPoint</vt:lpstr>
      <vt:lpstr>Main questions: </vt:lpstr>
      <vt:lpstr>Definition of the term ‘postcolonial’</vt:lpstr>
      <vt:lpstr>Definition of the term ‘postcolonial literature’</vt:lpstr>
      <vt:lpstr>Definition of the term ‘postcolonial literature’</vt:lpstr>
      <vt:lpstr>How it developed itself</vt:lpstr>
      <vt:lpstr>Major issues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Main postcolonial writers</vt:lpstr>
      <vt:lpstr>Presentazione standard di PowerPoint</vt:lpstr>
      <vt:lpstr>Main postcolonial writers (colonizers)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</dc:creator>
  <cp:lastModifiedBy>internet</cp:lastModifiedBy>
  <cp:revision>13</cp:revision>
  <dcterms:modified xsi:type="dcterms:W3CDTF">2018-01-07T20:31:57Z</dcterms:modified>
</cp:coreProperties>
</file>