
<file path=[Content_Types].xml><?xml version="1.0" encoding="utf-8"?>
<Types xmlns="http://schemas.openxmlformats.org/package/2006/content-types"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052" y="1713230"/>
            <a:ext cx="10943167" cy="1082675"/>
          </a:xfrm>
        </p:spPr>
        <p:txBody>
          <a:bodyPr/>
          <a:p>
            <a:r>
              <a:rPr lang="it-IT" altLang="en-US" sz="6600"/>
              <a:t>Postcolonial Literature</a:t>
            </a:r>
            <a:endParaRPr lang="it-IT" altLang="en-US" sz="6600"/>
          </a:p>
        </p:txBody>
      </p:sp>
      <p:sp>
        <p:nvSpPr>
          <p:cNvPr id="4" name="Text Box 3"/>
          <p:cNvSpPr txBox="1"/>
          <p:nvPr/>
        </p:nvSpPr>
        <p:spPr>
          <a:xfrm>
            <a:off x="8814435" y="5377180"/>
            <a:ext cx="31292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it-IT" altLang="en-US">
                <a:solidFill>
                  <a:schemeClr val="accent4"/>
                </a:solidFill>
                <a:effectLst/>
                <a:sym typeface="+mn-ea"/>
              </a:rPr>
              <a:t>Polo Liceale “A.Einstein” </a:t>
            </a:r>
            <a:endParaRPr lang="it-IT" altLang="en-US">
              <a:solidFill>
                <a:schemeClr val="accent4"/>
              </a:solidFill>
              <a:effectLst/>
            </a:endParaRPr>
          </a:p>
          <a:p>
            <a:pPr algn="r"/>
            <a:r>
              <a:rPr lang="it-IT" altLang="en-US">
                <a:solidFill>
                  <a:schemeClr val="accent4"/>
                </a:solidFill>
                <a:effectLst/>
                <a:sym typeface="+mn-ea"/>
              </a:rPr>
              <a:t>Cervignano D. Friuli</a:t>
            </a:r>
            <a:endParaRPr lang="it-IT" altLang="en-US">
              <a:solidFill>
                <a:schemeClr val="accent4"/>
              </a:solidFill>
              <a:effectLst/>
              <a:sym typeface="+mn-ea"/>
            </a:endParaRPr>
          </a:p>
          <a:p>
            <a:pPr algn="r"/>
            <a:r>
              <a:rPr lang="it-IT" altLang="en-US">
                <a:solidFill>
                  <a:schemeClr val="accent4"/>
                </a:solidFill>
                <a:effectLst/>
                <a:sym typeface="+mn-ea"/>
              </a:rPr>
              <a:t>5 ASA</a:t>
            </a:r>
            <a:endParaRPr lang="it-IT" altLang="en-US">
              <a:solidFill>
                <a:schemeClr val="accent4"/>
              </a:solidFill>
              <a:effectLst/>
              <a:sym typeface="+mn-ea"/>
            </a:endParaRPr>
          </a:p>
          <a:p>
            <a:pPr algn="r"/>
            <a:r>
              <a:rPr lang="it-IT" altLang="en-US">
                <a:solidFill>
                  <a:schemeClr val="accent4"/>
                </a:solidFill>
                <a:effectLst/>
                <a:sym typeface="+mn-ea"/>
              </a:rPr>
              <a:t>Gregoretti Massimiliano</a:t>
            </a:r>
            <a:endParaRPr lang="it-IT" altLang="en-US">
              <a:solidFill>
                <a:schemeClr val="accent4"/>
              </a:solidFill>
              <a:effectLst/>
            </a:endParaRPr>
          </a:p>
          <a:p>
            <a:pPr algn="r"/>
            <a:r>
              <a:rPr lang="it-IT" altLang="en-US">
                <a:solidFill>
                  <a:schemeClr val="accent4"/>
                </a:solidFill>
                <a:effectLst/>
                <a:sym typeface="+mn-ea"/>
              </a:rPr>
              <a:t>Pommella Gianluca</a:t>
            </a:r>
            <a:endParaRPr lang="it-IT" altLang="en-US">
              <a:solidFill>
                <a:schemeClr val="accent4"/>
              </a:solidFill>
              <a:effectLst/>
            </a:endParaRPr>
          </a:p>
          <a:p>
            <a:pPr algn="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MAJOR FIGURES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/>
          <a:p>
            <a:endParaRPr lang="en-US"/>
          </a:p>
          <a:p>
            <a:endParaRPr lang="en-US"/>
          </a:p>
        </p:txBody>
      </p:sp>
      <p:pic>
        <p:nvPicPr>
          <p:cNvPr id="4" name="Picture 3" descr="BILL ASHCROF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835" y="1989455"/>
            <a:ext cx="2303145" cy="2879090"/>
          </a:xfrm>
          <a:prstGeom prst="rect">
            <a:avLst/>
          </a:prstGeom>
        </p:spPr>
      </p:pic>
      <p:pic>
        <p:nvPicPr>
          <p:cNvPr id="5" name="Picture 4" descr="bhabha-a2df7da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40" y="2052320"/>
            <a:ext cx="2360930" cy="2827020"/>
          </a:xfrm>
          <a:prstGeom prst="rect">
            <a:avLst/>
          </a:prstGeom>
        </p:spPr>
      </p:pic>
      <p:pic>
        <p:nvPicPr>
          <p:cNvPr id="6" name="Picture 5" descr="Chinua-Ache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160" y="2602865"/>
            <a:ext cx="3396615" cy="226568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549140" y="5106035"/>
            <a:ext cx="25831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600"/>
              <a:t>Homi Bhabha</a:t>
            </a:r>
            <a:endParaRPr lang="it-IT" altLang="en-US" sz="2600"/>
          </a:p>
        </p:txBody>
      </p:sp>
      <p:sp>
        <p:nvSpPr>
          <p:cNvPr id="9" name="Text Box 8"/>
          <p:cNvSpPr txBox="1"/>
          <p:nvPr/>
        </p:nvSpPr>
        <p:spPr>
          <a:xfrm>
            <a:off x="7884160" y="5106035"/>
            <a:ext cx="321754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600"/>
              <a:t>Chinua Achebe</a:t>
            </a:r>
            <a:endParaRPr lang="it-IT" altLang="en-US" sz="2600"/>
          </a:p>
        </p:txBody>
      </p:sp>
      <p:sp>
        <p:nvSpPr>
          <p:cNvPr id="10" name="Text Box 9"/>
          <p:cNvSpPr txBox="1"/>
          <p:nvPr/>
        </p:nvSpPr>
        <p:spPr>
          <a:xfrm>
            <a:off x="838835" y="5106035"/>
            <a:ext cx="31426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600"/>
              <a:t>Bill Ashcroft</a:t>
            </a:r>
            <a:endParaRPr lang="it-IT" altLang="en-US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BIBLIOGRAPHY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en-US" sz="2800"/>
              <a:t>http://www.marilenabeltramini.it/schoolwork1718/UserFiles/Admin_teacher/postcolonialism.pdf</a:t>
            </a:r>
            <a:endParaRPr lang="en-US" sz="2800"/>
          </a:p>
          <a:p>
            <a:endParaRPr lang="it-IT" altLang="en-US"/>
          </a:p>
          <a:p>
            <a:r>
              <a:rPr lang="it-IT" altLang="en-US" sz="2800"/>
              <a:t>http://www.marilenabeltramini.it/schoolwork1718/UserFiles/Admin_teacher/postcolonial_literature.pdf</a:t>
            </a:r>
            <a:endParaRPr lang="it-IT" altLang="en-US" sz="2800"/>
          </a:p>
          <a:p>
            <a:endParaRPr lang="it-IT" altLang="en-US" sz="2800"/>
          </a:p>
          <a:p>
            <a:r>
              <a:rPr lang="it-IT" altLang="en-US" sz="2800"/>
              <a:t>http://www.marilenabeltramini.it/schoolwork1718/UserFiles/Admin_teacher/postcolonial_response.ppt</a:t>
            </a:r>
            <a:endParaRPr lang="it-IT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WHAT MEANS “POSTCOLONIAL LITERATURE”?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it-IT" altLang="en-US"/>
          </a:p>
          <a:p>
            <a:r>
              <a:rPr lang="it-IT" altLang="en-US"/>
              <a:t>The adjective Postcolonial refers to:</a:t>
            </a:r>
            <a:endParaRPr lang="it-IT" altLang="en-US"/>
          </a:p>
          <a:p>
            <a:pPr lvl="1"/>
            <a:r>
              <a:rPr lang="it-IT" altLang="en-US" sz="2800"/>
              <a:t>The period after colonisation</a:t>
            </a:r>
            <a:endParaRPr lang="it-IT" altLang="en-US" sz="2800"/>
          </a:p>
          <a:p>
            <a:pPr lvl="1"/>
            <a:r>
              <a:rPr lang="it-IT" altLang="en-US" sz="2800"/>
              <a:t>The period after independence</a:t>
            </a:r>
            <a:endParaRPr lang="it-IT" altLang="en-US" sz="2800"/>
          </a:p>
          <a:p>
            <a:pPr lvl="1"/>
            <a:r>
              <a:rPr lang="it-IT" altLang="en-US" sz="2800"/>
              <a:t>Any writing critical of colonialism </a:t>
            </a:r>
            <a:endParaRPr lang="it-IT" altLang="en-US" sz="2800"/>
          </a:p>
          <a:p>
            <a:endParaRPr lang="it-IT" altLang="en-US"/>
          </a:p>
          <a:p>
            <a:r>
              <a:rPr lang="it-IT" altLang="en-US"/>
              <a:t>Is the literature produced by writers of the former British colonies</a:t>
            </a:r>
            <a:endParaRPr lang="it-IT" altLang="en-US"/>
          </a:p>
          <a:p>
            <a:endParaRPr lang="it-I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WHEN IT WAS BORN AND WHY?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3352800"/>
          </a:xfrm>
        </p:spPr>
        <p:txBody>
          <a:bodyPr/>
          <a:p>
            <a:endParaRPr lang="it-IT" altLang="en-US"/>
          </a:p>
          <a:p>
            <a:r>
              <a:rPr lang="it-IT" altLang="en-US"/>
              <a:t>It was born in 1978 when Edward Said's book “Orientalism” was published  </a:t>
            </a:r>
            <a:endParaRPr lang="it-IT" altLang="en-US"/>
          </a:p>
          <a:p>
            <a:endParaRPr lang="it-IT" altLang="en-US"/>
          </a:p>
          <a:p>
            <a:r>
              <a:rPr lang="it-IT" altLang="en-US"/>
              <a:t>The book is a critic to the Western constructions of the Orient  </a:t>
            </a:r>
            <a:endParaRPr lang="it-IT" altLang="en-US"/>
          </a:p>
        </p:txBody>
      </p:sp>
      <p:pic>
        <p:nvPicPr>
          <p:cNvPr id="4" name="Picture 3" descr="51PeSxBYPJL._SX322_BO1,204,203,20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785" y="4527550"/>
            <a:ext cx="1408430" cy="2169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WHEN IT WAS BORN AND WHY?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it-IT" altLang="en-US"/>
          </a:p>
          <a:p>
            <a:r>
              <a:rPr lang="it-IT" altLang="en-US"/>
              <a:t>Postcolonial Literature's goals are:</a:t>
            </a:r>
            <a:endParaRPr lang="it-IT" altLang="en-US"/>
          </a:p>
          <a:p>
            <a:pPr marL="0" indent="0">
              <a:buNone/>
            </a:pPr>
            <a:endParaRPr lang="it-IT" altLang="en-US"/>
          </a:p>
          <a:p>
            <a:pPr lvl="1"/>
            <a:r>
              <a:rPr lang="it-IT" altLang="en-US"/>
              <a:t>contrast the distorts experience and realities of colonized people convaided by the colonizing culture</a:t>
            </a:r>
            <a:endParaRPr lang="it-IT" altLang="en-US"/>
          </a:p>
          <a:p>
            <a:pPr marL="457200" lvl="1" indent="0">
              <a:buNone/>
            </a:pPr>
            <a:endParaRPr lang="it-IT" altLang="en-US"/>
          </a:p>
          <a:p>
            <a:pPr lvl="1"/>
            <a:r>
              <a:rPr lang="it-IT" altLang="en-US"/>
              <a:t>articulate the identity of the colonized, who try to reclaim their past in the face of the past's inevitable otherness</a:t>
            </a:r>
            <a:endParaRPr lang="it-I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WHAT ARE IT'S MAIN FEATURES?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it-IT" altLang="en-US" sz="3750"/>
              <a:t>Postcolonial Literature is based on concepts like:</a:t>
            </a:r>
            <a:endParaRPr lang="it-IT" altLang="en-US" sz="3750"/>
          </a:p>
          <a:p>
            <a:pPr marL="0" indent="0">
              <a:buNone/>
            </a:pPr>
            <a:endParaRPr lang="it-IT" altLang="en-US"/>
          </a:p>
          <a:p>
            <a:pPr lvl="1"/>
            <a:r>
              <a:rPr lang="it-IT" altLang="en-US" sz="3600"/>
              <a:t>Otherness</a:t>
            </a:r>
            <a:endParaRPr lang="it-IT" altLang="en-US" sz="3600"/>
          </a:p>
          <a:p>
            <a:pPr lvl="1"/>
            <a:r>
              <a:rPr lang="it-IT" altLang="en-US" sz="3600"/>
              <a:t>Resistance</a:t>
            </a:r>
            <a:endParaRPr lang="it-IT" altLang="en-US" sz="3600"/>
          </a:p>
          <a:p>
            <a:pPr lvl="1"/>
            <a:r>
              <a:rPr lang="it-IT" altLang="en-US" sz="3600"/>
              <a:t>Hibridity</a:t>
            </a:r>
            <a:endParaRPr lang="it-IT" altLang="en-US" sz="3600"/>
          </a:p>
          <a:p>
            <a:pPr lvl="1"/>
            <a:endParaRPr lang="it-I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WHAT ARE IT'S MAIN FEATURES?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it-IT" altLang="en-US"/>
              <a:t>Postcolonial Literature is based on “Resistance” interpreted as subversion, opposition or mimicry</a:t>
            </a:r>
            <a:endParaRPr lang="it-IT" altLang="en-US"/>
          </a:p>
          <a:p>
            <a:endParaRPr lang="it-IT" altLang="en-US"/>
          </a:p>
          <a:p>
            <a:r>
              <a:rPr lang="it-IT" altLang="en-US"/>
              <a:t>The concept of Resistance is related to ideas like liberty, identity, individuality and human freedom</a:t>
            </a:r>
            <a:endParaRPr lang="it-I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WHAT ARE IT'S MAIN FEATURES?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it-IT" altLang="en-US"/>
              <a:t>Otherness is defined as lack of identifications with some part of one's personality or one's community</a:t>
            </a:r>
            <a:endParaRPr lang="it-IT" altLang="en-US"/>
          </a:p>
          <a:p>
            <a:endParaRPr lang="it-IT" altLang="en-US"/>
          </a:p>
          <a:p>
            <a:r>
              <a:rPr lang="it-IT" altLang="en-US"/>
              <a:t>The concept of “Otherness” is related to impossibility to reconstituate their pasts, but only revisit and realize it in partial fragmented ways </a:t>
            </a:r>
            <a:endParaRPr lang="it-IT" altLang="en-US"/>
          </a:p>
          <a:p>
            <a:endParaRPr lang="it-IT" altLang="en-US"/>
          </a:p>
          <a:p>
            <a:endParaRPr lang="it-I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WHAT ARE IT'S MAIN FEATURES?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  <a:p>
            <a:r>
              <a:rPr lang="it-IT" altLang="en-US"/>
              <a:t>Postcolonial Literature is based on “Hibridity” in the sense that both the colonized and colonizing cultures have been changed by Colonialism</a:t>
            </a:r>
            <a:endParaRPr lang="it-IT" altLang="en-US"/>
          </a:p>
          <a:p>
            <a:endParaRPr lang="it-IT" altLang="en-US"/>
          </a:p>
          <a:p>
            <a:r>
              <a:rPr lang="it-IT" altLang="en-US"/>
              <a:t>Hibridity is related to the cross fertilization of culture that can be seen as enriching as well as oppressive</a:t>
            </a:r>
            <a:endParaRPr lang="it-I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1820"/>
            <a:ext cx="10972800" cy="582613"/>
          </a:xfrm>
        </p:spPr>
        <p:txBody>
          <a:bodyPr/>
          <a:p>
            <a:r>
              <a:rPr lang="it-IT" altLang="en-US" sz="3800"/>
              <a:t>MAJOR FIGURES</a:t>
            </a:r>
            <a:endParaRPr lang="it-IT" altLang="en-US" sz="3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/>
          <a:p>
            <a:endParaRPr lang="en-US"/>
          </a:p>
          <a:p>
            <a:endParaRPr lang="en-US"/>
          </a:p>
        </p:txBody>
      </p:sp>
      <p:pic>
        <p:nvPicPr>
          <p:cNvPr id="4" name="Picture 3" descr="Sai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2226945"/>
            <a:ext cx="1918970" cy="2847975"/>
          </a:xfrm>
          <a:prstGeom prst="rect">
            <a:avLst/>
          </a:prstGeom>
        </p:spPr>
      </p:pic>
      <p:pic>
        <p:nvPicPr>
          <p:cNvPr id="5" name="Picture 4" descr="SALM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2227580"/>
            <a:ext cx="1797050" cy="2847975"/>
          </a:xfrm>
          <a:prstGeom prst="rect">
            <a:avLst/>
          </a:prstGeom>
        </p:spPr>
      </p:pic>
      <p:pic>
        <p:nvPicPr>
          <p:cNvPr id="6" name="Picture 5" descr="dwalco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245" y="2191385"/>
            <a:ext cx="2887980" cy="29197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27100" y="5241925"/>
            <a:ext cx="21456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600"/>
              <a:t>Edward Said</a:t>
            </a:r>
            <a:endParaRPr lang="it-IT" altLang="en-US" sz="2600"/>
          </a:p>
        </p:txBody>
      </p:sp>
      <p:sp>
        <p:nvSpPr>
          <p:cNvPr id="8" name="Text Box 7"/>
          <p:cNvSpPr txBox="1"/>
          <p:nvPr/>
        </p:nvSpPr>
        <p:spPr>
          <a:xfrm>
            <a:off x="4610100" y="5241925"/>
            <a:ext cx="26581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600"/>
              <a:t>Salman Rushdie</a:t>
            </a:r>
            <a:endParaRPr lang="it-IT" altLang="en-US" sz="2600"/>
          </a:p>
        </p:txBody>
      </p:sp>
      <p:sp>
        <p:nvSpPr>
          <p:cNvPr id="9" name="Text Box 8"/>
          <p:cNvSpPr txBox="1"/>
          <p:nvPr/>
        </p:nvSpPr>
        <p:spPr>
          <a:xfrm>
            <a:off x="7802245" y="5241925"/>
            <a:ext cx="335407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2600"/>
              <a:t>Derek Walcott</a:t>
            </a:r>
            <a:endParaRPr lang="it-IT" altLang="en-US"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2089</Words>
  <Application>WPS Presentation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/>
      <vt:lpstr>Arial Unicode MS</vt:lpstr>
      <vt:lpstr>Calibri Light</vt:lpstr>
      <vt:lpstr>Calibri</vt:lpstr>
      <vt:lpstr>Microsoft YaHei</vt:lpstr>
      <vt:lpstr>Segoe Print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Postcolonial Literature</dc:title>
  <dc:creator>pc</dc:creator>
  <cp:lastModifiedBy>pc</cp:lastModifiedBy>
  <cp:revision>1</cp:revision>
  <dcterms:created xsi:type="dcterms:W3CDTF">2018-01-03T15:27:16Z</dcterms:created>
  <dcterms:modified xsi:type="dcterms:W3CDTF">2018-01-03T15:27:16Z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