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66" r:id="rId11"/>
    <p:sldId id="259" r:id="rId12"/>
    <p:sldId id="273" r:id="rId13"/>
    <p:sldId id="260" r:id="rId14"/>
    <p:sldId id="274" r:id="rId15"/>
    <p:sldId id="261" r:id="rId16"/>
    <p:sldId id="275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4EF85-87BF-478D-816C-A9F909D03F1B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FECF3-039D-4C49-950E-F4096C45E2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87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25D7-FA1C-4CE9-BC7A-EF8550C5B011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2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25D7-FA1C-4CE9-BC7A-EF8550C5B011}" type="slidenum">
              <a:rPr lang="it-IT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2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FECF3-039D-4C49-950E-F4096C45E22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44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2FF-C8E1-45BB-95E0-2BC8F4C3C786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0B31-857B-4180-BC8C-A165C3D58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02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2FF-C8E1-45BB-95E0-2BC8F4C3C786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0B31-857B-4180-BC8C-A165C3D58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95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2FF-C8E1-45BB-95E0-2BC8F4C3C786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0B31-857B-4180-BC8C-A165C3D58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93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2FF-C8E1-45BB-95E0-2BC8F4C3C786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0B31-857B-4180-BC8C-A165C3D58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24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2FF-C8E1-45BB-95E0-2BC8F4C3C786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0B31-857B-4180-BC8C-A165C3D58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52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2FF-C8E1-45BB-95E0-2BC8F4C3C786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0B31-857B-4180-BC8C-A165C3D58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40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2FF-C8E1-45BB-95E0-2BC8F4C3C786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0B31-857B-4180-BC8C-A165C3D58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49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2FF-C8E1-45BB-95E0-2BC8F4C3C786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0B31-857B-4180-BC8C-A165C3D58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80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2FF-C8E1-45BB-95E0-2BC8F4C3C786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0B31-857B-4180-BC8C-A165C3D58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35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2FF-C8E1-45BB-95E0-2BC8F4C3C786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0B31-857B-4180-BC8C-A165C3D58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71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62FF-C8E1-45BB-95E0-2BC8F4C3C786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0B31-857B-4180-BC8C-A165C3D58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29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762FF-C8E1-45BB-95E0-2BC8F4C3C786}" type="datetimeFigureOut">
              <a:rPr lang="it-IT" smtClean="0"/>
              <a:t>21/02/2018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00B31-857B-4180-BC8C-A165C3D580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27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470025"/>
          </a:xfrm>
        </p:spPr>
        <p:txBody>
          <a:bodyPr>
            <a:noAutofit/>
          </a:bodyPr>
          <a:lstStyle/>
          <a:p>
            <a:r>
              <a:rPr lang="it-IT" sz="7200" dirty="0" smtClean="0"/>
              <a:t>COLONIAL REPRESENTATION</a:t>
            </a:r>
            <a:endParaRPr lang="it-IT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4365104"/>
            <a:ext cx="4896544" cy="1176536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CREDITS: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Busdon Rocco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026" name="Picture 2" descr="J:\Progetti e lavori scuola\Scuola Superiore\Logo_Lice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01208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8208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Liceo Scientifico "Albert Einstein" Opzione Scienze Applicate</a:t>
            </a:r>
          </a:p>
          <a:p>
            <a:pPr algn="ctr"/>
            <a:r>
              <a:rPr 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A.S. 2017/2018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9565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it-IT" dirty="0" smtClean="0"/>
              <a:t>Colonizer’s key novels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96952"/>
            <a:ext cx="8136904" cy="284117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t-IT" sz="3800" dirty="0"/>
              <a:t>Robinson Crusoe</a:t>
            </a:r>
            <a:r>
              <a:rPr lang="it-IT" sz="2800" dirty="0" smtClean="0"/>
              <a:t>, by Daniel Defoe</a:t>
            </a:r>
            <a:endParaRPr lang="it-IT" dirty="0" smtClean="0"/>
          </a:p>
          <a:p>
            <a:pPr>
              <a:buFont typeface="Wingdings" pitchFamily="2" charset="2"/>
              <a:buChar char="ü"/>
            </a:pPr>
            <a:r>
              <a:rPr lang="it-IT" sz="3800" dirty="0"/>
              <a:t>Hearth of Darkness</a:t>
            </a:r>
            <a:r>
              <a:rPr lang="it-IT" sz="2800" dirty="0"/>
              <a:t>, by Joseph Conrad </a:t>
            </a:r>
          </a:p>
          <a:p>
            <a:pPr>
              <a:buFont typeface="Wingdings" pitchFamily="2" charset="2"/>
              <a:buChar char="ü"/>
            </a:pPr>
            <a:r>
              <a:rPr lang="it-IT" sz="3800" dirty="0"/>
              <a:t>A passage to India</a:t>
            </a:r>
            <a:r>
              <a:rPr lang="it-IT" sz="2800" dirty="0"/>
              <a:t>, by Edward Morgan Forster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Key novels to understand the European idea of </a:t>
            </a:r>
            <a:r>
              <a:rPr lang="en-US" sz="4400" dirty="0" err="1" smtClean="0"/>
              <a:t>colonisation</a:t>
            </a:r>
            <a:r>
              <a:rPr lang="en-US" sz="4400" dirty="0" smtClean="0"/>
              <a:t>: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23660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it-IT" dirty="0" smtClean="0"/>
              <a:t>Robinson Crusoe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5194920" cy="4565104"/>
          </a:xfrm>
        </p:spPr>
        <p:txBody>
          <a:bodyPr/>
          <a:lstStyle/>
          <a:p>
            <a:r>
              <a:rPr lang="it-IT" dirty="0" smtClean="0"/>
              <a:t>It was published in 1719 by Daniel Defoe</a:t>
            </a:r>
          </a:p>
          <a:p>
            <a:r>
              <a:rPr lang="it-IT" dirty="0" smtClean="0"/>
              <a:t>It is an adventure novel</a:t>
            </a:r>
          </a:p>
          <a:p>
            <a:r>
              <a:rPr lang="it-IT" dirty="0" smtClean="0"/>
              <a:t>It represents the relationship between colonizers and colonists</a:t>
            </a:r>
            <a:endParaRPr lang="it-IT" dirty="0"/>
          </a:p>
        </p:txBody>
      </p:sp>
      <p:pic>
        <p:nvPicPr>
          <p:cNvPr id="7170" name="Picture 2" descr="J:\Progetti e lavori scuola\Scuola Superiore\Inglese\PPT Colonial Representation\280px-Daniel_Defoe_Kneller_Sty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92" y="1628800"/>
            <a:ext cx="2010850" cy="240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J:\Progetti e lavori scuola\Scuola Superiore\Inglese\PPT Colonial Representation\1889RobinsonCrusoeU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12976"/>
            <a:ext cx="2230066" cy="290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6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it-IT" dirty="0" smtClean="0"/>
              <a:t>Robinson Crusoe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5194920" cy="4565104"/>
          </a:xfrm>
        </p:spPr>
        <p:txBody>
          <a:bodyPr/>
          <a:lstStyle/>
          <a:p>
            <a:r>
              <a:rPr lang="it-IT" dirty="0" smtClean="0"/>
              <a:t>Robinson Crusoe submitted Friday to his will</a:t>
            </a:r>
          </a:p>
          <a:p>
            <a:r>
              <a:rPr lang="it-IT" dirty="0" smtClean="0"/>
              <a:t>Friday must learn Robinson’s culture and language</a:t>
            </a:r>
          </a:p>
          <a:p>
            <a:r>
              <a:rPr lang="it-IT" dirty="0" smtClean="0"/>
              <a:t>Key concepts of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racism</a:t>
            </a:r>
            <a:r>
              <a:rPr lang="it-IT" dirty="0" smtClean="0"/>
              <a:t>,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identity</a:t>
            </a:r>
            <a:r>
              <a:rPr lang="it-IT" dirty="0" smtClean="0"/>
              <a:t>,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between master and slave</a:t>
            </a:r>
          </a:p>
        </p:txBody>
      </p:sp>
      <p:pic>
        <p:nvPicPr>
          <p:cNvPr id="6" name="Picture 2" descr="J:\Progetti e lavori scuola\Scuola Superiore\Inglese\PPT Colonial Representation\280px-Daniel_Defoe_Kneller_Sty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92" y="1628800"/>
            <a:ext cx="2010850" cy="240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J:\Progetti e lavori scuola\Scuola Superiore\Inglese\PPT Colonial Representation\1889RobinsonCrusoeU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12976"/>
            <a:ext cx="2230066" cy="290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6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it-IT" dirty="0" smtClean="0"/>
              <a:t>Hearth of Darkness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79998"/>
            <a:ext cx="5050904" cy="4637112"/>
          </a:xfrm>
        </p:spPr>
        <p:txBody>
          <a:bodyPr/>
          <a:lstStyle/>
          <a:p>
            <a:r>
              <a:rPr lang="it-IT" dirty="0" smtClean="0"/>
              <a:t>It was published in 1899 by Joseph Conrad</a:t>
            </a:r>
          </a:p>
          <a:p>
            <a:r>
              <a:rPr lang="it-IT" dirty="0" smtClean="0"/>
              <a:t>It is an adventure novel</a:t>
            </a:r>
          </a:p>
          <a:p>
            <a:r>
              <a:rPr lang="it-IT" dirty="0" smtClean="0"/>
              <a:t>The novel reports the overuse of power towards colonists</a:t>
            </a:r>
            <a:endParaRPr lang="it-IT" dirty="0"/>
          </a:p>
        </p:txBody>
      </p:sp>
      <p:pic>
        <p:nvPicPr>
          <p:cNvPr id="5" name="Shape 249" descr="C:\Users\Mattia\Desktop\downloa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84168" y="1700808"/>
            <a:ext cx="273630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250" descr="heartofdarkness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2220" y="3284983"/>
            <a:ext cx="1800200" cy="2721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26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it-IT" dirty="0" smtClean="0"/>
              <a:t>Hearth of Darkness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5328592" cy="4824536"/>
          </a:xfrm>
        </p:spPr>
        <p:txBody>
          <a:bodyPr/>
          <a:lstStyle/>
          <a:p>
            <a:r>
              <a:rPr lang="it-IT" dirty="0" smtClean="0"/>
              <a:t>Contrasts between the use of power in Europe and in Africa</a:t>
            </a:r>
          </a:p>
          <a:p>
            <a:r>
              <a:rPr lang="it-IT" dirty="0" smtClean="0"/>
              <a:t>Representation of a capitalistic mentality</a:t>
            </a:r>
          </a:p>
          <a:p>
            <a:r>
              <a:rPr lang="it-IT" dirty="0" smtClean="0"/>
              <a:t>Exposes the colonists’ vision of the colonizers</a:t>
            </a:r>
            <a:endParaRPr lang="it-IT" dirty="0"/>
          </a:p>
        </p:txBody>
      </p:sp>
      <p:pic>
        <p:nvPicPr>
          <p:cNvPr id="6" name="Shape 249" descr="C:\Users\Mattia\Desktop\downloa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84168" y="1700808"/>
            <a:ext cx="273630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50" descr="heartofdarkness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2220" y="3284983"/>
            <a:ext cx="1800200" cy="2721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54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J:\Progetti e lavori scuola\Scuola Superiore\Inglese\PPT Colonial Representation\11782-004-305E32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2108448" cy="26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it-IT" dirty="0" smtClean="0"/>
              <a:t>A passage to India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4402832" cy="4637112"/>
          </a:xfrm>
        </p:spPr>
        <p:txBody>
          <a:bodyPr/>
          <a:lstStyle/>
          <a:p>
            <a:r>
              <a:rPr lang="it-IT" dirty="0" smtClean="0"/>
              <a:t>It was published in 1924 by Edward Morgan Forster</a:t>
            </a:r>
          </a:p>
          <a:p>
            <a:r>
              <a:rPr lang="it-IT" dirty="0" smtClean="0"/>
              <a:t>It is a report of the English’s abuse of power in India</a:t>
            </a:r>
          </a:p>
          <a:p>
            <a:endParaRPr lang="it-IT" dirty="0"/>
          </a:p>
        </p:txBody>
      </p:sp>
      <p:pic>
        <p:nvPicPr>
          <p:cNvPr id="4098" name="Picture 2" descr="J:\Progetti e lavori scuola\Scuola Superiore\Inglese\PPT Colonial Representation\A-Passage-To-In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96952"/>
            <a:ext cx="2446130" cy="329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6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l"/>
            <a:r>
              <a:rPr lang="it-IT" dirty="0" smtClean="0"/>
              <a:t>A passage to India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4258816" cy="4709120"/>
          </a:xfrm>
        </p:spPr>
        <p:txBody>
          <a:bodyPr/>
          <a:lstStyle/>
          <a:p>
            <a:r>
              <a:rPr lang="it-IT" dirty="0" smtClean="0"/>
              <a:t>Unjustice of Colonialism: English superiority</a:t>
            </a:r>
          </a:p>
          <a:p>
            <a:r>
              <a:rPr lang="it-IT" dirty="0" smtClean="0"/>
              <a:t>Eurocentrism point of view</a:t>
            </a:r>
          </a:p>
          <a:p>
            <a:r>
              <a:rPr lang="it-IT" dirty="0" smtClean="0"/>
              <a:t>Key concepts of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identity</a:t>
            </a:r>
            <a:r>
              <a:rPr lang="it-IT" dirty="0" smtClean="0"/>
              <a:t>,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otherness</a:t>
            </a:r>
            <a:r>
              <a:rPr lang="it-IT" dirty="0" smtClean="0"/>
              <a:t>,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superiority 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J:\Progetti e lavori scuola\Scuola Superiore\Inglese\PPT Colonial Representation\11782-004-305E32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2108448" cy="26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:\Progetti e lavori scuola\Scuola Superiore\Inglese\PPT Colonial Representation\A-Passage-To-In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96952"/>
            <a:ext cx="2446130" cy="329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2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algn="l"/>
            <a:r>
              <a:rPr lang="it-IT" sz="4800" dirty="0" smtClean="0"/>
              <a:t>What does ‘representation’ mean?</a:t>
            </a:r>
            <a:endParaRPr lang="it-IT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272808" cy="4896544"/>
          </a:xfrm>
        </p:spPr>
        <p:txBody>
          <a:bodyPr>
            <a:noAutofit/>
          </a:bodyPr>
          <a:lstStyle/>
          <a:p>
            <a:r>
              <a:rPr lang="it-IT" sz="3600" dirty="0" smtClean="0"/>
              <a:t>It is the presentation of </a:t>
            </a:r>
            <a:r>
              <a:rPr lang="en-US" sz="3600" dirty="0" smtClean="0"/>
              <a:t>an object, individual, idea or entity not by drawing it as it is but by “representing” it or preparing it in a new structure                                     or a new form.</a:t>
            </a:r>
          </a:p>
        </p:txBody>
      </p:sp>
      <p:pic>
        <p:nvPicPr>
          <p:cNvPr id="2050" name="Picture 2" descr="J:\Progetti e lavori scuola\Scuola Superiore\Inglese\PPT Colonial Representation\Image-Representation.jpg1286500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07" y="3789040"/>
            <a:ext cx="3528392" cy="25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0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algn="l"/>
            <a:r>
              <a:rPr lang="it-IT" sz="4800" dirty="0" smtClean="0"/>
              <a:t>What does ‘Colonialism’ mean?</a:t>
            </a:r>
            <a:endParaRPr lang="it-IT" sz="4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9" t="40633" r="40885" b="41469"/>
          <a:stretch/>
        </p:blipFill>
        <p:spPr bwMode="auto">
          <a:xfrm>
            <a:off x="827584" y="1268760"/>
            <a:ext cx="7210426" cy="2272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 descr="J:\Progetti e lavori scuola\Scuola Superiore\Inglese\PPT Colonial Representation\Colonial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7210426" cy="239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algn="l"/>
            <a:r>
              <a:rPr lang="it-IT" sz="3900" dirty="0" smtClean="0"/>
              <a:t>What does ‘Colonial Representation’ mean?</a:t>
            </a:r>
            <a:endParaRPr lang="it-IT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it-IT" sz="3600" dirty="0" smtClean="0"/>
              <a:t>It is a false ideology that makes colonizers feel superior towards colonists</a:t>
            </a:r>
          </a:p>
          <a:p>
            <a:endParaRPr lang="it-IT" sz="900" dirty="0" smtClean="0"/>
          </a:p>
          <a:p>
            <a:r>
              <a:rPr lang="it-IT" sz="3600" dirty="0" smtClean="0"/>
              <a:t>Until Colonial Representation exist, there will always be </a:t>
            </a:r>
            <a:r>
              <a:rPr lang="en-US" sz="3600" dirty="0" smtClean="0"/>
              <a:t>racism                                   or favoritism among                               races.</a:t>
            </a:r>
            <a:endParaRPr lang="it-IT" sz="3600" dirty="0"/>
          </a:p>
        </p:txBody>
      </p:sp>
      <p:pic>
        <p:nvPicPr>
          <p:cNvPr id="5122" name="Picture 2" descr="J:\Progetti e lavori scuola\Scuola Superiore\Inglese\PPT Postcolonial Literature\eurocentri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119580" cy="222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60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algn="l"/>
            <a:r>
              <a:rPr lang="it-IT" sz="4800" dirty="0" smtClean="0"/>
              <a:t>Europeans’ ideology and vision</a:t>
            </a:r>
            <a:endParaRPr lang="it-IT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5122912" cy="4637112"/>
          </a:xfrm>
        </p:spPr>
        <p:txBody>
          <a:bodyPr>
            <a:normAutofit/>
          </a:bodyPr>
          <a:lstStyle/>
          <a:p>
            <a:r>
              <a:rPr lang="it-IT" sz="3600" dirty="0" smtClean="0"/>
              <a:t>Colonists are seen like </a:t>
            </a:r>
            <a:r>
              <a:rPr lang="it-I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</a:t>
            </a:r>
            <a:r>
              <a:rPr lang="it-IT" sz="3600" dirty="0" smtClean="0"/>
              <a:t>, </a:t>
            </a:r>
            <a:r>
              <a:rPr lang="it-I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uncivilized</a:t>
            </a:r>
            <a:r>
              <a:rPr lang="it-IT" sz="3600" dirty="0" smtClean="0"/>
              <a:t>, </a:t>
            </a:r>
            <a:r>
              <a:rPr lang="it-I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</a:t>
            </a:r>
            <a:r>
              <a:rPr lang="it-IT" sz="3600" dirty="0" smtClean="0"/>
              <a:t>, </a:t>
            </a:r>
            <a:r>
              <a:rPr lang="it-I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</a:t>
            </a:r>
            <a:r>
              <a:rPr lang="it-IT" sz="3600" dirty="0" smtClean="0"/>
              <a:t>, </a:t>
            </a:r>
            <a:r>
              <a:rPr lang="it-I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dangerous</a:t>
            </a:r>
            <a:r>
              <a:rPr lang="it-IT" sz="3600" dirty="0" smtClean="0"/>
              <a:t> and </a:t>
            </a:r>
            <a:r>
              <a:rPr lang="it-I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</a:t>
            </a:r>
            <a:r>
              <a:rPr lang="it-IT" sz="3600" dirty="0" smtClean="0"/>
              <a:t>.</a:t>
            </a:r>
          </a:p>
          <a:p>
            <a:r>
              <a:rPr lang="en-US" sz="3600" dirty="0" smtClean="0"/>
              <a:t>There’s a process of discrimination, inequality and alienation towards colonists.</a:t>
            </a:r>
          </a:p>
          <a:p>
            <a:endParaRPr lang="it-IT" dirty="0"/>
          </a:p>
        </p:txBody>
      </p:sp>
      <p:pic>
        <p:nvPicPr>
          <p:cNvPr id="6146" name="Picture 2" descr="J:\Progetti e lavori scuola\Scuola Superiore\Inglese\PPT Colonial Representation\Punch_Rhodes_Coloss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66738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75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algn="l"/>
            <a:r>
              <a:rPr lang="it-IT" sz="4800" dirty="0" smtClean="0"/>
              <a:t>Europeans’ ideology and vision</a:t>
            </a:r>
            <a:endParaRPr lang="it-IT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5328592" cy="5328592"/>
          </a:xfrm>
        </p:spPr>
        <p:txBody>
          <a:bodyPr>
            <a:normAutofit fontScale="92500"/>
          </a:bodyPr>
          <a:lstStyle/>
          <a:p>
            <a:r>
              <a:rPr lang="en-US" sz="3900" dirty="0" smtClean="0"/>
              <a:t>Colonists must learn </a:t>
            </a:r>
            <a:r>
              <a:rPr lang="en-US" sz="3900" dirty="0" err="1" smtClean="0"/>
              <a:t>european’s</a:t>
            </a:r>
            <a:r>
              <a:rPr lang="en-US" sz="3900" dirty="0" smtClean="0"/>
              <a:t> cultures to get civilized</a:t>
            </a:r>
          </a:p>
          <a:p>
            <a:r>
              <a:rPr lang="en-US" sz="3900" dirty="0" smtClean="0"/>
              <a:t>White supremacy is legitimized by the history.</a:t>
            </a:r>
          </a:p>
          <a:p>
            <a:r>
              <a:rPr lang="en-US" sz="3900" dirty="0" smtClean="0"/>
              <a:t>The economic power </a:t>
            </a:r>
            <a:r>
              <a:rPr lang="en-US" sz="3900" dirty="0" err="1" smtClean="0"/>
              <a:t>legitimite</a:t>
            </a:r>
            <a:r>
              <a:rPr lang="en-US" sz="3900" dirty="0" smtClean="0"/>
              <a:t> the process of subjugation of the colonists</a:t>
            </a:r>
          </a:p>
          <a:p>
            <a:endParaRPr lang="it-IT" dirty="0"/>
          </a:p>
        </p:txBody>
      </p:sp>
      <p:pic>
        <p:nvPicPr>
          <p:cNvPr id="4" name="Picture 2" descr="J:\Progetti e lavori scuola\Scuola Superiore\Inglese\PPT Colonial Representation\Punch_Rhodes_Coloss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66738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17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l"/>
            <a:r>
              <a:rPr lang="it-IT" sz="3500" dirty="0" smtClean="0">
                <a:latin typeface="Arial" pitchFamily="34" charset="0"/>
                <a:cs typeface="Arial" pitchFamily="34" charset="0"/>
              </a:rPr>
              <a:t>Colonial representation’s problem: hybridity</a:t>
            </a:r>
            <a:endParaRPr lang="it-IT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5688632" cy="532859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a problem that reverses the effects of the colonialist disavowal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It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means that all cultural aspects of a culture will blend with the ones of another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culture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Key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concept: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Salad Bowl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Melting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  <p:pic>
        <p:nvPicPr>
          <p:cNvPr id="5122" name="Picture 2" descr="J:\Progetti e lavori scuola\Scuola Superiore\Inglese\PPT Postcolonial Literature\sal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341049" cy="18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40768"/>
            <a:ext cx="153087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4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algn="l"/>
            <a:r>
              <a:rPr lang="it-IT" sz="3500" dirty="0" smtClean="0">
                <a:latin typeface="Arial" pitchFamily="34" charset="0"/>
                <a:cs typeface="Arial" pitchFamily="34" charset="0"/>
              </a:rPr>
              <a:t>Colonial representation’s problem: otherness</a:t>
            </a:r>
            <a:endParaRPr lang="it-IT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5616624" cy="532859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It is a lack of identifications with something of someone’s personality in a community or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community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itself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behave of colonizers who rules colonists as master bring to a inferiority complex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  <p:pic>
        <p:nvPicPr>
          <p:cNvPr id="6146" name="Picture 2" descr="J:\Progetti e lavori scuola\Scuola Superiore\Inglese\PPT Postcolonial Literature\puzz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07" y="2564904"/>
            <a:ext cx="2335598" cy="23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52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algn="l"/>
            <a:r>
              <a:rPr lang="it-IT" sz="3500" dirty="0" smtClean="0">
                <a:latin typeface="Arial" pitchFamily="34" charset="0"/>
                <a:cs typeface="Arial" pitchFamily="34" charset="0"/>
              </a:rPr>
              <a:t>Colonial representation’s problem: identity</a:t>
            </a:r>
            <a:endParaRPr lang="it-IT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7416824" cy="511256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It 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ability of stay             connected to your roots even             if you are forced to learn a        different culture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It is the characteristic that allow      you to understand who you are for real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  <p:pic>
        <p:nvPicPr>
          <p:cNvPr id="8194" name="Picture 2" descr="J:\Progetti e lavori scuola\Scuola Superiore\Inglese\PPT Colonial Representation\branding-and-ident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057524" cy="188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45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476</Words>
  <Application>Microsoft Office PowerPoint</Application>
  <PresentationFormat>On-screen Show (4:3)</PresentationFormat>
  <Paragraphs>61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COLONIAL REPRESENTATION</vt:lpstr>
      <vt:lpstr>What does ‘representation’ mean?</vt:lpstr>
      <vt:lpstr>What does ‘Colonialism’ mean?</vt:lpstr>
      <vt:lpstr>What does ‘Colonial Representation’ mean?</vt:lpstr>
      <vt:lpstr>Europeans’ ideology and vision</vt:lpstr>
      <vt:lpstr>Europeans’ ideology and vision</vt:lpstr>
      <vt:lpstr>Colonial representation’s problem: hybridity</vt:lpstr>
      <vt:lpstr>Colonial representation’s problem: otherness</vt:lpstr>
      <vt:lpstr>Colonial representation’s problem: identity</vt:lpstr>
      <vt:lpstr>Colonizer’s key novels</vt:lpstr>
      <vt:lpstr>Robinson Crusoe</vt:lpstr>
      <vt:lpstr>Robinson Crusoe</vt:lpstr>
      <vt:lpstr>Hearth of Darkness</vt:lpstr>
      <vt:lpstr>Hearth of Darkness</vt:lpstr>
      <vt:lpstr>A passage to India</vt:lpstr>
      <vt:lpstr>A passage to India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REPRESENTATION</dc:title>
  <dc:creator>Utente Windows</dc:creator>
  <cp:lastModifiedBy>Utente Windows</cp:lastModifiedBy>
  <cp:revision>11</cp:revision>
  <dcterms:created xsi:type="dcterms:W3CDTF">2018-02-20T23:09:47Z</dcterms:created>
  <dcterms:modified xsi:type="dcterms:W3CDTF">2018-02-21T00:58:08Z</dcterms:modified>
</cp:coreProperties>
</file>