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2" r:id="rId5"/>
    <p:sldId id="278" r:id="rId6"/>
    <p:sldId id="273" r:id="rId7"/>
    <p:sldId id="259" r:id="rId8"/>
    <p:sldId id="261" r:id="rId9"/>
    <p:sldId id="276" r:id="rId10"/>
    <p:sldId id="262" r:id="rId11"/>
    <p:sldId id="274" r:id="rId12"/>
    <p:sldId id="275" r:id="rId13"/>
    <p:sldId id="265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684E2-1443-49D4-9E85-E731A53414E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25D7-FA1C-4CE9-BC7A-EF8550C5B0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17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25D7-FA1C-4CE9-BC7A-EF8550C5B01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12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6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36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28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53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8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04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87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6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2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27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83EB5-8AA4-42AE-BD34-11DE6B30F922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C38E-0B44-40CC-8759-E8486FE89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80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8000" dirty="0" smtClean="0">
                <a:solidFill>
                  <a:srgbClr val="92D050"/>
                </a:solidFill>
              </a:rPr>
              <a:t>POSTCOLONIAL LITERATURE</a:t>
            </a:r>
            <a:endParaRPr lang="it-IT" sz="80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b</a:t>
            </a:r>
            <a:r>
              <a:rPr lang="it-IT" dirty="0" smtClean="0"/>
              <a:t>y R. Busdon and A. Moratti</a:t>
            </a:r>
          </a:p>
          <a:p>
            <a:endParaRPr lang="it-IT" sz="1000" dirty="0" smtClean="0"/>
          </a:p>
          <a:p>
            <a:r>
              <a:rPr lang="it-IT" dirty="0" smtClean="0"/>
              <a:t>Polo Liceale ‘A. Einstein’     Cervignano del Friuli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76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 smtClean="0">
                <a:latin typeface="Arial" pitchFamily="34" charset="0"/>
                <a:cs typeface="Arial" pitchFamily="34" charset="0"/>
              </a:rPr>
              <a:t>The literature(s) of colonized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632848" cy="30963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Racism and discrimination from colonists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Change of culture and people through time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 use of English became the favorite one </a:t>
            </a:r>
            <a:r>
              <a:rPr lang="it-IT" dirty="0">
                <a:latin typeface="Arial" pitchFamily="34" charset="0"/>
                <a:cs typeface="Arial" pitchFamily="34" charset="0"/>
              </a:rPr>
              <a:t>from colonists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3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 smtClean="0">
                <a:latin typeface="Arial" pitchFamily="34" charset="0"/>
                <a:cs typeface="Arial" pitchFamily="34" charset="0"/>
              </a:rPr>
              <a:t>The literature(s) of colonists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3600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Colonists help the develop of colonizer’s culture and society.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Based </a:t>
            </a:r>
            <a:r>
              <a:rPr lang="en-US" dirty="0">
                <a:latin typeface="Arial" pitchFamily="34" charset="0"/>
                <a:cs typeface="Arial" pitchFamily="34" charset="0"/>
              </a:rPr>
              <a:t>on the colonizers’ assumption of their own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superiority.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Colonists </a:t>
            </a:r>
            <a:r>
              <a:rPr lang="en-US" dirty="0">
                <a:latin typeface="Arial" pitchFamily="34" charset="0"/>
                <a:cs typeface="Arial" pitchFamily="34" charset="0"/>
              </a:rPr>
              <a:t>had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face the inverse phenomenon: globalization.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833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>
                <a:latin typeface="Arial" pitchFamily="34" charset="0"/>
                <a:cs typeface="Arial" pitchFamily="34" charset="0"/>
              </a:rPr>
              <a:t>Major Postcolonial writers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342807"/>
            <a:ext cx="2530624" cy="3412976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rial" pitchFamily="34" charset="0"/>
                <a:cs typeface="Arial" pitchFamily="34" charset="0"/>
              </a:rPr>
              <a:t>Edward Said</a:t>
            </a:r>
          </a:p>
          <a:p>
            <a:r>
              <a:rPr lang="it-IT" sz="2000" dirty="0">
                <a:latin typeface="Arial" pitchFamily="34" charset="0"/>
                <a:cs typeface="Arial" pitchFamily="34" charset="0"/>
              </a:rPr>
              <a:t>Homi Bhabha</a:t>
            </a:r>
          </a:p>
          <a:p>
            <a:r>
              <a:rPr lang="it-IT" sz="2000" dirty="0">
                <a:latin typeface="Arial" pitchFamily="34" charset="0"/>
                <a:cs typeface="Arial" pitchFamily="34" charset="0"/>
              </a:rPr>
              <a:t>Frantz Fanon</a:t>
            </a:r>
          </a:p>
          <a:p>
            <a:r>
              <a:rPr lang="it-IT" sz="2000" dirty="0">
                <a:latin typeface="Arial" pitchFamily="34" charset="0"/>
                <a:cs typeface="Arial" pitchFamily="34" charset="0"/>
              </a:rPr>
              <a:t>Gayatri Spivak</a:t>
            </a:r>
          </a:p>
          <a:p>
            <a:r>
              <a:rPr lang="it-IT" sz="2000" dirty="0">
                <a:latin typeface="Arial" pitchFamily="34" charset="0"/>
                <a:cs typeface="Arial" pitchFamily="34" charset="0"/>
              </a:rPr>
              <a:t>Chinua Achebe  </a:t>
            </a:r>
          </a:p>
          <a:p>
            <a:r>
              <a:rPr lang="it-IT" sz="2000" dirty="0">
                <a:latin typeface="Arial" pitchFamily="34" charset="0"/>
                <a:cs typeface="Arial" pitchFamily="34" charset="0"/>
              </a:rPr>
              <a:t>Wole Soyinka</a:t>
            </a:r>
          </a:p>
          <a:p>
            <a:r>
              <a:rPr lang="it-IT" sz="2000" dirty="0">
                <a:latin typeface="Arial" pitchFamily="34" charset="0"/>
                <a:cs typeface="Arial" pitchFamily="34" charset="0"/>
              </a:rPr>
              <a:t>Salman Rushdie</a:t>
            </a:r>
          </a:p>
          <a:p>
            <a:r>
              <a:rPr lang="it-IT" sz="2000" dirty="0">
                <a:latin typeface="Arial" pitchFamily="34" charset="0"/>
                <a:cs typeface="Arial" pitchFamily="34" charset="0"/>
              </a:rPr>
              <a:t>Jamaica Kincaid</a:t>
            </a:r>
          </a:p>
          <a:p>
            <a:r>
              <a:rPr lang="it-IT" sz="2000" dirty="0">
                <a:latin typeface="Arial" pitchFamily="34" charset="0"/>
                <a:cs typeface="Arial" pitchFamily="34" charset="0"/>
              </a:rPr>
              <a:t>Buchi Emecheta</a:t>
            </a:r>
          </a:p>
          <a:p>
            <a:endParaRPr lang="it-IT" dirty="0"/>
          </a:p>
        </p:txBody>
      </p:sp>
      <p:pic>
        <p:nvPicPr>
          <p:cNvPr id="6" name="Shape 222" descr="C:\Users\Mattia\Desktop\downloa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8184" y="119675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1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942" y="1772816"/>
            <a:ext cx="188595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87" y="3878297"/>
            <a:ext cx="2029767" cy="2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82827" y="604037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Monotype Corsiva" pitchFamily="66" charset="0"/>
              </a:rPr>
              <a:t>Homi Bhabha</a:t>
            </a:r>
            <a:endParaRPr lang="it-IT" sz="12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293982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otype Corsiva" pitchFamily="66" charset="0"/>
              </a:rPr>
              <a:t>Salman Rushdie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5837" y="420169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otype Corsiva" pitchFamily="66" charset="0"/>
              </a:rPr>
              <a:t>Edward Said</a:t>
            </a:r>
          </a:p>
        </p:txBody>
      </p:sp>
    </p:spTree>
    <p:extLst>
      <p:ext uri="{BB962C8B-B14F-4D97-AF65-F5344CB8AC3E}">
        <p14:creationId xmlns:p14="http://schemas.microsoft.com/office/powerpoint/2010/main" val="2471572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>
                <a:latin typeface="Arial" pitchFamily="34" charset="0"/>
                <a:cs typeface="Arial" pitchFamily="34" charset="0"/>
              </a:rPr>
              <a:t>Main writers of the colonizers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hape 249" descr="C:\Users\Mattia\Desktop\downloa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0112" y="1196752"/>
            <a:ext cx="3168352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50" descr="heartofdarkness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3212976"/>
            <a:ext cx="1800200" cy="272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48" descr="C:\Users\Mattia\Desktop\fh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1840" y="1196752"/>
            <a:ext cx="2448272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46" descr="The_Jungle_Book_Rudyard_Kipling_unabridg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2106" y="3501802"/>
            <a:ext cx="1778006" cy="24325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580112" y="5288038"/>
            <a:ext cx="136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Monotype Corsiva" pitchFamily="66" charset="0"/>
              </a:rPr>
              <a:t>Joseph Conrad and the cover of the novel ‘Hearth of Darkness’</a:t>
            </a:r>
            <a:endParaRPr lang="it-IT" sz="12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1946" y="528218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Monotype Corsiva" pitchFamily="66" charset="0"/>
              </a:rPr>
              <a:t>Rudyard Kipilng and the cover of the novel ‘The Jungle Book’</a:t>
            </a:r>
            <a:endParaRPr lang="it-IT" sz="1200" dirty="0">
              <a:latin typeface="Monotype Corsiva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4069" y="1700808"/>
            <a:ext cx="3024336" cy="24351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100" dirty="0" smtClean="0">
                <a:latin typeface="Arial" pitchFamily="34" charset="0"/>
                <a:cs typeface="Arial" pitchFamily="34" charset="0"/>
              </a:rPr>
              <a:t>Rudyard Kipling	</a:t>
            </a:r>
          </a:p>
          <a:p>
            <a:r>
              <a:rPr lang="it-IT" sz="3100" dirty="0" smtClean="0">
                <a:latin typeface="Arial" pitchFamily="34" charset="0"/>
                <a:cs typeface="Arial" pitchFamily="34" charset="0"/>
              </a:rPr>
              <a:t>Joseph Conrad</a:t>
            </a:r>
          </a:p>
          <a:p>
            <a:r>
              <a:rPr lang="it-IT" sz="3100" dirty="0" smtClean="0">
                <a:latin typeface="Arial" pitchFamily="34" charset="0"/>
                <a:cs typeface="Arial" pitchFamily="34" charset="0"/>
              </a:rPr>
              <a:t>Alan Paton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3730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Fin.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227483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>
                <a:solidFill>
                  <a:srgbClr val="92D050"/>
                </a:solidFill>
              </a:rPr>
              <a:t>THANKS FOR YOUR ATTENTION</a:t>
            </a:r>
            <a:endParaRPr lang="it-IT" sz="7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3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does the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term ‘postcolonial’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mean?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3" t="41048" r="41996" b="48987"/>
          <a:stretch/>
        </p:blipFill>
        <p:spPr bwMode="auto">
          <a:xfrm>
            <a:off x="366310" y="1268760"/>
            <a:ext cx="6827064" cy="1358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9" t="40633" r="40885" b="41469"/>
          <a:stretch/>
        </p:blipFill>
        <p:spPr bwMode="auto">
          <a:xfrm>
            <a:off x="366310" y="4077072"/>
            <a:ext cx="7128792" cy="2272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t="34783" r="41696" b="58729"/>
          <a:stretch/>
        </p:blipFill>
        <p:spPr bwMode="auto">
          <a:xfrm>
            <a:off x="366309" y="2924944"/>
            <a:ext cx="6937549" cy="889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9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 smtClean="0">
                <a:latin typeface="Arial" pitchFamily="34" charset="0"/>
                <a:cs typeface="Arial" pitchFamily="34" charset="0"/>
              </a:rPr>
              <a:t>Definition of ‘postcolonial literature’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1556792"/>
            <a:ext cx="6948772" cy="288032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Postcolonial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literature can be summarized as the literature of the countries that were once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colonised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by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European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countries. It often deals with themes such as the cultural independence, the consequences of colonization and racialism.</a:t>
            </a:r>
            <a:endParaRPr lang="it-IT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J:\Progetti e lavori scuola\Scuola Superiore\Inglese\PPT Postcolonial Literature\postcoloni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808312" cy="22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3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The origins of the term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93" y="1340768"/>
            <a:ext cx="8441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600" dirty="0" smtClean="0">
                <a:latin typeface="Arial" pitchFamily="34" charset="0"/>
                <a:cs typeface="Arial" pitchFamily="34" charset="0"/>
              </a:rPr>
              <a:t>The term ‘postcolonial literature’ was born since the publication of </a:t>
            </a:r>
            <a:r>
              <a:rPr lang="it-IT" sz="2600" dirty="0">
                <a:latin typeface="Arial" pitchFamily="34" charset="0"/>
                <a:cs typeface="Arial" pitchFamily="34" charset="0"/>
              </a:rPr>
              <a:t>Edward 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Said’s ‘Orientalism’ in 1978.</a:t>
            </a:r>
          </a:p>
          <a:p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352918" y="2348880"/>
            <a:ext cx="42645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It was consolidated by the appearance in 1989 of The Empire Writes Back: Theory and Practice in Post-Colonial Literatures by Bill Ashcroft, Gareth Griffiths and Helen Tiffin.</a:t>
            </a:r>
          </a:p>
        </p:txBody>
      </p:sp>
      <p:pic>
        <p:nvPicPr>
          <p:cNvPr id="2052" name="Picture 4" descr="J:\Progetti e lavori scuola\Scuola Superiore\Inglese\PPT Postcolonial Literature\orient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19246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Progetti e lavori scuola\Scuola Superiore\Inglese\PPT Postcolonial Literature\the empire writes 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97" y="2598900"/>
            <a:ext cx="1791211" cy="27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8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The origins of the term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351" y="1632604"/>
            <a:ext cx="4192542" cy="12926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Political independence did not always lead to cultural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independence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J:\Progetti e lavori scuola\Scuola Superiore\Inglese\PPT Postcolonial Literature\Where to st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36283"/>
            <a:ext cx="2834400" cy="257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386" y="4077072"/>
            <a:ext cx="4248472" cy="12926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necessity of create a form of freedom against those limits</a:t>
            </a:r>
          </a:p>
        </p:txBody>
      </p:sp>
      <p:cxnSp>
        <p:nvCxnSpPr>
          <p:cNvPr id="7" name="Straight Arrow Connector 6"/>
          <p:cNvCxnSpPr>
            <a:stCxn id="4" idx="2"/>
            <a:endCxn id="3" idx="0"/>
          </p:cNvCxnSpPr>
          <p:nvPr/>
        </p:nvCxnSpPr>
        <p:spPr>
          <a:xfrm>
            <a:off x="2798622" y="2925266"/>
            <a:ext cx="0" cy="1151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7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Features of Postcolonial literature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517" y="1340768"/>
            <a:ext cx="50405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Postcolonialism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literature take position against imperialism and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Eurocentrism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All postcolonial literature products were written and made in the language of the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colonizers.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Postcolonial literature’s key concepts: resistance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otherness and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hibridity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J:\Progetti e lavori scuola\Scuola Superiore\Inglese\PPT Postcolonial Literature\other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12" y="4293096"/>
            <a:ext cx="3056757" cy="17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Progetti e lavori scuola\Scuola Superiore\Inglese\PPT Postcolonial Literature\eurocentri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42" y="1984949"/>
            <a:ext cx="2788896" cy="19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8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it-IT" sz="3800" dirty="0" smtClean="0">
                <a:latin typeface="Arial" pitchFamily="34" charset="0"/>
                <a:cs typeface="Arial" pitchFamily="34" charset="0"/>
              </a:rPr>
              <a:t>Resistance: issue of Postcolonial Studies</a:t>
            </a:r>
            <a:endParaRPr lang="it-IT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5112568" cy="3888432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It is related to ideas like liberty, identity, individuality and human freedom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Writers write of rebel characters who fight for their rights.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Resistance is interpreted as subversion, opposition or mimicry</a:t>
            </a:r>
          </a:p>
          <a:p>
            <a:endParaRPr lang="en-US" sz="2600" dirty="0"/>
          </a:p>
          <a:p>
            <a:endParaRPr lang="it-IT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1088"/>
            <a:ext cx="2548071" cy="1894496"/>
          </a:xfrm>
          <a:prstGeom prst="rect">
            <a:avLst/>
          </a:prstGeom>
        </p:spPr>
      </p:pic>
      <p:pic>
        <p:nvPicPr>
          <p:cNvPr id="4099" name="Picture 3" descr="J:\Progetti e lavori scuola\Scuola Superiore\Inglese\PPT Postcolonial Literature\resist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3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" pitchFamily="34" charset="0"/>
                <a:cs typeface="Arial" pitchFamily="34" charset="0"/>
              </a:rPr>
              <a:t>Hybridity: </a:t>
            </a:r>
            <a:r>
              <a:rPr lang="it-IT" dirty="0">
                <a:latin typeface="Arial" pitchFamily="34" charset="0"/>
                <a:cs typeface="Arial" pitchFamily="34" charset="0"/>
              </a:rPr>
              <a:t>issue of Postcolonial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896544" cy="4752528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refers to the integration of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culture of colonizing and colonized cultures.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It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means that all cultural aspects of a culture will blend with the ones of another culture.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Key concept of Salad Bowl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Melting Pot.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5122" name="Picture 2" descr="J:\Progetti e lavori scuola\Scuola Superiore\Inglese\PPT Postcolonial Literature\sal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50" y="4365104"/>
            <a:ext cx="2341049" cy="18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78" y="1412776"/>
            <a:ext cx="1836992" cy="23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3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Otherness: issue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Postcolonial Studies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4680520" cy="4968552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It is a lack of identifications with something of someone’s personality in a community or the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community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itself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related to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the impossibility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walk back towards  their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pasts, but only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to watch at it like a fragmentary puzzle.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6146" name="Picture 2" descr="J:\Progetti e lavori scuola\Scuola Superiore\Inglese\PPT Postcolonial Literature\puzz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291166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52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455</Words>
  <Application>Microsoft Office PowerPoint</Application>
  <PresentationFormat>On-screen Show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POSTCOLONIAL LITERATURE</vt:lpstr>
      <vt:lpstr>What does the term ‘postcolonial’ mean?</vt:lpstr>
      <vt:lpstr>Definition of ‘postcolonial literature’</vt:lpstr>
      <vt:lpstr>The origins of the term</vt:lpstr>
      <vt:lpstr>The origins of the term</vt:lpstr>
      <vt:lpstr>Features of Postcolonial literature</vt:lpstr>
      <vt:lpstr>Resistance: issue of Postcolonial Studies</vt:lpstr>
      <vt:lpstr>Hybridity: issue of Postcolonial Studies</vt:lpstr>
      <vt:lpstr>Otherness: issue of Postcolonial Studies</vt:lpstr>
      <vt:lpstr>The literature(s) of colonized</vt:lpstr>
      <vt:lpstr>The literature(s) of colonists</vt:lpstr>
      <vt:lpstr>Major Postcolonial writers</vt:lpstr>
      <vt:lpstr>Main writers of the colonizers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Utente Windows</dc:creator>
  <cp:lastModifiedBy>Utente Windows</cp:lastModifiedBy>
  <cp:revision>29</cp:revision>
  <dcterms:created xsi:type="dcterms:W3CDTF">2018-01-15T15:25:16Z</dcterms:created>
  <dcterms:modified xsi:type="dcterms:W3CDTF">2018-01-15T23:22:41Z</dcterms:modified>
</cp:coreProperties>
</file>