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b="1" dirty="0" smtClean="0"/>
              <a:t>POSTCOLONIAL LITERATURE</a:t>
            </a:r>
            <a:endParaRPr lang="it-IT" sz="6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17526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Short </a:t>
            </a:r>
            <a:r>
              <a:rPr lang="it-IT" b="1" dirty="0" err="1" smtClean="0">
                <a:solidFill>
                  <a:srgbClr val="C00000"/>
                </a:solidFill>
              </a:rPr>
              <a:t>summary</a:t>
            </a:r>
            <a:r>
              <a:rPr lang="it-IT" b="1" dirty="0" smtClean="0">
                <a:solidFill>
                  <a:srgbClr val="C00000"/>
                </a:solidFill>
              </a:rPr>
              <a:t> and </a:t>
            </a:r>
            <a:r>
              <a:rPr lang="it-IT" b="1" dirty="0" err="1" smtClean="0">
                <a:solidFill>
                  <a:srgbClr val="C00000"/>
                </a:solidFill>
              </a:rPr>
              <a:t>its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main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feature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hape 100"/>
          <p:cNvSpPr/>
          <p:nvPr/>
        </p:nvSpPr>
        <p:spPr>
          <a:xfrm>
            <a:off x="215314" y="5373216"/>
            <a:ext cx="8676456" cy="10673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I.I.S.S. “BASSA FRIULANA” - Polo liceale “A. Einstein” – 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Cervignano del Friuli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 SCOLASTICO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2017/2018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Raffaele Carinola</a:t>
            </a:r>
            <a:endParaRPr lang="it-IT"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046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</a:t>
            </a:r>
            <a:r>
              <a:rPr lang="it-IT" dirty="0" err="1" smtClean="0"/>
              <a:t>figures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Chinua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Achebe</a:t>
            </a:r>
            <a:r>
              <a:rPr lang="it-IT" sz="2400" b="1" dirty="0" smtClean="0"/>
              <a:t>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347864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Albert </a:t>
            </a:r>
            <a:r>
              <a:rPr lang="it-IT" sz="2400" dirty="0" err="1"/>
              <a:t>Chinualumogu</a:t>
            </a:r>
            <a:r>
              <a:rPr lang="it-IT" sz="2400" dirty="0"/>
              <a:t> </a:t>
            </a:r>
            <a:r>
              <a:rPr lang="it-IT" sz="2400" dirty="0" err="1" smtClean="0"/>
              <a:t>Achebe</a:t>
            </a:r>
            <a:r>
              <a:rPr lang="it-IT" sz="2400" dirty="0" smtClean="0"/>
              <a:t>, </a:t>
            </a:r>
            <a:r>
              <a:rPr lang="it-IT" sz="2400" dirty="0" err="1" smtClean="0"/>
              <a:t>was</a:t>
            </a:r>
            <a:r>
              <a:rPr lang="it-IT" sz="2400" dirty="0" smtClean="0"/>
              <a:t> a </a:t>
            </a:r>
            <a:r>
              <a:rPr lang="it-IT" sz="2400" dirty="0" err="1" smtClean="0"/>
              <a:t>nigerian</a:t>
            </a:r>
            <a:r>
              <a:rPr lang="en-US" sz="2400" dirty="0" smtClean="0"/>
              <a:t> </a:t>
            </a:r>
            <a:r>
              <a:rPr lang="en-US" sz="2400" dirty="0"/>
              <a:t>novelist, poet, professor, and critic</a:t>
            </a:r>
            <a:r>
              <a:rPr lang="en-US" sz="2400" dirty="0" smtClean="0"/>
              <a:t>.</a:t>
            </a: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/>
              <a:t>He’s</a:t>
            </a:r>
            <a:r>
              <a:rPr lang="it-IT" sz="2400" dirty="0" smtClean="0"/>
              <a:t> </a:t>
            </a:r>
            <a:r>
              <a:rPr lang="it-IT" sz="2400" dirty="0" err="1" smtClean="0"/>
              <a:t>considered</a:t>
            </a:r>
            <a:r>
              <a:rPr lang="it-IT" sz="2400" dirty="0" smtClean="0"/>
              <a:t> the </a:t>
            </a:r>
            <a:r>
              <a:rPr lang="it-IT" sz="2400" dirty="0" err="1" smtClean="0"/>
              <a:t>father</a:t>
            </a:r>
            <a:r>
              <a:rPr lang="it-IT" sz="2400" dirty="0" smtClean="0"/>
              <a:t> of </a:t>
            </a:r>
            <a:r>
              <a:rPr lang="it-IT" sz="2400" dirty="0" err="1" smtClean="0"/>
              <a:t>Modern</a:t>
            </a:r>
            <a:r>
              <a:rPr lang="it-IT" sz="2400" dirty="0" smtClean="0"/>
              <a:t> </a:t>
            </a:r>
            <a:r>
              <a:rPr lang="it-IT" sz="2400" dirty="0" err="1" smtClean="0"/>
              <a:t>African</a:t>
            </a:r>
            <a:r>
              <a:rPr lang="it-IT" sz="2400" dirty="0" smtClean="0"/>
              <a:t> </a:t>
            </a:r>
            <a:r>
              <a:rPr lang="it-IT" sz="2400" dirty="0" err="1" smtClean="0"/>
              <a:t>Literature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2" name="AutoShape 2" descr="Risultati immagini per chinua ache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5" y="2348880"/>
            <a:ext cx="2331025" cy="35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Bibliography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/>
              <a:t>http://www.marilenabeltramini.it/schoolwork1718/UserFiles/Admin_teacher/postcolonialism.pdf</a:t>
            </a:r>
          </a:p>
          <a:p>
            <a:endParaRPr lang="it-IT" altLang="en-US" dirty="0"/>
          </a:p>
          <a:p>
            <a:r>
              <a:rPr lang="it-IT" altLang="en-US" sz="2800" dirty="0"/>
              <a:t>http://www.marilenabeltramini.it/schoolwork1718/UserFiles/Admin_teacher/postcolonial_literature.pdf</a:t>
            </a:r>
          </a:p>
          <a:p>
            <a:endParaRPr lang="it-IT" altLang="en-US" sz="2800" dirty="0"/>
          </a:p>
          <a:p>
            <a:r>
              <a:rPr lang="it-IT" altLang="en-US" sz="2800" dirty="0"/>
              <a:t>http://www.marilenabeltramini.it/schoolwork1718/UserFiles/Admin_teacher/postcolonial_response.ppt</a:t>
            </a:r>
          </a:p>
        </p:txBody>
      </p:sp>
    </p:spTree>
    <p:extLst>
      <p:ext uri="{BB962C8B-B14F-4D97-AF65-F5344CB8AC3E}">
        <p14:creationId xmlns:p14="http://schemas.microsoft.com/office/powerpoint/2010/main" val="4085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Bibliography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76800"/>
          </a:xfrm>
        </p:spPr>
        <p:txBody>
          <a:bodyPr/>
          <a:lstStyle/>
          <a:p>
            <a:r>
              <a:rPr lang="it-IT" sz="2800" dirty="0"/>
              <a:t>https://</a:t>
            </a:r>
            <a:r>
              <a:rPr lang="it-IT" sz="2800" dirty="0" smtClean="0"/>
              <a:t>en.wikipedia.org/wiki</a:t>
            </a:r>
          </a:p>
          <a:p>
            <a:r>
              <a:rPr lang="it-IT" sz="2800" dirty="0" smtClean="0"/>
              <a:t>https</a:t>
            </a:r>
            <a:r>
              <a:rPr lang="it-IT" sz="2800" dirty="0"/>
              <a:t>://</a:t>
            </a:r>
            <a:r>
              <a:rPr lang="it-IT" sz="2800" dirty="0" smtClean="0"/>
              <a:t>en.wikipedia.org/wiki/The_Empire_Writes_Back</a:t>
            </a:r>
          </a:p>
          <a:p>
            <a:r>
              <a:rPr lang="it-IT" sz="2800" dirty="0"/>
              <a:t>https://</a:t>
            </a:r>
            <a:r>
              <a:rPr lang="it-IT" sz="2800" dirty="0" smtClean="0"/>
              <a:t>post-colonialism.weebly.com/features-of-post-colonialism.html</a:t>
            </a:r>
          </a:p>
          <a:p>
            <a:r>
              <a:rPr lang="it-IT" sz="2800" dirty="0"/>
              <a:t>https://</a:t>
            </a:r>
            <a:r>
              <a:rPr lang="it-IT" sz="2800" dirty="0" smtClean="0"/>
              <a:t>www.britannica.com/event/postcolonialism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89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2636912"/>
            <a:ext cx="3960440" cy="990600"/>
          </a:xfrm>
        </p:spPr>
        <p:txBody>
          <a:bodyPr>
            <a:noAutofit/>
          </a:bodyPr>
          <a:lstStyle/>
          <a:p>
            <a:r>
              <a:rPr lang="it-IT" sz="6000" dirty="0" smtClean="0"/>
              <a:t>THE END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72762" y="37779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THANK YOU FOR YOUR ATTENTION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44" y="4046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5085184"/>
            <a:ext cx="86820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err="1" smtClean="0"/>
              <a:t>What</a:t>
            </a:r>
            <a:r>
              <a:rPr lang="it-IT" sz="4400" dirty="0" smtClean="0"/>
              <a:t> </a:t>
            </a:r>
            <a:r>
              <a:rPr lang="it-IT" sz="4400" dirty="0" err="1" smtClean="0"/>
              <a:t>is</a:t>
            </a:r>
            <a:r>
              <a:rPr lang="it-IT" sz="4400" dirty="0" smtClean="0"/>
              <a:t> </a:t>
            </a:r>
            <a:r>
              <a:rPr lang="it-IT" sz="4400" dirty="0" err="1" smtClean="0"/>
              <a:t>its</a:t>
            </a:r>
            <a:r>
              <a:rPr lang="it-IT" sz="4400" dirty="0" smtClean="0"/>
              <a:t> </a:t>
            </a:r>
            <a:r>
              <a:rPr lang="it-IT" sz="4400" dirty="0" err="1" smtClean="0"/>
              <a:t>definition</a:t>
            </a:r>
            <a:r>
              <a:rPr lang="it-IT" sz="4400" dirty="0" smtClean="0"/>
              <a:t>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4500" b="1" dirty="0" err="1" smtClean="0"/>
              <a:t>Postcolonialism</a:t>
            </a:r>
            <a:r>
              <a:rPr lang="it-IT" sz="4500" dirty="0" smtClean="0"/>
              <a:t> </a:t>
            </a:r>
            <a:r>
              <a:rPr lang="it-IT" sz="4500" dirty="0" err="1" smtClean="0"/>
              <a:t>has</a:t>
            </a:r>
            <a:r>
              <a:rPr lang="it-IT" sz="4500" dirty="0" smtClean="0"/>
              <a:t> </a:t>
            </a:r>
            <a:r>
              <a:rPr lang="it-IT" sz="4500" dirty="0" err="1" smtClean="0"/>
              <a:t>various</a:t>
            </a:r>
            <a:r>
              <a:rPr lang="it-IT" sz="4500" dirty="0" smtClean="0"/>
              <a:t> </a:t>
            </a:r>
            <a:r>
              <a:rPr lang="it-IT" sz="4500" dirty="0" err="1" smtClean="0"/>
              <a:t>definitions</a:t>
            </a:r>
            <a:r>
              <a:rPr lang="it-IT" sz="4500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21328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/>
              <a:t>Postcolonialism</a:t>
            </a:r>
            <a:r>
              <a:rPr lang="en-US" sz="2400" dirty="0"/>
              <a:t> or </a:t>
            </a:r>
            <a:r>
              <a:rPr lang="en-US" sz="2400" b="1" dirty="0"/>
              <a:t>postcolonial studies</a:t>
            </a:r>
            <a:r>
              <a:rPr lang="en-US" sz="2400" dirty="0"/>
              <a:t> is the academic study of the cultural legacy of colonialism and imperialism, focusing on the human consequences of the control and exploitation of </a:t>
            </a:r>
            <a:r>
              <a:rPr lang="en-US" sz="2400" dirty="0" err="1"/>
              <a:t>colonised</a:t>
            </a:r>
            <a:r>
              <a:rPr lang="en-US" sz="2400" dirty="0"/>
              <a:t> people and their lands</a:t>
            </a:r>
            <a:endParaRPr lang="it-IT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24833"/>
            <a:ext cx="4156236" cy="233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err="1" smtClean="0"/>
              <a:t>Postolonial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theoretical approach in various disciplines that is concerned with the lasting impact of colonization in former colonies</a:t>
            </a:r>
            <a:r>
              <a:rPr lang="en-US" dirty="0" smtClean="0"/>
              <a:t>.</a:t>
            </a:r>
          </a:p>
          <a:p>
            <a:pPr>
              <a:buClrTx/>
            </a:pPr>
            <a:r>
              <a:rPr lang="en-US" b="1" dirty="0" err="1" smtClean="0"/>
              <a:t>Postolonial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political or cultural condition of a former colony.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smtClean="0"/>
              <a:t>What is its definition?</a:t>
            </a:r>
            <a:endParaRPr lang="it-IT" sz="4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" y="3645024"/>
            <a:ext cx="3538927" cy="280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767460" cy="301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it-IT" sz="2800" b="1" dirty="0" err="1"/>
              <a:t>Valorization</a:t>
            </a:r>
            <a:r>
              <a:rPr lang="it-IT" sz="2800" b="1" dirty="0"/>
              <a:t> of Cultural </a:t>
            </a:r>
            <a:r>
              <a:rPr lang="it-IT" sz="2800" b="1" dirty="0" smtClean="0"/>
              <a:t>Identity:</a:t>
            </a:r>
          </a:p>
          <a:p>
            <a:pPr lvl="1">
              <a:buClrTx/>
            </a:pPr>
            <a:r>
              <a:rPr lang="en-US" sz="2400" dirty="0"/>
              <a:t>P</a:t>
            </a:r>
            <a:r>
              <a:rPr lang="en-US" sz="2400" dirty="0" smtClean="0"/>
              <a:t>ostcolonial </a:t>
            </a:r>
            <a:r>
              <a:rPr lang="en-US" sz="2400" dirty="0"/>
              <a:t>writers </a:t>
            </a:r>
            <a:r>
              <a:rPr lang="en-US" sz="2400" dirty="0" smtClean="0"/>
              <a:t>change the idea that </a:t>
            </a:r>
            <a:r>
              <a:rPr lang="en-US" sz="2400" dirty="0"/>
              <a:t>cultures of colonized peoples were inferior </a:t>
            </a:r>
            <a:endParaRPr lang="en-US" sz="2400" dirty="0" smtClean="0"/>
          </a:p>
          <a:p>
            <a:pPr marL="274320" lvl="1" indent="0">
              <a:buClrTx/>
              <a:buNone/>
            </a:pPr>
            <a:endParaRPr lang="it-IT" sz="2400" b="1" dirty="0"/>
          </a:p>
          <a:p>
            <a:pPr>
              <a:buClrTx/>
            </a:pPr>
            <a:r>
              <a:rPr lang="it-IT" sz="2800" b="1" dirty="0" err="1"/>
              <a:t>Nationhood</a:t>
            </a:r>
            <a:r>
              <a:rPr lang="it-IT" sz="2800" b="1" dirty="0"/>
              <a:t> and </a:t>
            </a:r>
            <a:r>
              <a:rPr lang="it-IT" sz="2800" b="1" dirty="0" err="1" smtClean="0"/>
              <a:t>Nationalism</a:t>
            </a:r>
            <a:r>
              <a:rPr lang="it-IT" sz="2800" b="1" dirty="0" smtClean="0"/>
              <a:t>:</a:t>
            </a:r>
          </a:p>
          <a:p>
            <a:pPr lvl="1">
              <a:buClrTx/>
            </a:pPr>
            <a:r>
              <a:rPr lang="en-US" sz="2400" dirty="0"/>
              <a:t>A lot of these writers are very </a:t>
            </a:r>
            <a:r>
              <a:rPr lang="en-US" sz="2400" dirty="0" smtClean="0"/>
              <a:t>patriotic</a:t>
            </a:r>
          </a:p>
          <a:p>
            <a:pPr lvl="1">
              <a:buClrTx/>
            </a:pPr>
            <a:r>
              <a:rPr lang="en-US" sz="2400" dirty="0"/>
              <a:t>They write books on behalf of their nations</a:t>
            </a:r>
            <a:r>
              <a:rPr lang="en-US" sz="2400" dirty="0" smtClean="0"/>
              <a:t>.</a:t>
            </a:r>
          </a:p>
          <a:p>
            <a:pPr lvl="1">
              <a:buClrTx/>
            </a:pPr>
            <a:r>
              <a:rPr lang="en-US" sz="2400" dirty="0"/>
              <a:t>Their work is often nationalist, because postcolonial writers like to highlight and valorize their nation's cultural, political and social identity</a:t>
            </a:r>
            <a:endParaRPr lang="it-IT" sz="2400" b="1" dirty="0"/>
          </a:p>
          <a:p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8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800" b="1" dirty="0"/>
              <a:t>Appropriation of Colonial Languages</a:t>
            </a:r>
            <a:r>
              <a:rPr lang="en-US" sz="2800" dirty="0" smtClean="0"/>
              <a:t>:</a:t>
            </a:r>
          </a:p>
          <a:p>
            <a:pPr lvl="1">
              <a:buClrTx/>
            </a:pPr>
            <a:r>
              <a:rPr lang="en-US" sz="2400" dirty="0"/>
              <a:t>Authors use native </a:t>
            </a:r>
            <a:r>
              <a:rPr lang="en-US" sz="2400" dirty="0" smtClean="0"/>
              <a:t>language within </a:t>
            </a:r>
            <a:r>
              <a:rPr lang="en-US" sz="2400" dirty="0"/>
              <a:t>their </a:t>
            </a:r>
            <a:r>
              <a:rPr lang="en-US" sz="2400" dirty="0" smtClean="0"/>
              <a:t>writing</a:t>
            </a:r>
          </a:p>
          <a:p>
            <a:pPr lvl="1">
              <a:buClrTx/>
            </a:pPr>
            <a:endParaRPr lang="en-US" sz="2400" b="1" dirty="0"/>
          </a:p>
          <a:p>
            <a:pPr>
              <a:buClrTx/>
            </a:pPr>
            <a:r>
              <a:rPr lang="it-IT" sz="2800" b="1" dirty="0" err="1" smtClean="0"/>
              <a:t>Rewriting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History</a:t>
            </a:r>
            <a:r>
              <a:rPr lang="it-IT" sz="2800" dirty="0" smtClean="0"/>
              <a:t>:</a:t>
            </a:r>
          </a:p>
          <a:p>
            <a:pPr lvl="1">
              <a:buClrTx/>
            </a:pPr>
            <a:r>
              <a:rPr lang="en-US" sz="2400" dirty="0" smtClean="0"/>
              <a:t>The </a:t>
            </a:r>
            <a:r>
              <a:rPr lang="en-US" sz="2400" dirty="0"/>
              <a:t>British wrote the histories of the empires they </a:t>
            </a:r>
            <a:r>
              <a:rPr lang="en-US" sz="2400" dirty="0" smtClean="0"/>
              <a:t>   conquered</a:t>
            </a:r>
            <a:r>
              <a:rPr lang="en-US" sz="2400" dirty="0"/>
              <a:t>. Postcolonial writers don't like this version of history</a:t>
            </a:r>
            <a:r>
              <a:rPr lang="en-US" sz="2400" dirty="0" smtClean="0"/>
              <a:t>.</a:t>
            </a:r>
          </a:p>
          <a:p>
            <a:pPr lvl="1">
              <a:buClrTx/>
            </a:pPr>
            <a:r>
              <a:rPr lang="en-US" sz="2400" dirty="0"/>
              <a:t>P</a:t>
            </a:r>
            <a:r>
              <a:rPr lang="en-US" sz="2400" dirty="0" smtClean="0"/>
              <a:t>ostcolonial </a:t>
            </a:r>
            <a:r>
              <a:rPr lang="en-US" sz="2400" dirty="0"/>
              <a:t>writers set about writing history from their own perspective, showing how colonialism was actually a pretty violent, terrible thing.</a:t>
            </a:r>
            <a:endParaRPr lang="it-IT" sz="2400" dirty="0" smtClean="0"/>
          </a:p>
          <a:p>
            <a:pPr>
              <a:buClrTx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5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en-US" sz="2800" b="1" dirty="0" err="1" smtClean="0"/>
              <a:t>Postcolonial</a:t>
            </a:r>
            <a:r>
              <a:rPr lang="it-IT" altLang="en-US" sz="2800" b="1" dirty="0" smtClean="0"/>
              <a:t> </a:t>
            </a:r>
            <a:r>
              <a:rPr lang="it-IT" altLang="en-US" sz="2800" b="1" dirty="0" err="1"/>
              <a:t>Literature's</a:t>
            </a:r>
            <a:r>
              <a:rPr lang="it-IT" altLang="en-US" sz="2800" b="1" dirty="0"/>
              <a:t> </a:t>
            </a:r>
            <a:r>
              <a:rPr lang="it-IT" altLang="en-US" sz="2800" b="1" dirty="0" err="1"/>
              <a:t>goals</a:t>
            </a:r>
            <a:r>
              <a:rPr lang="it-IT" altLang="en-US" sz="2800" b="1" dirty="0"/>
              <a:t> are</a:t>
            </a:r>
            <a:r>
              <a:rPr lang="it-IT" altLang="en-US" sz="2800" dirty="0"/>
              <a:t>:</a:t>
            </a:r>
          </a:p>
          <a:p>
            <a:pPr marL="274320" lvl="1" indent="0">
              <a:buNone/>
            </a:pPr>
            <a:endParaRPr lang="it-IT" altLang="en-US" dirty="0" smtClean="0"/>
          </a:p>
          <a:p>
            <a:pPr lvl="1">
              <a:buClrTx/>
            </a:pPr>
            <a:r>
              <a:rPr lang="it-IT" altLang="en-US" sz="2400" dirty="0" smtClean="0"/>
              <a:t>The </a:t>
            </a:r>
            <a:r>
              <a:rPr lang="it-IT" altLang="en-US" sz="2400" dirty="0" err="1" smtClean="0"/>
              <a:t>contrast</a:t>
            </a:r>
            <a:r>
              <a:rPr lang="it-IT" altLang="en-US" sz="2400" dirty="0" smtClean="0"/>
              <a:t> </a:t>
            </a:r>
            <a:r>
              <a:rPr lang="it-IT" altLang="en-US" sz="2400" dirty="0"/>
              <a:t>the </a:t>
            </a:r>
            <a:r>
              <a:rPr lang="it-IT" altLang="en-US" sz="2400" dirty="0" err="1"/>
              <a:t>distorts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experience</a:t>
            </a:r>
            <a:r>
              <a:rPr lang="it-IT" altLang="en-US" sz="2400" dirty="0"/>
              <a:t> and </a:t>
            </a:r>
            <a:r>
              <a:rPr lang="it-IT" altLang="en-US" sz="2400" dirty="0" err="1"/>
              <a:t>realities</a:t>
            </a:r>
            <a:r>
              <a:rPr lang="it-IT" altLang="en-US" sz="2400" dirty="0"/>
              <a:t> of </a:t>
            </a:r>
            <a:r>
              <a:rPr lang="it-IT" altLang="en-US" sz="2400" dirty="0" err="1"/>
              <a:t>colonized</a:t>
            </a:r>
            <a:r>
              <a:rPr lang="it-IT" altLang="en-US" sz="2400" dirty="0"/>
              <a:t> </a:t>
            </a:r>
            <a:r>
              <a:rPr lang="it-IT" altLang="en-US" sz="2400" dirty="0" err="1"/>
              <a:t>people</a:t>
            </a:r>
            <a:r>
              <a:rPr lang="it-IT" altLang="en-US" sz="2400" dirty="0"/>
              <a:t> </a:t>
            </a:r>
            <a:r>
              <a:rPr lang="it-IT" altLang="en-US" sz="2400" dirty="0" err="1"/>
              <a:t>convaided</a:t>
            </a:r>
            <a:r>
              <a:rPr lang="it-IT" altLang="en-US" sz="2400" dirty="0"/>
              <a:t> by the </a:t>
            </a:r>
            <a:r>
              <a:rPr lang="it-IT" altLang="en-US" sz="2400" dirty="0" err="1"/>
              <a:t>colonizing</a:t>
            </a:r>
            <a:r>
              <a:rPr lang="it-IT" altLang="en-US" sz="2400" dirty="0"/>
              <a:t> culture</a:t>
            </a:r>
          </a:p>
          <a:p>
            <a:pPr marL="800100" lvl="1" indent="-342900">
              <a:buClrTx/>
            </a:pPr>
            <a:endParaRPr lang="it-IT" altLang="en-US" sz="2400" dirty="0"/>
          </a:p>
          <a:p>
            <a:pPr lvl="1">
              <a:buClrTx/>
            </a:pPr>
            <a:r>
              <a:rPr lang="it-IT" altLang="en-US" sz="2400" dirty="0" err="1" smtClean="0"/>
              <a:t>Articulate</a:t>
            </a:r>
            <a:r>
              <a:rPr lang="it-IT" altLang="en-US" sz="2400" dirty="0" smtClean="0"/>
              <a:t> </a:t>
            </a:r>
            <a:r>
              <a:rPr lang="it-IT" altLang="en-US" sz="2400" dirty="0"/>
              <a:t>the </a:t>
            </a:r>
            <a:r>
              <a:rPr lang="it-IT" altLang="en-US" sz="2400" dirty="0" err="1"/>
              <a:t>identity</a:t>
            </a:r>
            <a:r>
              <a:rPr lang="it-IT" altLang="en-US" sz="2400" dirty="0"/>
              <a:t> of the </a:t>
            </a:r>
            <a:r>
              <a:rPr lang="it-IT" altLang="en-US" sz="2400" dirty="0" err="1"/>
              <a:t>colonized</a:t>
            </a:r>
            <a:r>
              <a:rPr lang="it-IT" altLang="en-US" sz="2400" dirty="0"/>
              <a:t>, </a:t>
            </a:r>
            <a:r>
              <a:rPr lang="it-IT" altLang="en-US" sz="2400" dirty="0" err="1"/>
              <a:t>who</a:t>
            </a:r>
            <a:r>
              <a:rPr lang="it-IT" altLang="en-US" sz="2400" dirty="0"/>
              <a:t> </a:t>
            </a:r>
            <a:r>
              <a:rPr lang="it-IT" altLang="en-US" sz="2400" dirty="0" err="1"/>
              <a:t>try</a:t>
            </a:r>
            <a:r>
              <a:rPr lang="it-IT" altLang="en-US" sz="2400" dirty="0"/>
              <a:t> to </a:t>
            </a:r>
            <a:r>
              <a:rPr lang="it-IT" altLang="en-US" sz="2400" dirty="0" err="1"/>
              <a:t>reclaim</a:t>
            </a:r>
            <a:r>
              <a:rPr lang="it-IT" altLang="en-US" sz="2400" dirty="0"/>
              <a:t> </a:t>
            </a:r>
            <a:r>
              <a:rPr lang="it-IT" altLang="en-US" sz="2400" dirty="0" err="1"/>
              <a:t>their</a:t>
            </a:r>
            <a:r>
              <a:rPr lang="it-IT" altLang="en-US" sz="2400" dirty="0"/>
              <a:t> </a:t>
            </a:r>
            <a:r>
              <a:rPr lang="it-IT" altLang="en-US" sz="2400" dirty="0" err="1"/>
              <a:t>past</a:t>
            </a:r>
            <a:r>
              <a:rPr lang="it-IT" altLang="en-US" sz="2400" dirty="0"/>
              <a:t> in the face of the </a:t>
            </a:r>
            <a:r>
              <a:rPr lang="it-IT" altLang="en-US" sz="2400" dirty="0" err="1"/>
              <a:t>past's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inevitable</a:t>
            </a:r>
            <a:r>
              <a:rPr lang="it-IT" altLang="en-US" sz="2400" dirty="0"/>
              <a:t> </a:t>
            </a:r>
            <a:r>
              <a:rPr lang="it-IT" altLang="en-US" sz="2400" dirty="0" err="1"/>
              <a:t>otherness</a:t>
            </a:r>
            <a:endParaRPr lang="it-IT" altLang="en-US" sz="2400" dirty="0"/>
          </a:p>
          <a:p>
            <a:pPr>
              <a:buClrTx/>
            </a:pPr>
            <a:endParaRPr lang="it-IT" dirty="0"/>
          </a:p>
        </p:txBody>
      </p:sp>
      <p:sp>
        <p:nvSpPr>
          <p:cNvPr id="4" name="AutoShape 2" descr="Risultati immagini per g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5"/>
            <a:ext cx="2899023" cy="217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</a:t>
            </a:r>
            <a:r>
              <a:rPr lang="it-IT" dirty="0" err="1" smtClean="0"/>
              <a:t>figures</a:t>
            </a:r>
            <a:endParaRPr lang="it-IT" dirty="0"/>
          </a:p>
        </p:txBody>
      </p:sp>
      <p:pic>
        <p:nvPicPr>
          <p:cNvPr id="4098" name="Picture 2" descr="Risultati immagini per edward s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2972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16888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Edward Said: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275856" y="242088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He’s </a:t>
            </a:r>
            <a:r>
              <a:rPr lang="en-US" sz="2400" dirty="0"/>
              <a:t>known for the book Orientalism (1978), a critique of the cultural representations that are the bases of </a:t>
            </a:r>
            <a:r>
              <a:rPr lang="en-US" sz="2400" dirty="0" smtClean="0"/>
              <a:t>Orientalism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7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</a:t>
            </a:r>
            <a:r>
              <a:rPr lang="it-IT" dirty="0" err="1" smtClean="0"/>
              <a:t>figures</a:t>
            </a:r>
            <a:endParaRPr lang="it-IT" dirty="0"/>
          </a:p>
        </p:txBody>
      </p:sp>
      <p:pic>
        <p:nvPicPr>
          <p:cNvPr id="6146" name="Picture 2" descr="Risultati immagini per salman rush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8" y="2348880"/>
            <a:ext cx="2247782" cy="33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Salman</a:t>
            </a:r>
            <a:r>
              <a:rPr lang="it-IT" sz="2400" b="1" dirty="0" smtClean="0"/>
              <a:t> Rushdie: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347864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Sir Ahmed </a:t>
            </a:r>
            <a:r>
              <a:rPr lang="it-IT" sz="2400" dirty="0" err="1"/>
              <a:t>Salman</a:t>
            </a:r>
            <a:r>
              <a:rPr lang="it-IT" sz="2400" dirty="0"/>
              <a:t> </a:t>
            </a:r>
            <a:r>
              <a:rPr lang="it-IT" sz="2400" dirty="0" err="1" smtClean="0"/>
              <a:t>Rushdieis</a:t>
            </a:r>
            <a:r>
              <a:rPr lang="it-IT" sz="2400" dirty="0" smtClean="0"/>
              <a:t> </a:t>
            </a:r>
            <a:r>
              <a:rPr lang="it-IT" sz="2400" dirty="0"/>
              <a:t>a </a:t>
            </a:r>
            <a:r>
              <a:rPr lang="it-IT" sz="2400" dirty="0" err="1"/>
              <a:t>British</a:t>
            </a:r>
            <a:r>
              <a:rPr lang="it-IT" sz="2400" dirty="0"/>
              <a:t> </a:t>
            </a:r>
            <a:r>
              <a:rPr lang="it-IT" sz="2400" dirty="0" err="1"/>
              <a:t>Indian</a:t>
            </a:r>
            <a:r>
              <a:rPr lang="it-IT" sz="2400" dirty="0"/>
              <a:t> </a:t>
            </a:r>
            <a:r>
              <a:rPr lang="it-IT" sz="2400" dirty="0" err="1"/>
              <a:t>novelist</a:t>
            </a:r>
            <a:r>
              <a:rPr lang="it-IT" sz="2400" dirty="0"/>
              <a:t> and </a:t>
            </a:r>
            <a:r>
              <a:rPr lang="it-IT" sz="2400" dirty="0" err="1"/>
              <a:t>essayist</a:t>
            </a:r>
            <a:r>
              <a:rPr lang="it-IT" sz="2400" dirty="0"/>
              <a:t>. </a:t>
            </a: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H</a:t>
            </a:r>
            <a:r>
              <a:rPr lang="it-IT" sz="2400" dirty="0" smtClean="0"/>
              <a:t>is </a:t>
            </a:r>
            <a:r>
              <a:rPr lang="it-IT" sz="2400" dirty="0"/>
              <a:t>work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concerned</a:t>
            </a:r>
            <a:r>
              <a:rPr lang="it-IT" sz="2400" dirty="0"/>
              <a:t> with the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connections</a:t>
            </a:r>
            <a:r>
              <a:rPr lang="it-IT" sz="2400" dirty="0"/>
              <a:t>, </a:t>
            </a:r>
            <a:r>
              <a:rPr lang="it-IT" sz="2400" dirty="0" err="1"/>
              <a:t>disruptions</a:t>
            </a:r>
            <a:r>
              <a:rPr lang="it-IT" sz="2400" dirty="0"/>
              <a:t>, and </a:t>
            </a:r>
            <a:r>
              <a:rPr lang="it-IT" sz="2400" dirty="0" err="1"/>
              <a:t>migrations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Eastern</a:t>
            </a:r>
            <a:r>
              <a:rPr lang="it-IT" sz="2400" dirty="0"/>
              <a:t> and Western </a:t>
            </a:r>
            <a:r>
              <a:rPr lang="it-IT" sz="2400" dirty="0" err="1"/>
              <a:t>civilizations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</a:t>
            </a:r>
            <a:r>
              <a:rPr lang="it-IT" dirty="0" err="1" smtClean="0"/>
              <a:t>figures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Bill Ashcroft: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347864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/>
              <a:t>One</a:t>
            </a:r>
            <a:r>
              <a:rPr lang="it-IT" sz="2400" dirty="0" smtClean="0"/>
              <a:t> of </a:t>
            </a:r>
            <a:r>
              <a:rPr lang="it-IT" sz="2400" dirty="0" err="1" smtClean="0"/>
              <a:t>his</a:t>
            </a:r>
            <a:r>
              <a:rPr lang="it-IT" sz="2400" dirty="0" smtClean="0"/>
              <a:t>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significant</a:t>
            </a:r>
            <a:r>
              <a:rPr lang="it-IT" sz="2400" dirty="0" smtClean="0"/>
              <a:t> and </a:t>
            </a:r>
            <a:r>
              <a:rPr lang="it-IT" sz="2400" dirty="0" err="1" smtClean="0"/>
              <a:t>important</a:t>
            </a:r>
            <a:r>
              <a:rPr lang="it-IT" sz="2400" dirty="0" smtClean="0"/>
              <a:t> </a:t>
            </a:r>
            <a:r>
              <a:rPr lang="it-IT" sz="2400" dirty="0" err="1" smtClean="0"/>
              <a:t>works</a:t>
            </a:r>
            <a:r>
              <a:rPr lang="it-IT" sz="2400" dirty="0" smtClean="0"/>
              <a:t>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</a:t>
            </a:r>
            <a:r>
              <a:rPr lang="it-IT" sz="2400" dirty="0" err="1" smtClean="0"/>
              <a:t>his</a:t>
            </a:r>
            <a:r>
              <a:rPr lang="it-IT" sz="2400" dirty="0" smtClean="0"/>
              <a:t> life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 he </a:t>
            </a:r>
            <a:r>
              <a:rPr lang="it-IT" sz="2400" dirty="0" err="1" smtClean="0"/>
              <a:t>give</a:t>
            </a:r>
            <a:r>
              <a:rPr lang="it-IT" sz="2400" dirty="0" smtClean="0"/>
              <a:t> to the book</a:t>
            </a:r>
            <a:r>
              <a:rPr lang="it-IT" sz="2400" dirty="0"/>
              <a:t>: </a:t>
            </a:r>
            <a:r>
              <a:rPr lang="it-IT" sz="2400" b="1" dirty="0"/>
              <a:t>The Empire </a:t>
            </a:r>
            <a:r>
              <a:rPr lang="it-IT" sz="2400" b="1" dirty="0" err="1"/>
              <a:t>Writes</a:t>
            </a:r>
            <a:r>
              <a:rPr lang="it-IT" sz="2400" b="1" dirty="0"/>
              <a:t> Back</a:t>
            </a:r>
          </a:p>
        </p:txBody>
      </p:sp>
      <p:pic>
        <p:nvPicPr>
          <p:cNvPr id="7170" name="Picture 2" descr="Risultati immagini per bill ashcro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252120" cy="33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1897</TotalTime>
  <Words>365</Words>
  <Application>Microsoft Office PowerPoint</Application>
  <PresentationFormat>Presentazione su schermo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Chiaro</vt:lpstr>
      <vt:lpstr>POSTCOLONIAL LITERATURE</vt:lpstr>
      <vt:lpstr>What is its definition?</vt:lpstr>
      <vt:lpstr>Presentazione standard di PowerPoint</vt:lpstr>
      <vt:lpstr>What are its main features?</vt:lpstr>
      <vt:lpstr>What are its main features?</vt:lpstr>
      <vt:lpstr>What are its main features?</vt:lpstr>
      <vt:lpstr>Major figures</vt:lpstr>
      <vt:lpstr>Major figures</vt:lpstr>
      <vt:lpstr>Major figures</vt:lpstr>
      <vt:lpstr>Major figures</vt:lpstr>
      <vt:lpstr>Bibliography</vt:lpstr>
      <vt:lpstr>Bibliography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 Carinola</dc:creator>
  <cp:lastModifiedBy>Raffaele Carinola</cp:lastModifiedBy>
  <cp:revision>13</cp:revision>
  <dcterms:created xsi:type="dcterms:W3CDTF">2018-01-06T17:21:18Z</dcterms:created>
  <dcterms:modified xsi:type="dcterms:W3CDTF">2018-01-08T16:38:51Z</dcterms:modified>
</cp:coreProperties>
</file>