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61" r:id="rId5"/>
    <p:sldId id="259" r:id="rId6"/>
    <p:sldId id="265" r:id="rId7"/>
    <p:sldId id="267" r:id="rId8"/>
    <p:sldId id="260" r:id="rId9"/>
    <p:sldId id="269" r:id="rId10"/>
    <p:sldId id="270" r:id="rId11"/>
    <p:sldId id="266" r:id="rId12"/>
    <p:sldId id="26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90" y="-5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it-IT">
              <a:solidFill>
                <a:srgbClr val="191B0E"/>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F3235E9-B651-4014-A404-393E2E255AFA}" type="slidenum">
              <a:rPr lang="it-IT" smtClean="0">
                <a:solidFill>
                  <a:srgbClr val="191B0E"/>
                </a:solidFill>
              </a:rPr>
              <a:pPr/>
              <a:t>‹N›</a:t>
            </a:fld>
            <a:endParaRPr lang="it-IT">
              <a:solidFill>
                <a:srgbClr val="191B0E"/>
              </a:solidFill>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71133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5" name="Footer Placeholder 4"/>
          <p:cNvSpPr>
            <a:spLocks noGrp="1"/>
          </p:cNvSpPr>
          <p:nvPr>
            <p:ph type="ftr" sz="quarter" idx="11"/>
          </p:nvPr>
        </p:nvSpPr>
        <p:spPr/>
        <p:txBody>
          <a:bodyPr/>
          <a:lstStyle/>
          <a:p>
            <a:endParaRPr lang="it-IT">
              <a:solidFill>
                <a:srgbClr val="191B0E"/>
              </a:solidFill>
            </a:endParaRPr>
          </a:p>
        </p:txBody>
      </p:sp>
      <p:sp>
        <p:nvSpPr>
          <p:cNvPr id="6" name="Slide Number Placeholder 5"/>
          <p:cNvSpPr>
            <a:spLocks noGrp="1"/>
          </p:cNvSpPr>
          <p:nvPr>
            <p:ph type="sldNum" sz="quarter" idx="12"/>
          </p:nvPr>
        </p:nvSpPr>
        <p:spPr/>
        <p:txBody>
          <a:bodyPr/>
          <a:lstStyle/>
          <a:p>
            <a:fld id="{2F3235E9-B651-4014-A404-393E2E255AFA}" type="slidenum">
              <a:rPr lang="it-IT" smtClean="0">
                <a:solidFill>
                  <a:srgbClr val="191B0E"/>
                </a:solidFill>
              </a:rPr>
              <a:pPr/>
              <a:t>‹N›</a:t>
            </a:fld>
            <a:endParaRPr lang="it-IT">
              <a:solidFill>
                <a:srgbClr val="191B0E"/>
              </a:solidFill>
            </a:endParaRPr>
          </a:p>
        </p:txBody>
      </p:sp>
    </p:spTree>
    <p:extLst>
      <p:ext uri="{BB962C8B-B14F-4D97-AF65-F5344CB8AC3E}">
        <p14:creationId xmlns:p14="http://schemas.microsoft.com/office/powerpoint/2010/main" val="427239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5" name="Footer Placeholder 4"/>
          <p:cNvSpPr>
            <a:spLocks noGrp="1"/>
          </p:cNvSpPr>
          <p:nvPr>
            <p:ph type="ftr" sz="quarter" idx="11"/>
          </p:nvPr>
        </p:nvSpPr>
        <p:spPr/>
        <p:txBody>
          <a:bodyPr/>
          <a:lstStyle/>
          <a:p>
            <a:endParaRPr lang="it-IT">
              <a:solidFill>
                <a:srgbClr val="191B0E"/>
              </a:solidFill>
            </a:endParaRPr>
          </a:p>
        </p:txBody>
      </p:sp>
      <p:sp>
        <p:nvSpPr>
          <p:cNvPr id="6" name="Slide Number Placeholder 5"/>
          <p:cNvSpPr>
            <a:spLocks noGrp="1"/>
          </p:cNvSpPr>
          <p:nvPr>
            <p:ph type="sldNum" sz="quarter" idx="12"/>
          </p:nvPr>
        </p:nvSpPr>
        <p:spPr/>
        <p:txBody>
          <a:bodyPr/>
          <a:lstStyle/>
          <a:p>
            <a:fld id="{2F3235E9-B651-4014-A404-393E2E255AFA}" type="slidenum">
              <a:rPr lang="it-IT" smtClean="0">
                <a:solidFill>
                  <a:srgbClr val="191B0E"/>
                </a:solidFill>
              </a:rPr>
              <a:pPr/>
              <a:t>‹N›</a:t>
            </a:fld>
            <a:endParaRPr lang="it-IT">
              <a:solidFill>
                <a:srgbClr val="191B0E"/>
              </a:solidFill>
            </a:endParaRPr>
          </a:p>
        </p:txBody>
      </p:sp>
    </p:spTree>
    <p:extLst>
      <p:ext uri="{BB962C8B-B14F-4D97-AF65-F5344CB8AC3E}">
        <p14:creationId xmlns:p14="http://schemas.microsoft.com/office/powerpoint/2010/main" val="23779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5" name="Footer Placeholder 4"/>
          <p:cNvSpPr>
            <a:spLocks noGrp="1"/>
          </p:cNvSpPr>
          <p:nvPr>
            <p:ph type="ftr" sz="quarter" idx="11"/>
          </p:nvPr>
        </p:nvSpPr>
        <p:spPr/>
        <p:txBody>
          <a:bodyPr/>
          <a:lstStyle/>
          <a:p>
            <a:endParaRPr lang="it-IT">
              <a:solidFill>
                <a:srgbClr val="191B0E"/>
              </a:solidFill>
            </a:endParaRPr>
          </a:p>
        </p:txBody>
      </p:sp>
      <p:sp>
        <p:nvSpPr>
          <p:cNvPr id="6" name="Slide Number Placeholder 5"/>
          <p:cNvSpPr>
            <a:spLocks noGrp="1"/>
          </p:cNvSpPr>
          <p:nvPr>
            <p:ph type="sldNum" sz="quarter" idx="12"/>
          </p:nvPr>
        </p:nvSpPr>
        <p:spPr/>
        <p:txBody>
          <a:bodyPr/>
          <a:lstStyle/>
          <a:p>
            <a:fld id="{2F3235E9-B651-4014-A404-393E2E255AFA}" type="slidenum">
              <a:rPr lang="it-IT" smtClean="0">
                <a:solidFill>
                  <a:srgbClr val="191B0E"/>
                </a:solidFill>
              </a:rPr>
              <a:pPr/>
              <a:t>‹N›</a:t>
            </a:fld>
            <a:endParaRPr lang="it-IT">
              <a:solidFill>
                <a:srgbClr val="191B0E"/>
              </a:solidFill>
            </a:endParaRPr>
          </a:p>
        </p:txBody>
      </p:sp>
    </p:spTree>
    <p:extLst>
      <p:ext uri="{BB962C8B-B14F-4D97-AF65-F5344CB8AC3E}">
        <p14:creationId xmlns:p14="http://schemas.microsoft.com/office/powerpoint/2010/main" val="52368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DB76CD8-6C21-4521-AA28-BB1763DEC9DA}" type="datetimeFigureOut">
              <a:rPr lang="it-IT" smtClean="0">
                <a:solidFill>
                  <a:srgbClr val="EFEDE3"/>
                </a:solidFill>
              </a:rPr>
              <a:pPr/>
              <a:t>20/02/2018</a:t>
            </a:fld>
            <a:endParaRPr lang="it-IT">
              <a:solidFill>
                <a:srgbClr val="EFEDE3"/>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it-IT">
              <a:solidFill>
                <a:srgbClr val="EFEDE3"/>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F3235E9-B651-4014-A404-393E2E255AFA}" type="slidenum">
              <a:rPr lang="it-IT" smtClean="0">
                <a:solidFill>
                  <a:srgbClr val="EFEDE3"/>
                </a:solidFill>
              </a:rPr>
              <a:pPr/>
              <a:t>‹N›</a:t>
            </a:fld>
            <a:endParaRPr lang="it-IT">
              <a:solidFill>
                <a:srgbClr val="EFEDE3"/>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316682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6" name="Footer Placeholder 5"/>
          <p:cNvSpPr>
            <a:spLocks noGrp="1"/>
          </p:cNvSpPr>
          <p:nvPr>
            <p:ph type="ftr" sz="quarter" idx="11"/>
          </p:nvPr>
        </p:nvSpPr>
        <p:spPr/>
        <p:txBody>
          <a:bodyPr/>
          <a:lstStyle/>
          <a:p>
            <a:endParaRPr lang="it-IT">
              <a:solidFill>
                <a:srgbClr val="191B0E"/>
              </a:solidFill>
            </a:endParaRPr>
          </a:p>
        </p:txBody>
      </p:sp>
      <p:sp>
        <p:nvSpPr>
          <p:cNvPr id="7" name="Slide Number Placeholder 6"/>
          <p:cNvSpPr>
            <a:spLocks noGrp="1"/>
          </p:cNvSpPr>
          <p:nvPr>
            <p:ph type="sldNum" sz="quarter" idx="12"/>
          </p:nvPr>
        </p:nvSpPr>
        <p:spPr/>
        <p:txBody>
          <a:bodyPr/>
          <a:lstStyle/>
          <a:p>
            <a:fld id="{2F3235E9-B651-4014-A404-393E2E255AFA}" type="slidenum">
              <a:rPr lang="it-IT" smtClean="0">
                <a:solidFill>
                  <a:srgbClr val="191B0E"/>
                </a:solidFill>
              </a:rPr>
              <a:pPr/>
              <a:t>‹N›</a:t>
            </a:fld>
            <a:endParaRPr lang="it-IT">
              <a:solidFill>
                <a:srgbClr val="191B0E"/>
              </a:solidFill>
            </a:endParaRPr>
          </a:p>
        </p:txBody>
      </p:sp>
    </p:spTree>
    <p:extLst>
      <p:ext uri="{BB962C8B-B14F-4D97-AF65-F5344CB8AC3E}">
        <p14:creationId xmlns:p14="http://schemas.microsoft.com/office/powerpoint/2010/main" val="26518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8" name="Footer Placeholder 7"/>
          <p:cNvSpPr>
            <a:spLocks noGrp="1"/>
          </p:cNvSpPr>
          <p:nvPr>
            <p:ph type="ftr" sz="quarter" idx="11"/>
          </p:nvPr>
        </p:nvSpPr>
        <p:spPr/>
        <p:txBody>
          <a:bodyPr/>
          <a:lstStyle/>
          <a:p>
            <a:endParaRPr lang="it-IT">
              <a:solidFill>
                <a:srgbClr val="191B0E"/>
              </a:solidFill>
            </a:endParaRPr>
          </a:p>
        </p:txBody>
      </p:sp>
      <p:sp>
        <p:nvSpPr>
          <p:cNvPr id="9" name="Slide Number Placeholder 8"/>
          <p:cNvSpPr>
            <a:spLocks noGrp="1"/>
          </p:cNvSpPr>
          <p:nvPr>
            <p:ph type="sldNum" sz="quarter" idx="12"/>
          </p:nvPr>
        </p:nvSpPr>
        <p:spPr/>
        <p:txBody>
          <a:bodyPr/>
          <a:lstStyle/>
          <a:p>
            <a:fld id="{2F3235E9-B651-4014-A404-393E2E255AFA}" type="slidenum">
              <a:rPr lang="it-IT" smtClean="0">
                <a:solidFill>
                  <a:srgbClr val="191B0E"/>
                </a:solidFill>
              </a:rPr>
              <a:pPr/>
              <a:t>‹N›</a:t>
            </a:fld>
            <a:endParaRPr lang="it-IT">
              <a:solidFill>
                <a:srgbClr val="191B0E"/>
              </a:solidFill>
            </a:endParaRPr>
          </a:p>
        </p:txBody>
      </p:sp>
    </p:spTree>
    <p:extLst>
      <p:ext uri="{BB962C8B-B14F-4D97-AF65-F5344CB8AC3E}">
        <p14:creationId xmlns:p14="http://schemas.microsoft.com/office/powerpoint/2010/main" val="37880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4" name="Footer Placeholder 3"/>
          <p:cNvSpPr>
            <a:spLocks noGrp="1"/>
          </p:cNvSpPr>
          <p:nvPr>
            <p:ph type="ftr" sz="quarter" idx="11"/>
          </p:nvPr>
        </p:nvSpPr>
        <p:spPr/>
        <p:txBody>
          <a:bodyPr/>
          <a:lstStyle/>
          <a:p>
            <a:endParaRPr lang="it-IT">
              <a:solidFill>
                <a:srgbClr val="191B0E"/>
              </a:solidFill>
            </a:endParaRPr>
          </a:p>
        </p:txBody>
      </p:sp>
      <p:sp>
        <p:nvSpPr>
          <p:cNvPr id="5" name="Slide Number Placeholder 4"/>
          <p:cNvSpPr>
            <a:spLocks noGrp="1"/>
          </p:cNvSpPr>
          <p:nvPr>
            <p:ph type="sldNum" sz="quarter" idx="12"/>
          </p:nvPr>
        </p:nvSpPr>
        <p:spPr/>
        <p:txBody>
          <a:bodyPr/>
          <a:lstStyle/>
          <a:p>
            <a:fld id="{2F3235E9-B651-4014-A404-393E2E255AFA}" type="slidenum">
              <a:rPr lang="it-IT" smtClean="0">
                <a:solidFill>
                  <a:srgbClr val="191B0E"/>
                </a:solidFill>
              </a:rPr>
              <a:pPr/>
              <a:t>‹N›</a:t>
            </a:fld>
            <a:endParaRPr lang="it-IT">
              <a:solidFill>
                <a:srgbClr val="191B0E"/>
              </a:solidFill>
            </a:endParaRPr>
          </a:p>
        </p:txBody>
      </p:sp>
    </p:spTree>
    <p:extLst>
      <p:ext uri="{BB962C8B-B14F-4D97-AF65-F5344CB8AC3E}">
        <p14:creationId xmlns:p14="http://schemas.microsoft.com/office/powerpoint/2010/main" val="128247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3" name="Footer Placeholder 2"/>
          <p:cNvSpPr>
            <a:spLocks noGrp="1"/>
          </p:cNvSpPr>
          <p:nvPr>
            <p:ph type="ftr" sz="quarter" idx="11"/>
          </p:nvPr>
        </p:nvSpPr>
        <p:spPr/>
        <p:txBody>
          <a:bodyPr/>
          <a:lstStyle/>
          <a:p>
            <a:endParaRPr lang="it-IT">
              <a:solidFill>
                <a:srgbClr val="191B0E"/>
              </a:solidFill>
            </a:endParaRPr>
          </a:p>
        </p:txBody>
      </p:sp>
      <p:sp>
        <p:nvSpPr>
          <p:cNvPr id="4" name="Slide Number Placeholder 3"/>
          <p:cNvSpPr>
            <a:spLocks noGrp="1"/>
          </p:cNvSpPr>
          <p:nvPr>
            <p:ph type="sldNum" sz="quarter" idx="12"/>
          </p:nvPr>
        </p:nvSpPr>
        <p:spPr/>
        <p:txBody>
          <a:bodyPr/>
          <a:lstStyle/>
          <a:p>
            <a:fld id="{2F3235E9-B651-4014-A404-393E2E255AFA}" type="slidenum">
              <a:rPr lang="it-IT" smtClean="0">
                <a:solidFill>
                  <a:srgbClr val="191B0E"/>
                </a:solidFill>
              </a:rPr>
              <a:pPr/>
              <a:t>‹N›</a:t>
            </a:fld>
            <a:endParaRPr lang="it-IT">
              <a:solidFill>
                <a:srgbClr val="191B0E"/>
              </a:solidFill>
            </a:endParaRPr>
          </a:p>
        </p:txBody>
      </p:sp>
    </p:spTree>
    <p:extLst>
      <p:ext uri="{BB962C8B-B14F-4D97-AF65-F5344CB8AC3E}">
        <p14:creationId xmlns:p14="http://schemas.microsoft.com/office/powerpoint/2010/main" val="168167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it-IT">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F3235E9-B651-4014-A404-393E2E255AFA}" type="slidenum">
              <a:rPr lang="it-IT" smtClean="0">
                <a:solidFill>
                  <a:srgbClr val="191B0E"/>
                </a:solidFill>
              </a:rPr>
              <a:pPr/>
              <a:t>‹N›</a:t>
            </a:fld>
            <a:endParaRPr lang="it-IT">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773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F3235E9-B651-4014-A404-393E2E255AFA}" type="slidenum">
              <a:rPr lang="it-IT" smtClean="0">
                <a:solidFill>
                  <a:srgbClr val="191B0E"/>
                </a:solidFill>
              </a:rPr>
              <a:pPr/>
              <a:t>‹N›</a:t>
            </a:fld>
            <a:endParaRPr lang="it-IT">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032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DB76CD8-6C21-4521-AA28-BB1763DEC9DA}" type="datetimeFigureOut">
              <a:rPr lang="it-IT" smtClean="0">
                <a:solidFill>
                  <a:srgbClr val="191B0E"/>
                </a:solidFill>
              </a:rPr>
              <a:pPr/>
              <a:t>20/02/2018</a:t>
            </a:fld>
            <a:endParaRPr lang="it-IT">
              <a:solidFill>
                <a:srgbClr val="191B0E"/>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it-IT">
              <a:solidFill>
                <a:srgbClr val="191B0E"/>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F3235E9-B651-4014-A404-393E2E255AFA}" type="slidenum">
              <a:rPr lang="it-IT" smtClean="0">
                <a:solidFill>
                  <a:srgbClr val="191B0E"/>
                </a:solidFill>
              </a:rPr>
              <a:pPr/>
              <a:t>‹N›</a:t>
            </a:fld>
            <a:endParaRPr lang="it-IT">
              <a:solidFill>
                <a:srgbClr val="191B0E"/>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3249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it/search?q=colonialismo&amp;rlz=1C1YBKB_enIT505IT508&amp;source=lnms&amp;tbm=isch&amp;sa=X&amp;ved=0ahUKEwiSpo2Q27LZAhVMaVAKHWSkAKMQ_AUICigB&amp;biw=1280&amp;bih=918" TargetMode="External"/><Relationship Id="rId7" Type="http://schemas.openxmlformats.org/officeDocument/2006/relationships/hyperlink" Target="https://en.wikipedia.org/wiki/A_Passage_to_India" TargetMode="External"/><Relationship Id="rId2" Type="http://schemas.openxmlformats.org/officeDocument/2006/relationships/hyperlink" Target="https://www.google.it/search?q=Robinson+Crusoe&amp;rlz=1C1YBKB_enIT505IT508&amp;source=lnms&amp;tbm=isch&amp;sa=X&amp;ved=0ahUKEwiPqZap2rLZAhUJmbQKHXeUAqoQ_AUICigB&amp;biw=1280&amp;bih=918#imgrc=JKj7dgp6BvrSXM" TargetMode="External"/><Relationship Id="rId1" Type="http://schemas.openxmlformats.org/officeDocument/2006/relationships/slideLayout" Target="../slideLayouts/slideLayout2.xml"/><Relationship Id="rId6" Type="http://schemas.openxmlformats.org/officeDocument/2006/relationships/hyperlink" Target="https://www.google.it/search?q=colonialismi&amp;rlz=1C1YBKB_enIT505IT508&amp;source=lnms&amp;tbm=isch&amp;sa=X&amp;ved=0ahUKEwiX172R9bTZAhWFXBQKHfbYAuAQ_AUICygC&amp;biw=1280&amp;bih=918" TargetMode="External"/><Relationship Id="rId5" Type="http://schemas.openxmlformats.org/officeDocument/2006/relationships/hyperlink" Target="https://www.google.it/search?q=colonialismi&amp;rlz=1C1YBKB_enIT505IT508&amp;oq=colonialismi&amp;aqs=chrome..69i57j0l5.3141j1j9&amp;sourceid=chrome&amp;ie=UTF-8" TargetMode="External"/><Relationship Id="rId4" Type="http://schemas.openxmlformats.org/officeDocument/2006/relationships/hyperlink" Target="https://www.google.it/search?q=Conrad+Heart+of+Darkness&amp;rlz=1C1YBKB_enIT505IT508&amp;source=lnms&amp;tbm=isch&amp;sa=X&amp;ved=0ahUKEwjrndyg9LTZAhUHUBQKHS2hB0sQ_AUICigB&amp;biw=1280&amp;bih=918#imgrc=hZMAfFQe6IU4d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sz="4900" dirty="0" err="1"/>
              <a:t>Colonial</a:t>
            </a:r>
            <a:r>
              <a:rPr lang="it-IT" sz="4900" dirty="0"/>
              <a:t> </a:t>
            </a:r>
            <a:r>
              <a:rPr lang="it-IT" sz="4900" dirty="0" err="1"/>
              <a:t>representation</a:t>
            </a:r>
            <a:r>
              <a:rPr lang="it-IT" sz="4900" dirty="0"/>
              <a:t> in: “Robinson </a:t>
            </a:r>
            <a:r>
              <a:rPr lang="it-IT" sz="4900" dirty="0" err="1"/>
              <a:t>Crusoe</a:t>
            </a:r>
            <a:r>
              <a:rPr lang="it-IT" sz="4900" dirty="0"/>
              <a:t>”, “</a:t>
            </a:r>
            <a:r>
              <a:rPr lang="it-IT" sz="4900" dirty="0" err="1"/>
              <a:t>Heart</a:t>
            </a:r>
            <a:r>
              <a:rPr lang="it-IT" sz="4900" dirty="0"/>
              <a:t> of </a:t>
            </a:r>
            <a:r>
              <a:rPr lang="it-IT" sz="4900" dirty="0" err="1"/>
              <a:t>Darkness</a:t>
            </a:r>
            <a:r>
              <a:rPr lang="it-IT" sz="4900" dirty="0"/>
              <a:t>” and “a </a:t>
            </a:r>
            <a:r>
              <a:rPr lang="it-IT" sz="4900" dirty="0" err="1"/>
              <a:t>Passage</a:t>
            </a:r>
            <a:r>
              <a:rPr lang="it-IT" sz="4900" dirty="0"/>
              <a:t> to India”</a:t>
            </a:r>
          </a:p>
        </p:txBody>
      </p:sp>
      <p:sp>
        <p:nvSpPr>
          <p:cNvPr id="3" name="Sottotitolo 2"/>
          <p:cNvSpPr>
            <a:spLocks noGrp="1"/>
          </p:cNvSpPr>
          <p:nvPr>
            <p:ph type="subTitle" idx="1"/>
          </p:nvPr>
        </p:nvSpPr>
        <p:spPr>
          <a:xfrm>
            <a:off x="1487424" y="3839624"/>
            <a:ext cx="9144000" cy="1655762"/>
          </a:xfrm>
        </p:spPr>
        <p:txBody>
          <a:bodyPr>
            <a:normAutofit/>
          </a:bodyPr>
          <a:lstStyle/>
          <a:p>
            <a:r>
              <a:rPr lang="it-IT" sz="2800" dirty="0" err="1" smtClean="0"/>
              <a:t>Credits</a:t>
            </a:r>
            <a:r>
              <a:rPr lang="it-IT" sz="2800" dirty="0" smtClean="0"/>
              <a:t>:</a:t>
            </a:r>
          </a:p>
          <a:p>
            <a:r>
              <a:rPr lang="it-IT" sz="2800" dirty="0" smtClean="0"/>
              <a:t>Cattaruzzi Simone and Moratti Alex</a:t>
            </a:r>
          </a:p>
          <a:p>
            <a:r>
              <a:rPr lang="it-IT" sz="2800" dirty="0" smtClean="0"/>
              <a:t>5 ASA</a:t>
            </a:r>
            <a:endParaRPr lang="it-IT" sz="2800" dirty="0"/>
          </a:p>
        </p:txBody>
      </p:sp>
      <p:sp>
        <p:nvSpPr>
          <p:cNvPr id="4" name="Rettangolo 3"/>
          <p:cNvSpPr/>
          <p:nvPr/>
        </p:nvSpPr>
        <p:spPr>
          <a:xfrm>
            <a:off x="1755648" y="6065365"/>
            <a:ext cx="8778240" cy="646331"/>
          </a:xfrm>
          <a:prstGeom prst="rect">
            <a:avLst/>
          </a:prstGeom>
        </p:spPr>
        <p:txBody>
          <a:bodyPr wrap="square">
            <a:spAutoFit/>
          </a:bodyPr>
          <a:lstStyle/>
          <a:p>
            <a:r>
              <a:rPr lang="it-IT" dirty="0">
                <a:cs typeface="Arial" pitchFamily="34" charset="0"/>
              </a:rPr>
              <a:t>I.S.I.S. ”Bassa Friulana”- </a:t>
            </a:r>
            <a:r>
              <a:rPr lang="it-IT" dirty="0" smtClean="0">
                <a:cs typeface="Arial" pitchFamily="34" charset="0"/>
              </a:rPr>
              <a:t>Liceo Scientifico </a:t>
            </a:r>
            <a:r>
              <a:rPr lang="it-IT" dirty="0">
                <a:cs typeface="Arial" pitchFamily="34" charset="0"/>
              </a:rPr>
              <a:t>“ </a:t>
            </a:r>
            <a:r>
              <a:rPr lang="it-IT" dirty="0" smtClean="0">
                <a:cs typeface="Arial" pitchFamily="34" charset="0"/>
              </a:rPr>
              <a:t>A</a:t>
            </a:r>
            <a:r>
              <a:rPr lang="it-IT" dirty="0">
                <a:cs typeface="Arial" pitchFamily="34" charset="0"/>
              </a:rPr>
              <a:t>. Einstein</a:t>
            </a:r>
            <a:r>
              <a:rPr lang="it-IT" dirty="0" smtClean="0">
                <a:cs typeface="Arial" pitchFamily="34" charset="0"/>
              </a:rPr>
              <a:t>”, sezione Scienze Applicate</a:t>
            </a:r>
            <a:endParaRPr lang="it-IT" dirty="0">
              <a:cs typeface="Arial" pitchFamily="34" charset="0"/>
            </a:endParaRPr>
          </a:p>
          <a:p>
            <a:r>
              <a:rPr lang="it-IT" dirty="0">
                <a:cs typeface="Arial" pitchFamily="34" charset="0"/>
              </a:rPr>
              <a:t>Cervignano del Friuli, Anno Scolastico 2017-2018</a:t>
            </a:r>
          </a:p>
        </p:txBody>
      </p:sp>
      <p:pic>
        <p:nvPicPr>
          <p:cNvPr id="6" name="Immagin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534" y="5617306"/>
            <a:ext cx="1321138" cy="1049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t>
            </a:r>
            <a:r>
              <a:rPr lang="it-IT" dirty="0" err="1" smtClean="0"/>
              <a:t>onclusion</a:t>
            </a:r>
            <a:endParaRPr lang="it-IT" dirty="0"/>
          </a:p>
        </p:txBody>
      </p:sp>
      <p:sp>
        <p:nvSpPr>
          <p:cNvPr id="3" name="Segnaposto contenuto 2"/>
          <p:cNvSpPr>
            <a:spLocks noGrp="1"/>
          </p:cNvSpPr>
          <p:nvPr>
            <p:ph idx="1"/>
          </p:nvPr>
        </p:nvSpPr>
        <p:spPr/>
        <p:txBody>
          <a:bodyPr>
            <a:normAutofit/>
          </a:bodyPr>
          <a:lstStyle/>
          <a:p>
            <a:r>
              <a:rPr lang="en-GB" dirty="0"/>
              <a:t>Through these novels these three authors deal with imperialism, racism, class and cultural conflict to show how colonialism creates false illusion to believe that the West is “self” and the East is “other</a:t>
            </a:r>
            <a:r>
              <a:rPr lang="en-GB" dirty="0" smtClean="0"/>
              <a:t>”, </a:t>
            </a:r>
            <a:r>
              <a:rPr lang="en-GB" dirty="0"/>
              <a:t>one is “superior” other is “subaltern”. </a:t>
            </a:r>
          </a:p>
          <a:p>
            <a:endParaRPr lang="it-IT" dirty="0"/>
          </a:p>
        </p:txBody>
      </p:sp>
      <p:pic>
        <p:nvPicPr>
          <p:cNvPr id="6" name="Immagine 5"/>
          <p:cNvPicPr>
            <a:picLocks noChangeAspect="1"/>
          </p:cNvPicPr>
          <p:nvPr/>
        </p:nvPicPr>
        <p:blipFill>
          <a:blip r:embed="rId2"/>
          <a:stretch>
            <a:fillRect/>
          </a:stretch>
        </p:blipFill>
        <p:spPr>
          <a:xfrm>
            <a:off x="1743240" y="3693141"/>
            <a:ext cx="1952625" cy="2343150"/>
          </a:xfrm>
          <a:prstGeom prst="rect">
            <a:avLst/>
          </a:prstGeom>
        </p:spPr>
      </p:pic>
      <p:pic>
        <p:nvPicPr>
          <p:cNvPr id="4102" name="Picture 6" descr="Risultati immagini per con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919" y="3693141"/>
            <a:ext cx="20955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isultati immagini per forster scrit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474" y="3693141"/>
            <a:ext cx="3562966" cy="267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3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Bibliography</a:t>
            </a:r>
            <a:endParaRPr lang="it-IT" dirty="0"/>
          </a:p>
        </p:txBody>
      </p:sp>
      <p:sp>
        <p:nvSpPr>
          <p:cNvPr id="3" name="Segnaposto contenuto 2"/>
          <p:cNvSpPr>
            <a:spLocks noGrp="1"/>
          </p:cNvSpPr>
          <p:nvPr>
            <p:ph idx="1"/>
          </p:nvPr>
        </p:nvSpPr>
        <p:spPr/>
        <p:txBody>
          <a:bodyPr/>
          <a:lstStyle/>
          <a:p>
            <a:r>
              <a:rPr lang="it-IT" sz="1000" dirty="0">
                <a:hlinkClick r:id="rId2"/>
              </a:rPr>
              <a:t>https://</a:t>
            </a:r>
            <a:r>
              <a:rPr lang="it-IT" sz="1000" dirty="0" smtClean="0">
                <a:hlinkClick r:id="rId2"/>
              </a:rPr>
              <a:t>www.google.it/search?q=Robinson+Crusoe&amp;rlz=1C1YBKB_enIT505IT508&amp;source=lnms&amp;tbm=isch&amp;sa=X&amp;ved=0ahUKEwiPqZap2rLZAhUJmbQKHXeUAqoQ_AUICigB&amp;biw=1280&amp;bih=918#imgrc=JKj7dgp6BvrSXM</a:t>
            </a:r>
            <a:endParaRPr lang="it-IT" sz="1000" dirty="0" smtClean="0"/>
          </a:p>
          <a:p>
            <a:r>
              <a:rPr lang="it-IT" sz="900" dirty="0">
                <a:hlinkClick r:id="rId3"/>
              </a:rPr>
              <a:t>https://</a:t>
            </a:r>
            <a:r>
              <a:rPr lang="it-IT" sz="900" dirty="0" smtClean="0">
                <a:hlinkClick r:id="rId3"/>
              </a:rPr>
              <a:t>www.google.it/search?q=colonialismo&amp;rlz=1C1YBKB_enIT505IT508&amp;source=lnms&amp;tbm=isch&amp;sa=X&amp;ved=0ahUKEwiSpo2Q27LZAhVMaVAKHWSkAKMQ_AUICigB&amp;biw=1280&amp;bih=918</a:t>
            </a:r>
            <a:endParaRPr lang="it-IT" sz="900" dirty="0" smtClean="0"/>
          </a:p>
          <a:p>
            <a:r>
              <a:rPr lang="it-IT" sz="900" dirty="0">
                <a:hlinkClick r:id="rId4"/>
              </a:rPr>
              <a:t>https://www.google.it/search?q=Conrad+Heart+of+Darkness&amp;rlz=1C1YBKB_enIT505IT508&amp;source=lnms&amp;tbm=isch&amp;sa=X&amp;ved=0ahUKEwjrndyg9LTZAhUHUBQKHS2hB0sQ_AUICigB&amp;biw=1280&amp;bih=918#imgrc=hZMAfFQe6IU4dM</a:t>
            </a:r>
            <a:r>
              <a:rPr lang="it-IT" sz="900" dirty="0" smtClean="0"/>
              <a:t>:</a:t>
            </a:r>
          </a:p>
          <a:p>
            <a:r>
              <a:rPr lang="it-IT" sz="900" dirty="0">
                <a:hlinkClick r:id="rId5"/>
              </a:rPr>
              <a:t>https://www.google.it/search?q=colonialismi&amp;rlz=1C1YBKB_enIT505IT508&amp;oq=colonialismi&amp;aqs=chrome..</a:t>
            </a:r>
            <a:r>
              <a:rPr lang="it-IT" sz="900" dirty="0" smtClean="0">
                <a:hlinkClick r:id="rId5"/>
              </a:rPr>
              <a:t>69i57j0l5.3141j1j9&amp;sourceid=chrome&amp;ie=UTF-8</a:t>
            </a:r>
            <a:endParaRPr lang="it-IT" sz="900" dirty="0" smtClean="0"/>
          </a:p>
          <a:p>
            <a:r>
              <a:rPr lang="it-IT" sz="900" dirty="0">
                <a:hlinkClick r:id="rId6"/>
              </a:rPr>
              <a:t>https://</a:t>
            </a:r>
            <a:r>
              <a:rPr lang="it-IT" sz="900" dirty="0" smtClean="0">
                <a:hlinkClick r:id="rId6"/>
              </a:rPr>
              <a:t>www.google.it/search?q=colonialismi&amp;rlz=1C1YBKB_enIT505IT508&amp;source=lnms&amp;tbm=isch&amp;sa=X&amp;ved=0ahUKEwiX172R9bTZAhWFXBQKHfbYAuAQ_AUICygC&amp;biw=1280&amp;bih=918</a:t>
            </a:r>
            <a:endParaRPr lang="it-IT" sz="900" dirty="0" smtClean="0"/>
          </a:p>
          <a:p>
            <a:r>
              <a:rPr lang="it-IT" sz="900" dirty="0">
                <a:hlinkClick r:id="rId7"/>
              </a:rPr>
              <a:t>https://</a:t>
            </a:r>
            <a:r>
              <a:rPr lang="it-IT" sz="900" dirty="0" smtClean="0">
                <a:hlinkClick r:id="rId7"/>
              </a:rPr>
              <a:t>en.wikipedia.org/wiki/A_Passage_to_India</a:t>
            </a:r>
            <a:endParaRPr lang="it-IT" sz="900" dirty="0" smtClean="0"/>
          </a:p>
          <a:p>
            <a:endParaRPr lang="it-IT" sz="900" dirty="0" smtClean="0"/>
          </a:p>
          <a:p>
            <a:endParaRPr lang="it-IT" sz="900" dirty="0"/>
          </a:p>
        </p:txBody>
      </p:sp>
    </p:spTree>
    <p:extLst>
      <p:ext uri="{BB962C8B-B14F-4D97-AF65-F5344CB8AC3E}">
        <p14:creationId xmlns:p14="http://schemas.microsoft.com/office/powerpoint/2010/main" val="269776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9432" y="2840101"/>
            <a:ext cx="10515600" cy="1325563"/>
          </a:xfrm>
        </p:spPr>
        <p:txBody>
          <a:bodyPr>
            <a:normAutofit fontScale="90000"/>
          </a:bodyPr>
          <a:lstStyle/>
          <a:p>
            <a:pPr algn="ctr"/>
            <a:r>
              <a:rPr lang="it-IT" sz="8000" b="1" dirty="0" smtClean="0"/>
              <a:t>THANKS FOR ATTENTION</a:t>
            </a:r>
            <a:endParaRPr lang="it-IT" sz="8000" b="1" dirty="0"/>
          </a:p>
        </p:txBody>
      </p:sp>
    </p:spTree>
    <p:extLst>
      <p:ext uri="{BB962C8B-B14F-4D97-AF65-F5344CB8AC3E}">
        <p14:creationId xmlns:p14="http://schemas.microsoft.com/office/powerpoint/2010/main" val="197026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aim</a:t>
            </a:r>
            <a:r>
              <a:rPr lang="it-IT" dirty="0" smtClean="0"/>
              <a:t> of the </a:t>
            </a:r>
            <a:r>
              <a:rPr lang="it-IT" dirty="0" err="1" smtClean="0"/>
              <a:t>Abstract</a:t>
            </a:r>
            <a:endParaRPr lang="it-IT" dirty="0"/>
          </a:p>
        </p:txBody>
      </p:sp>
      <p:sp>
        <p:nvSpPr>
          <p:cNvPr id="3" name="Segnaposto contenuto 2"/>
          <p:cNvSpPr>
            <a:spLocks noGrp="1"/>
          </p:cNvSpPr>
          <p:nvPr>
            <p:ph idx="1"/>
          </p:nvPr>
        </p:nvSpPr>
        <p:spPr/>
        <p:txBody>
          <a:bodyPr/>
          <a:lstStyle/>
          <a:p>
            <a:r>
              <a:rPr lang="it-IT" dirty="0" err="1"/>
              <a:t>D</a:t>
            </a:r>
            <a:r>
              <a:rPr lang="it-IT" dirty="0" err="1" smtClean="0"/>
              <a:t>enying</a:t>
            </a:r>
            <a:r>
              <a:rPr lang="it-IT" dirty="0" smtClean="0"/>
              <a:t> </a:t>
            </a:r>
            <a:r>
              <a:rPr lang="it-IT" dirty="0"/>
              <a:t>the idea of </a:t>
            </a:r>
            <a:r>
              <a:rPr lang="it-IT" dirty="0" err="1"/>
              <a:t>colonised</a:t>
            </a:r>
            <a:r>
              <a:rPr lang="it-IT" dirty="0"/>
              <a:t> </a:t>
            </a:r>
            <a:r>
              <a:rPr lang="it-IT" dirty="0" err="1"/>
              <a:t>that</a:t>
            </a:r>
            <a:r>
              <a:rPr lang="it-IT" dirty="0"/>
              <a:t> was </a:t>
            </a:r>
            <a:r>
              <a:rPr lang="it-IT" dirty="0" err="1"/>
              <a:t>created</a:t>
            </a:r>
            <a:r>
              <a:rPr lang="it-IT" dirty="0"/>
              <a:t> </a:t>
            </a:r>
            <a:r>
              <a:rPr lang="it-IT" dirty="0" smtClean="0"/>
              <a:t>by </a:t>
            </a:r>
            <a:r>
              <a:rPr lang="it-IT" dirty="0" err="1" smtClean="0"/>
              <a:t>colonisers</a:t>
            </a:r>
            <a:r>
              <a:rPr lang="it-IT" dirty="0" smtClean="0"/>
              <a:t>, with the </a:t>
            </a:r>
            <a:r>
              <a:rPr lang="it-IT" dirty="0" err="1" smtClean="0"/>
              <a:t>purpose</a:t>
            </a:r>
            <a:r>
              <a:rPr lang="it-IT" dirty="0" smtClean="0"/>
              <a:t> to subject </a:t>
            </a:r>
            <a:r>
              <a:rPr lang="it-IT" dirty="0" err="1" smtClean="0"/>
              <a:t>colonised</a:t>
            </a:r>
            <a:r>
              <a:rPr lang="it-IT" dirty="0" smtClean="0"/>
              <a:t> </a:t>
            </a:r>
            <a:r>
              <a:rPr lang="it-IT" dirty="0" err="1" smtClean="0"/>
              <a:t>people</a:t>
            </a:r>
            <a:endParaRPr lang="it-IT" dirty="0" smtClean="0"/>
          </a:p>
          <a:p>
            <a:r>
              <a:rPr lang="it-IT" dirty="0" smtClean="0"/>
              <a:t>To </a:t>
            </a:r>
            <a:r>
              <a:rPr lang="it-IT" dirty="0" err="1" smtClean="0"/>
              <a:t>condemn</a:t>
            </a:r>
            <a:r>
              <a:rPr lang="it-IT" dirty="0" smtClean="0"/>
              <a:t> the </a:t>
            </a:r>
            <a:r>
              <a:rPr lang="it-IT" dirty="0" err="1" smtClean="0"/>
              <a:t>European</a:t>
            </a:r>
            <a:r>
              <a:rPr lang="it-IT" dirty="0" smtClean="0"/>
              <a:t> </a:t>
            </a:r>
            <a:r>
              <a:rPr lang="it-IT" dirty="0" err="1" smtClean="0"/>
              <a:t>domination</a:t>
            </a:r>
            <a:r>
              <a:rPr lang="it-IT" dirty="0" smtClean="0"/>
              <a:t> </a:t>
            </a:r>
            <a:r>
              <a:rPr lang="it-IT" dirty="0" err="1" smtClean="0"/>
              <a:t>based</a:t>
            </a:r>
            <a:r>
              <a:rPr lang="it-IT" dirty="0" smtClean="0"/>
              <a:t> on the </a:t>
            </a:r>
            <a:r>
              <a:rPr lang="it-IT" dirty="0" err="1" smtClean="0"/>
              <a:t>binary</a:t>
            </a:r>
            <a:r>
              <a:rPr lang="it-IT" dirty="0" smtClean="0"/>
              <a:t> </a:t>
            </a:r>
            <a:r>
              <a:rPr lang="it-IT" dirty="0" err="1" smtClean="0"/>
              <a:t>vision</a:t>
            </a:r>
            <a:r>
              <a:rPr lang="it-IT" dirty="0" smtClean="0"/>
              <a:t> of the world</a:t>
            </a:r>
            <a:endParaRPr lang="it-IT" dirty="0"/>
          </a:p>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186" y="3367278"/>
            <a:ext cx="5098542" cy="31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9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a:t>C</a:t>
            </a:r>
            <a:r>
              <a:rPr lang="it-IT" dirty="0" err="1" smtClean="0"/>
              <a:t>olonialism</a:t>
            </a:r>
            <a:endParaRPr lang="it-IT" dirty="0"/>
          </a:p>
        </p:txBody>
      </p:sp>
      <p:sp>
        <p:nvSpPr>
          <p:cNvPr id="3" name="Segnaposto contenuto 2"/>
          <p:cNvSpPr>
            <a:spLocks noGrp="1"/>
          </p:cNvSpPr>
          <p:nvPr>
            <p:ph idx="1"/>
          </p:nvPr>
        </p:nvSpPr>
        <p:spPr/>
        <p:txBody>
          <a:bodyPr>
            <a:normAutofit/>
          </a:bodyPr>
          <a:lstStyle/>
          <a:p>
            <a:r>
              <a:rPr lang="en-GB" dirty="0" smtClean="0"/>
              <a:t>The domination of the powerful over the less powerful was justified by the Colonial literature</a:t>
            </a:r>
          </a:p>
          <a:p>
            <a:r>
              <a:rPr lang="en-GB" dirty="0" smtClean="0"/>
              <a:t>It conveys the idea of colonised as “others and inferior”, thus they be subject to colonisers</a:t>
            </a:r>
          </a:p>
          <a:p>
            <a:r>
              <a:rPr lang="en-GB" dirty="0"/>
              <a:t>Colonial representation </a:t>
            </a:r>
            <a:r>
              <a:rPr lang="en-GB" dirty="0" smtClean="0"/>
              <a:t>creates a false image of colonised to control them: it is </a:t>
            </a:r>
            <a:r>
              <a:rPr lang="en-GB" dirty="0"/>
              <a:t>a political representation that </a:t>
            </a:r>
            <a:r>
              <a:rPr lang="en-GB" dirty="0" smtClean="0"/>
              <a:t>aren’t real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128" y="4077172"/>
            <a:ext cx="3852672" cy="237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98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The </a:t>
            </a:r>
            <a:r>
              <a:rPr lang="it-IT" dirty="0" err="1" smtClean="0"/>
              <a:t>colonialism</a:t>
            </a:r>
            <a:r>
              <a:rPr lang="it-IT" dirty="0" smtClean="0"/>
              <a:t> can be </a:t>
            </a:r>
            <a:r>
              <a:rPr lang="en-GB" dirty="0" smtClean="0"/>
              <a:t>seen</a:t>
            </a:r>
            <a:r>
              <a:rPr lang="it-IT" dirty="0" smtClean="0"/>
              <a:t> in the </a:t>
            </a:r>
            <a:r>
              <a:rPr lang="it-IT" dirty="0" err="1" smtClean="0"/>
              <a:t>postcolonial</a:t>
            </a:r>
            <a:r>
              <a:rPr lang="it-IT" dirty="0" smtClean="0"/>
              <a:t> </a:t>
            </a:r>
            <a:r>
              <a:rPr lang="it-IT" dirty="0" err="1" smtClean="0"/>
              <a:t>novels</a:t>
            </a:r>
            <a:endParaRPr lang="it-IT" dirty="0"/>
          </a:p>
        </p:txBody>
      </p:sp>
      <p:sp>
        <p:nvSpPr>
          <p:cNvPr id="3" name="Segnaposto contenuto 2"/>
          <p:cNvSpPr>
            <a:spLocks noGrp="1"/>
          </p:cNvSpPr>
          <p:nvPr>
            <p:ph idx="1"/>
          </p:nvPr>
        </p:nvSpPr>
        <p:spPr/>
        <p:txBody>
          <a:bodyPr>
            <a:normAutofit/>
          </a:bodyPr>
          <a:lstStyle/>
          <a:p>
            <a:pPr marL="0" indent="0">
              <a:buNone/>
            </a:pPr>
            <a:r>
              <a:rPr lang="en-GB" dirty="0" smtClean="0"/>
              <a:t>An example of three European novels are:</a:t>
            </a:r>
          </a:p>
          <a:p>
            <a:r>
              <a:rPr lang="en-GB" u="sng" dirty="0"/>
              <a:t>Robinson Crusoe</a:t>
            </a:r>
            <a:r>
              <a:rPr lang="en-GB" dirty="0"/>
              <a:t> by Daniel Defoe</a:t>
            </a:r>
            <a:endParaRPr lang="it-IT" dirty="0"/>
          </a:p>
          <a:p>
            <a:pPr marL="0" indent="0">
              <a:buNone/>
            </a:pPr>
            <a:endParaRPr lang="en-GB" dirty="0" smtClean="0"/>
          </a:p>
          <a:p>
            <a:r>
              <a:rPr lang="en-GB" u="sng" dirty="0" smtClean="0"/>
              <a:t>Heart </a:t>
            </a:r>
            <a:r>
              <a:rPr lang="en-GB" u="sng" dirty="0"/>
              <a:t>of </a:t>
            </a:r>
            <a:r>
              <a:rPr lang="en-GB" u="sng" dirty="0" smtClean="0"/>
              <a:t>Darkness</a:t>
            </a:r>
            <a:r>
              <a:rPr lang="en-GB" dirty="0" smtClean="0"/>
              <a:t>  by Joseph </a:t>
            </a:r>
            <a:r>
              <a:rPr lang="en-GB" dirty="0"/>
              <a:t>Conrad </a:t>
            </a:r>
            <a:endParaRPr lang="en-GB" dirty="0" smtClean="0"/>
          </a:p>
          <a:p>
            <a:endParaRPr lang="en-GB" dirty="0" smtClean="0"/>
          </a:p>
          <a:p>
            <a:r>
              <a:rPr lang="en-GB" u="sng" dirty="0" smtClean="0"/>
              <a:t>A </a:t>
            </a:r>
            <a:r>
              <a:rPr lang="en-GB" u="sng" dirty="0"/>
              <a:t>Passage to </a:t>
            </a:r>
            <a:r>
              <a:rPr lang="en-GB" u="sng" dirty="0" smtClean="0"/>
              <a:t>India</a:t>
            </a:r>
            <a:r>
              <a:rPr lang="en-GB" dirty="0" smtClean="0"/>
              <a:t> by E</a:t>
            </a:r>
            <a:r>
              <a:rPr lang="en-GB" dirty="0"/>
              <a:t>. M. </a:t>
            </a:r>
            <a:r>
              <a:rPr lang="en-GB" dirty="0" smtClean="0"/>
              <a:t>Forster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708" y="1660081"/>
            <a:ext cx="3447796" cy="452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60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Colonial literature: Robinson Crusoe</a:t>
            </a:r>
            <a:endParaRPr lang="it-IT" dirty="0"/>
          </a:p>
        </p:txBody>
      </p:sp>
      <p:sp>
        <p:nvSpPr>
          <p:cNvPr id="3" name="Segnaposto contenuto 2"/>
          <p:cNvSpPr>
            <a:spLocks noGrp="1"/>
          </p:cNvSpPr>
          <p:nvPr>
            <p:ph idx="1"/>
          </p:nvPr>
        </p:nvSpPr>
        <p:spPr/>
        <p:txBody>
          <a:bodyPr>
            <a:normAutofit/>
          </a:bodyPr>
          <a:lstStyle/>
          <a:p>
            <a:r>
              <a:rPr lang="en-GB" dirty="0" smtClean="0"/>
              <a:t>It seems only a adventure novel, but it justifies European attempts to colonise other countries</a:t>
            </a:r>
          </a:p>
          <a:p>
            <a:r>
              <a:rPr lang="en-GB" dirty="0" smtClean="0"/>
              <a:t>Robinson </a:t>
            </a:r>
            <a:r>
              <a:rPr lang="en-GB" dirty="0"/>
              <a:t>reflects the idea of European man, while Friday reflects the idea of </a:t>
            </a:r>
            <a:r>
              <a:rPr lang="en-GB" dirty="0" smtClean="0"/>
              <a:t>colonised</a:t>
            </a:r>
          </a:p>
          <a:p>
            <a:r>
              <a:rPr lang="en-GB" dirty="0"/>
              <a:t>Robinson </a:t>
            </a:r>
            <a:r>
              <a:rPr lang="en-GB" dirty="0" smtClean="0"/>
              <a:t>becomes Friday’s master</a:t>
            </a:r>
          </a:p>
          <a:p>
            <a:r>
              <a:rPr lang="en-GB" dirty="0" smtClean="0"/>
              <a:t>Friday changes his habits </a:t>
            </a:r>
          </a:p>
          <a:p>
            <a:r>
              <a:rPr lang="en-GB" dirty="0" smtClean="0"/>
              <a:t>Robinson’s aim is to improve his situation</a:t>
            </a:r>
          </a:p>
          <a:p>
            <a:pPr marL="0" indent="0">
              <a:buNone/>
            </a:pPr>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928" y="3364992"/>
            <a:ext cx="4725807" cy="315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95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Representation of the colony</a:t>
            </a:r>
            <a:endParaRPr lang="it-IT" dirty="0"/>
          </a:p>
        </p:txBody>
      </p:sp>
      <p:sp>
        <p:nvSpPr>
          <p:cNvPr id="3" name="Segnaposto contenuto 2"/>
          <p:cNvSpPr>
            <a:spLocks noGrp="1"/>
          </p:cNvSpPr>
          <p:nvPr>
            <p:ph idx="1"/>
          </p:nvPr>
        </p:nvSpPr>
        <p:spPr/>
        <p:txBody>
          <a:bodyPr>
            <a:normAutofit/>
          </a:bodyPr>
          <a:lstStyle/>
          <a:p>
            <a:r>
              <a:rPr lang="en-GB" dirty="0"/>
              <a:t>Subjugation: </a:t>
            </a:r>
            <a:r>
              <a:rPr lang="en-GB" dirty="0" smtClean="0"/>
              <a:t>European sense of superiority, Robinson puts his foots on Friday’s head </a:t>
            </a:r>
            <a:r>
              <a:rPr lang="en-US" dirty="0"/>
              <a:t>	</a:t>
            </a:r>
            <a:endParaRPr lang="en-US" dirty="0" smtClean="0"/>
          </a:p>
          <a:p>
            <a:r>
              <a:rPr lang="en-US" dirty="0" smtClean="0"/>
              <a:t>Natives are represented as cannibals and wild differently from </a:t>
            </a:r>
            <a:r>
              <a:rPr lang="en-US" dirty="0"/>
              <a:t>and </a:t>
            </a:r>
            <a:r>
              <a:rPr lang="en-US" dirty="0" err="1" smtClean="0"/>
              <a:t>civilised</a:t>
            </a:r>
            <a:r>
              <a:rPr lang="en-US" dirty="0" smtClean="0"/>
              <a:t> and respectful Europeans</a:t>
            </a:r>
            <a:endParaRPr lang="en-US" dirty="0"/>
          </a:p>
          <a:p>
            <a:r>
              <a:rPr lang="en-GB" dirty="0" smtClean="0"/>
              <a:t>Domination: Robinson imposes his culture </a:t>
            </a:r>
            <a:r>
              <a:rPr lang="en-GB" dirty="0"/>
              <a:t>and </a:t>
            </a:r>
            <a:r>
              <a:rPr lang="en-GB" dirty="0" smtClean="0"/>
              <a:t>traditions to control natives</a:t>
            </a:r>
          </a:p>
          <a:p>
            <a:r>
              <a:rPr lang="en-GB" dirty="0" smtClean="0"/>
              <a:t>Friday speaks with his master’ s                                                                                words and imitates his actions</a:t>
            </a:r>
          </a:p>
          <a:p>
            <a:r>
              <a:rPr lang="en-GB" dirty="0" smtClean="0"/>
              <a:t>It creates a Crisis of Identity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146" y="4023360"/>
            <a:ext cx="6667500" cy="269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82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use of the religion</a:t>
            </a:r>
            <a:endParaRPr lang="en-GB" dirty="0"/>
          </a:p>
        </p:txBody>
      </p:sp>
      <p:sp>
        <p:nvSpPr>
          <p:cNvPr id="3" name="Segnaposto contenuto 2"/>
          <p:cNvSpPr>
            <a:spLocks noGrp="1"/>
          </p:cNvSpPr>
          <p:nvPr>
            <p:ph idx="1"/>
          </p:nvPr>
        </p:nvSpPr>
        <p:spPr/>
        <p:txBody>
          <a:bodyPr/>
          <a:lstStyle/>
          <a:p>
            <a:r>
              <a:rPr lang="en-US" dirty="0" smtClean="0"/>
              <a:t>Europeans </a:t>
            </a:r>
            <a:r>
              <a:rPr lang="en-US" dirty="0"/>
              <a:t>brought Christianity </a:t>
            </a:r>
            <a:r>
              <a:rPr lang="en-US" dirty="0" smtClean="0"/>
              <a:t>and </a:t>
            </a:r>
            <a:r>
              <a:rPr lang="en-US" dirty="0" smtClean="0"/>
              <a:t>                                                                                culture </a:t>
            </a:r>
            <a:r>
              <a:rPr lang="en-US" dirty="0" smtClean="0"/>
              <a:t>to </a:t>
            </a:r>
            <a:r>
              <a:rPr lang="en-US" dirty="0"/>
              <a:t>the New </a:t>
            </a:r>
            <a:r>
              <a:rPr lang="en-US" dirty="0" smtClean="0"/>
              <a:t>World</a:t>
            </a:r>
          </a:p>
          <a:p>
            <a:r>
              <a:rPr lang="en-US" dirty="0" smtClean="0"/>
              <a:t>Power: Robinson seems to </a:t>
            </a:r>
            <a:r>
              <a:rPr lang="en-US" dirty="0" smtClean="0"/>
              <a:t>influence                                                                                                  Friday’s </a:t>
            </a:r>
            <a:r>
              <a:rPr lang="en-US" dirty="0" smtClean="0"/>
              <a:t>mind without </a:t>
            </a:r>
            <a:r>
              <a:rPr lang="en-US" dirty="0" smtClean="0"/>
              <a:t>he </a:t>
            </a:r>
            <a:r>
              <a:rPr lang="en-US" dirty="0" smtClean="0"/>
              <a:t>teaches </a:t>
            </a:r>
            <a:r>
              <a:rPr lang="en-US" dirty="0" smtClean="0"/>
              <a:t>                                                                                    religious </a:t>
            </a:r>
            <a:r>
              <a:rPr lang="en-US" dirty="0" smtClean="0"/>
              <a:t>knowledge and                                                                          language</a:t>
            </a:r>
          </a:p>
          <a:p>
            <a:r>
              <a:rPr lang="en-US" dirty="0" smtClean="0"/>
              <a:t>Robinson cheat Friday, he makes  </a:t>
            </a:r>
            <a:r>
              <a:rPr lang="en-US" dirty="0" smtClean="0"/>
              <a:t>                                                                                           Friday </a:t>
            </a:r>
            <a:r>
              <a:rPr lang="en-US" dirty="0" smtClean="0"/>
              <a:t>believe that he would </a:t>
            </a:r>
            <a:r>
              <a:rPr lang="en-US" dirty="0" smtClean="0"/>
              <a:t>safe                                                                                                          him </a:t>
            </a:r>
            <a:r>
              <a:rPr lang="en-US" dirty="0" smtClean="0"/>
              <a:t>soul</a:t>
            </a:r>
          </a:p>
          <a:p>
            <a:r>
              <a:rPr lang="en-US" dirty="0" smtClean="0"/>
              <a:t>The </a:t>
            </a:r>
            <a:r>
              <a:rPr lang="en-US" dirty="0"/>
              <a:t>purpose is control </a:t>
            </a:r>
            <a:r>
              <a:rPr lang="en-US" dirty="0" smtClean="0"/>
              <a:t>and prevail </a:t>
            </a:r>
            <a:r>
              <a:rPr lang="en-US" dirty="0" smtClean="0"/>
              <a:t>                                                                                                      over </a:t>
            </a:r>
            <a:r>
              <a:rPr lang="en-US" dirty="0" smtClean="0"/>
              <a:t>natives to gain power</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731" y="2304683"/>
            <a:ext cx="6103809" cy="320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42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Colonial literature: </a:t>
            </a:r>
            <a:r>
              <a:rPr lang="en-US" dirty="0" smtClean="0"/>
              <a:t>Heart of Darkness</a:t>
            </a:r>
            <a:endParaRPr lang="it-IT" dirty="0"/>
          </a:p>
        </p:txBody>
      </p:sp>
      <p:sp>
        <p:nvSpPr>
          <p:cNvPr id="3" name="Segnaposto contenuto 2"/>
          <p:cNvSpPr>
            <a:spLocks noGrp="1"/>
          </p:cNvSpPr>
          <p:nvPr>
            <p:ph idx="1"/>
          </p:nvPr>
        </p:nvSpPr>
        <p:spPr/>
        <p:txBody>
          <a:bodyPr>
            <a:normAutofit/>
          </a:bodyPr>
          <a:lstStyle/>
          <a:p>
            <a:r>
              <a:rPr lang="en-GB" dirty="0" smtClean="0"/>
              <a:t>Capitalist attitude to improve the wealth at all costs</a:t>
            </a:r>
          </a:p>
          <a:p>
            <a:r>
              <a:rPr lang="en-GB" dirty="0" smtClean="0"/>
              <a:t>Domination toward racial ideas: Natives are enslaved to be under control</a:t>
            </a:r>
          </a:p>
          <a:p>
            <a:r>
              <a:rPr lang="en-GB" dirty="0" smtClean="0"/>
              <a:t>Conrad represents </a:t>
            </a:r>
            <a:r>
              <a:rPr lang="en-GB" dirty="0"/>
              <a:t>the colonists and the </a:t>
            </a:r>
            <a:r>
              <a:rPr lang="en-GB" dirty="0" smtClean="0"/>
              <a:t>colonised </a:t>
            </a:r>
            <a:r>
              <a:rPr lang="en-GB" dirty="0"/>
              <a:t>in a binary </a:t>
            </a:r>
            <a:r>
              <a:rPr lang="en-GB" dirty="0" smtClean="0"/>
              <a:t>opposition: </a:t>
            </a:r>
            <a:r>
              <a:rPr lang="en-GB" dirty="0"/>
              <a:t>t</a:t>
            </a:r>
            <a:r>
              <a:rPr lang="en-GB" dirty="0" smtClean="0"/>
              <a:t>he colonist are </a:t>
            </a:r>
            <a:r>
              <a:rPr lang="en-GB" dirty="0"/>
              <a:t>rational </a:t>
            </a:r>
            <a:r>
              <a:rPr lang="en-GB" dirty="0" smtClean="0"/>
              <a:t>and superior </a:t>
            </a:r>
            <a:r>
              <a:rPr lang="en-GB" dirty="0"/>
              <a:t>while the Africans </a:t>
            </a:r>
            <a:r>
              <a:rPr lang="en-GB" dirty="0" smtClean="0"/>
              <a:t>are inferior</a:t>
            </a:r>
          </a:p>
          <a:p>
            <a:r>
              <a:rPr lang="en-GB" dirty="0" smtClean="0"/>
              <a:t>It condemns </a:t>
            </a:r>
            <a:r>
              <a:rPr lang="en-GB" dirty="0"/>
              <a:t>t</a:t>
            </a:r>
            <a:r>
              <a:rPr lang="en-GB" dirty="0" smtClean="0"/>
              <a:t>he European’s purpose, when it                             becomes only </a:t>
            </a:r>
            <a:r>
              <a:rPr lang="en-GB" dirty="0"/>
              <a:t>the exploitation </a:t>
            </a:r>
            <a:r>
              <a:rPr lang="en-GB" dirty="0" smtClean="0"/>
              <a:t>of </a:t>
            </a:r>
            <a:r>
              <a:rPr lang="en-GB" dirty="0"/>
              <a:t>ignorant </a:t>
            </a:r>
            <a:r>
              <a:rPr lang="en-GB" dirty="0" smtClean="0"/>
              <a:t>natives to gain money                                                             toward ivory trade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4219" y="3706368"/>
            <a:ext cx="4251419" cy="282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39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Forster’s A Passage to India</a:t>
            </a:r>
            <a:endParaRPr lang="it-IT" dirty="0"/>
          </a:p>
        </p:txBody>
      </p:sp>
      <p:sp>
        <p:nvSpPr>
          <p:cNvPr id="3" name="Segnaposto contenuto 2"/>
          <p:cNvSpPr>
            <a:spLocks noGrp="1"/>
          </p:cNvSpPr>
          <p:nvPr>
            <p:ph idx="1"/>
          </p:nvPr>
        </p:nvSpPr>
        <p:spPr/>
        <p:txBody>
          <a:bodyPr/>
          <a:lstStyle/>
          <a:p>
            <a:r>
              <a:rPr lang="en-GB" smtClean="0"/>
              <a:t>A Passage to India represents: racial antagonism, two great races with different heritage and history. </a:t>
            </a:r>
          </a:p>
          <a:p>
            <a:r>
              <a:rPr lang="en-GB" smtClean="0"/>
              <a:t>The English people suffered from arrogance and racial superiority, </a:t>
            </a:r>
          </a:p>
          <a:p>
            <a:r>
              <a:rPr lang="en-GB" smtClean="0"/>
              <a:t>The Indians suffered from contempt and nationalist sentiments.</a:t>
            </a:r>
          </a:p>
          <a:p>
            <a:endParaRPr lang="it-IT" dirty="0"/>
          </a:p>
        </p:txBody>
      </p:sp>
      <p:pic>
        <p:nvPicPr>
          <p:cNvPr id="3076" name="Picture 4" descr="Risultati immagini per A Passage to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557" y="4035757"/>
            <a:ext cx="190500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isultati immagini per A Passage to In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187" y="3795356"/>
            <a:ext cx="4643661" cy="30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884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716</TotalTime>
  <Words>491</Words>
  <Application>Microsoft Office PowerPoint</Application>
  <PresentationFormat>Personalizzato</PresentationFormat>
  <Paragraphs>56</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Crop</vt:lpstr>
      <vt:lpstr>Colonial representation in: “Robinson Crusoe”, “Heart of Darkness” and “a Passage to India”</vt:lpstr>
      <vt:lpstr>The aim of the Abstract</vt:lpstr>
      <vt:lpstr>Colonialism</vt:lpstr>
      <vt:lpstr>The colonialism can be seen in the postcolonial novels</vt:lpstr>
      <vt:lpstr>Colonial literature: Robinson Crusoe</vt:lpstr>
      <vt:lpstr>Representation of the colony</vt:lpstr>
      <vt:lpstr>The use of the religion</vt:lpstr>
      <vt:lpstr>Colonial literature: Heart of Darkness</vt:lpstr>
      <vt:lpstr>Forster’s A Passage to India</vt:lpstr>
      <vt:lpstr>Conclusion</vt:lpstr>
      <vt:lpstr>Bibliography</vt:lpstr>
      <vt:lpstr>THANKS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Antonella Manias</dc:creator>
  <cp:lastModifiedBy>IO</cp:lastModifiedBy>
  <cp:revision>35</cp:revision>
  <dcterms:created xsi:type="dcterms:W3CDTF">2018-02-12T09:50:59Z</dcterms:created>
  <dcterms:modified xsi:type="dcterms:W3CDTF">2018-02-20T18:01:20Z</dcterms:modified>
</cp:coreProperties>
</file>