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5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6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7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8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9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13" r:id="rId4"/>
    <p:sldMasterId id="2147483715" r:id="rId5"/>
    <p:sldMasterId id="2147483739" r:id="rId6"/>
    <p:sldMasterId id="2147483751" r:id="rId7"/>
    <p:sldMasterId id="2147483763" r:id="rId8"/>
    <p:sldMasterId id="2147483775" r:id="rId9"/>
    <p:sldMasterId id="2147483787" r:id="rId10"/>
    <p:sldMasterId id="2147483799" r:id="rId11"/>
    <p:sldMasterId id="2147483811" r:id="rId12"/>
    <p:sldMasterId id="2147483823" r:id="rId13"/>
    <p:sldMasterId id="2147483835" r:id="rId14"/>
    <p:sldMasterId id="2147483847" r:id="rId15"/>
    <p:sldMasterId id="2147483860" r:id="rId16"/>
    <p:sldMasterId id="2147483872" r:id="rId17"/>
    <p:sldMasterId id="2147483884" r:id="rId18"/>
    <p:sldMasterId id="2147483896" r:id="rId19"/>
    <p:sldMasterId id="2147483908" r:id="rId20"/>
  </p:sldMasterIdLst>
  <p:notesMasterIdLst>
    <p:notesMasterId r:id="rId55"/>
  </p:notesMasterIdLst>
  <p:sldIdLst>
    <p:sldId id="281" r:id="rId21"/>
    <p:sldId id="286" r:id="rId22"/>
    <p:sldId id="299" r:id="rId23"/>
    <p:sldId id="294" r:id="rId24"/>
    <p:sldId id="295" r:id="rId25"/>
    <p:sldId id="296" r:id="rId26"/>
    <p:sldId id="297" r:id="rId27"/>
    <p:sldId id="288" r:id="rId28"/>
    <p:sldId id="289" r:id="rId29"/>
    <p:sldId id="265" r:id="rId30"/>
    <p:sldId id="266" r:id="rId31"/>
    <p:sldId id="290" r:id="rId32"/>
    <p:sldId id="298" r:id="rId33"/>
    <p:sldId id="300" r:id="rId34"/>
    <p:sldId id="293" r:id="rId35"/>
    <p:sldId id="270" r:id="rId36"/>
    <p:sldId id="271" r:id="rId37"/>
    <p:sldId id="291" r:id="rId38"/>
    <p:sldId id="292" r:id="rId39"/>
    <p:sldId id="301" r:id="rId40"/>
    <p:sldId id="302" r:id="rId41"/>
    <p:sldId id="275" r:id="rId42"/>
    <p:sldId id="273" r:id="rId43"/>
    <p:sldId id="272" r:id="rId44"/>
    <p:sldId id="276" r:id="rId45"/>
    <p:sldId id="28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6" autoAdjust="0"/>
    <p:restoredTop sz="83659" autoAdjust="0"/>
  </p:normalViewPr>
  <p:slideViewPr>
    <p:cSldViewPr snapToGrid="0" showGuides="1">
      <p:cViewPr varScale="1">
        <p:scale>
          <a:sx n="62" d="100"/>
          <a:sy n="62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rchivio%20ufficio\formazione%202016\PFD\rilevazione%20fabbisogni\ok_riferimento%2022_03_regioni%20istituti%20fabbisog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2000" dirty="0" smtClean="0"/>
              <a:t>Opzioni dei </a:t>
            </a:r>
            <a:r>
              <a:rPr lang="it-IT" sz="2000" dirty="0"/>
              <a:t>docenti rispetto alle priorità</a:t>
            </a:r>
          </a:p>
        </c:rich>
      </c:tx>
      <c:layout>
        <c:manualLayout>
          <c:xMode val="edge"/>
          <c:yMode val="edge"/>
          <c:x val="0.34365275577662552"/>
          <c:y val="1.491184399628025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n. docenti</c:v>
          </c:tx>
          <c:invertIfNegative val="0"/>
          <c:dLbls>
            <c:spPr>
              <a:solidFill>
                <a:schemeClr val="bg1">
                  <a:lumMod val="65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Docenti!$B$1:$J$1</c:f>
              <c:strCache>
                <c:ptCount val="9"/>
                <c:pt idx="0">
                  <c:v>Priorità 1</c:v>
                </c:pt>
                <c:pt idx="1">
                  <c:v>Priorità 2</c:v>
                </c:pt>
                <c:pt idx="2">
                  <c:v>Priorità 3</c:v>
                </c:pt>
                <c:pt idx="3">
                  <c:v>Priorità 4</c:v>
                </c:pt>
                <c:pt idx="4">
                  <c:v>Priorità 5</c:v>
                </c:pt>
                <c:pt idx="5">
                  <c:v>Priorità 6</c:v>
                </c:pt>
                <c:pt idx="6">
                  <c:v>Priorità 7</c:v>
                </c:pt>
                <c:pt idx="7">
                  <c:v>Priorità 8</c:v>
                </c:pt>
                <c:pt idx="8">
                  <c:v>Priorità 9</c:v>
                </c:pt>
              </c:strCache>
            </c:strRef>
          </c:cat>
          <c:val>
            <c:numRef>
              <c:f>Docenti!$B$20:$J$20</c:f>
              <c:numCache>
                <c:formatCode>#,##0</c:formatCode>
                <c:ptCount val="9"/>
                <c:pt idx="0">
                  <c:v>67295</c:v>
                </c:pt>
                <c:pt idx="1">
                  <c:v>210840</c:v>
                </c:pt>
                <c:pt idx="2">
                  <c:v>160003</c:v>
                </c:pt>
                <c:pt idx="3">
                  <c:v>86536</c:v>
                </c:pt>
                <c:pt idx="4">
                  <c:v>121061</c:v>
                </c:pt>
                <c:pt idx="5">
                  <c:v>68149</c:v>
                </c:pt>
                <c:pt idx="6">
                  <c:v>64043</c:v>
                </c:pt>
                <c:pt idx="7">
                  <c:v>38587</c:v>
                </c:pt>
                <c:pt idx="8">
                  <c:v>93211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4352976"/>
        <c:axId val="224354936"/>
      </c:barChart>
      <c:scatterChart>
        <c:scatterStyle val="smoothMarker"/>
        <c:varyColors val="0"/>
        <c:ser>
          <c:idx val="1"/>
          <c:order val="1"/>
          <c:tx>
            <c:v>% n. docenti</c:v>
          </c:tx>
          <c:spPr>
            <a:ln>
              <a:solidFill>
                <a:srgbClr val="00B050"/>
              </a:solidFill>
              <a:prstDash val="sysDash"/>
            </a:ln>
          </c:spPr>
          <c:dLbls>
            <c:spPr>
              <a:solidFill>
                <a:schemeClr val="bg1">
                  <a:lumMod val="65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yVal>
            <c:numRef>
              <c:f>Docenti!$L$20:$T$20</c:f>
              <c:numCache>
                <c:formatCode>0.00%</c:formatCode>
                <c:ptCount val="9"/>
                <c:pt idx="0">
                  <c:v>0.10728440290916978</c:v>
                </c:pt>
                <c:pt idx="1">
                  <c:v>0.33612963086959446</c:v>
                </c:pt>
                <c:pt idx="2">
                  <c:v>0.25508323528755322</c:v>
                </c:pt>
                <c:pt idx="3">
                  <c:v>0.13795918107062816</c:v>
                </c:pt>
                <c:pt idx="4">
                  <c:v>0.19300032841350767</c:v>
                </c:pt>
                <c:pt idx="5">
                  <c:v>0.1086458841497438</c:v>
                </c:pt>
                <c:pt idx="6">
                  <c:v>0.10209993336075425</c:v>
                </c:pt>
                <c:pt idx="7">
                  <c:v>6.1516951557413414E-2</c:v>
                </c:pt>
                <c:pt idx="8">
                  <c:v>0.14860073526363946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186728"/>
        <c:axId val="224355328"/>
      </c:scatterChart>
      <c:catAx>
        <c:axId val="22435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it-IT">
                    <a:solidFill>
                      <a:schemeClr val="bg1"/>
                    </a:solidFill>
                  </a:rPr>
                  <a:t>Priorità</a:t>
                </a:r>
              </a:p>
            </c:rich>
          </c:tx>
          <c:layout/>
          <c:overlay val="0"/>
          <c:spPr>
            <a:solidFill>
              <a:schemeClr val="bg1">
                <a:lumMod val="65000"/>
              </a:schemeClr>
            </a:solidFill>
          </c:sp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4354936"/>
        <c:crosses val="autoZero"/>
        <c:auto val="1"/>
        <c:lblAlgn val="ctr"/>
        <c:lblOffset val="100"/>
        <c:noMultiLvlLbl val="0"/>
      </c:catAx>
      <c:valAx>
        <c:axId val="224354936"/>
        <c:scaling>
          <c:orientation val="minMax"/>
          <c:max val="22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it-IT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n. Docenti</a:t>
                </a:r>
              </a:p>
            </c:rich>
          </c:tx>
          <c:layout/>
          <c:overlay val="0"/>
          <c:spPr>
            <a:solidFill>
              <a:schemeClr val="bg1">
                <a:lumMod val="65000"/>
              </a:schemeClr>
            </a:solidFill>
          </c:spPr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4352976"/>
        <c:crosses val="autoZero"/>
        <c:crossBetween val="between"/>
        <c:majorUnit val="22000"/>
      </c:valAx>
      <c:valAx>
        <c:axId val="224355328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7186728"/>
        <c:crosses val="max"/>
        <c:crossBetween val="midCat"/>
      </c:valAx>
      <c:valAx>
        <c:axId val="17186728"/>
        <c:scaling>
          <c:orientation val="minMax"/>
        </c:scaling>
        <c:delete val="1"/>
        <c:axPos val="b"/>
        <c:majorTickMark val="out"/>
        <c:minorTickMark val="none"/>
        <c:tickLblPos val="none"/>
        <c:crossAx val="22435532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6FACF-5690-4DDB-BAD1-2502D51AAD2C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EC18-07D7-4C45-8ADC-D67A35FAD8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7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I gruppi di lavoro citati hanno i l compito di fornire all’amministrazione centrale proposte, suggerimenti, adozione di provvedimenti in merito agli aspetti più qualificanti del nuovo sistema della formazione in servizio: </a:t>
            </a:r>
          </a:p>
          <a:p>
            <a:r>
              <a:rPr lang="it-IT" altLang="it-IT" dirty="0"/>
              <a:t>a) standard di qualità delle iniziative formative (unità formative, </a:t>
            </a:r>
            <a:r>
              <a:rPr lang="it-IT" altLang="it-IT" dirty="0" err="1"/>
              <a:t>cre</a:t>
            </a:r>
            <a:r>
              <a:rPr lang="it-IT" altLang="it-IT" dirty="0"/>
              <a:t> diti, formatori, </a:t>
            </a:r>
            <a:r>
              <a:rPr lang="it-IT" altLang="it-IT" dirty="0" err="1"/>
              <a:t>governance</a:t>
            </a:r>
            <a:r>
              <a:rPr lang="it-IT" altLang="it-IT" dirty="0"/>
              <a:t>, aspetti amministrativi); </a:t>
            </a:r>
          </a:p>
          <a:p>
            <a:r>
              <a:rPr lang="it-IT" altLang="it-IT"/>
              <a:t>b) standard professionali dei docenti e connessioni con la formazione e lo sviluppo professionale; </a:t>
            </a:r>
          </a:p>
          <a:p>
            <a:r>
              <a:rPr lang="it-IT" altLang="it-IT" dirty="0"/>
              <a:t>c) documentazione a corredo della formazione in servizio (dossier professionale, bilancio di competenze, </a:t>
            </a:r>
            <a:r>
              <a:rPr lang="it-IT" altLang="it-IT" dirty="0" err="1"/>
              <a:t>patt</a:t>
            </a:r>
            <a:r>
              <a:rPr lang="it-IT" altLang="it-IT" dirty="0"/>
              <a:t> o per lo sviluppo professionale). </a:t>
            </a:r>
          </a:p>
          <a:p>
            <a:endParaRPr lang="it-IT" altLang="it-IT" dirty="0"/>
          </a:p>
        </p:txBody>
      </p:sp>
      <p:sp>
        <p:nvSpPr>
          <p:cNvPr id="634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DDF241D-EFB7-704F-9F7B-D647F0F01E9E}" type="slidenum">
              <a:rPr lang="it-IT" altLang="it-IT">
                <a:solidFill>
                  <a:prstClr val="black"/>
                </a:solidFill>
              </a:rPr>
              <a:pPr/>
              <a:t>26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1048E6-EDBD-46C6-A702-ED4A629D5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AB0C59-E819-423B-95E4-7A1E9087B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F1CA93-6570-457D-83C1-F5690BC3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B01988-931F-4BEB-A291-6E06E454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5BA5BF-B1B6-4992-AE4C-E7DD6B94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77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F08FBC-91A4-4577-88EF-C1D5232B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316DDB-7997-4ED9-B65A-34DE18325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DC250E-FA43-4DC9-8B1D-E52D0036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3036D70-9FA3-4F66-A279-556246C4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84369DA-45CE-4BB8-A4B5-6B09132F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493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4531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7276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05190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4871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2157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34787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5031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76893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95207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186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F375D4F-6C0F-48CE-9FCB-4EB5F3014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CE1E1A1-C745-427E-98F1-9808328D2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F08298F-8A46-4B6E-A139-8AEBE507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7A6D284-5538-4524-8905-C353506E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BEFBD6-F7E4-4652-ACE3-A4F52348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9973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14726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14944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6558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06136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63258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03530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46944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57304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91165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9898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1048E6-EDBD-46C6-A702-ED4A629D5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AB0C59-E819-423B-95E4-7A1E9087B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F1CA93-6570-457D-83C1-F5690BC3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2B01988-931F-4BEB-A291-6E06E454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5BA5BF-B1B6-4992-AE4C-E7DD6B94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809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1913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3019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00959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67102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09903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05615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61096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000E-57C7-49A1-AC84-4A9669157F8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6773-840C-4863-9BE2-3C3A8F4411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63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BCE6-21E3-4B56-A995-BB83C73FD77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ECC4-8F3B-4DC7-95A1-B9EB98F2A16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50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4D15-396F-4A25-AB80-8FC04BCB61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A5F2-2D30-410D-B552-2158FBB04FD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9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A70B2F-1140-463F-80F3-F2783F8C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140DF69-9DB1-4E5C-B358-6CC9AE2B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BC1C73-4F1F-4295-8A97-760F811F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3C72C11-2584-4867-90D1-DD676AFD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9532D5-49B4-4294-80BF-A283A50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011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FFDA-87B4-46E1-AAEE-7449C8E16F9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C195-A0C4-4CB2-B182-6D5031EED3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70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1F686-39A2-4985-AA05-811DE5A34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31F1-1086-4D97-80ED-734045AE97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004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393D-B899-44C0-A2C1-D79748BE1C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4B2D-A0F8-4374-B57F-2972D81284A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776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9E2B-77B0-4F4A-9F99-37B5620C016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9534-9FC3-4C3B-868A-134604BA92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24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6628-262B-428F-893F-BAF9B9AABA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7A9F-E0D5-4A53-BB63-E8BF8FF103C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30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6726-3D64-4DA6-AA49-4248E589A88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21B03-2FF7-4629-9F04-A133F2EB59F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09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16E8-45B8-4E68-AC95-D153BFF25BF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6752-7F88-47E3-9E9C-869E301433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630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63FB-5064-49E8-B75D-65CD7CA2CFF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0EDC-A3A7-4CCF-9F54-90EE5A517DF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20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8833-4549-4B64-8C98-329FB637CD3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687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52D0-8C9F-42D4-84F0-8D4F2455B1A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359967-B69A-4291-87EC-57676BBB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E4F2D5F-00EA-46D2-AA63-EDF872B0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B840A6-411A-4918-A6EA-A8641F3B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2E15EA7-2387-4BE5-B135-6C0F1A3D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6430806-594A-4A17-896C-3225709F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5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562D-6883-4979-B391-485FDFD25EF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5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69ABB-E7A8-4A74-9FD8-4A42992CE77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3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8ADC-B1F4-4B2B-B32C-21C401BFC33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23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B8B5-AA68-4539-BCCF-983CC2F509A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914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702E-49EF-4B17-A25A-E8C9A64279D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24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33AE-87C2-4753-AC57-8DE64B9611D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21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E320-AD9D-459A-8EBB-031CBC10CF6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811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C257-C416-442E-9F30-FE016C66277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53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8CA0-0CED-45E6-ABB1-0EF99CCF7C6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49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1BCB-E9AA-49B9-91E7-235A48D30B1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0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39B1A9-F696-4929-8A23-51CC550C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992FD46-B420-4904-A9E8-9326F6B67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24A69DA-4BB0-4C13-A5E1-148CBFF3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33DB493-10B2-4395-9534-69A7C82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9F1F6E0-E017-433F-BBAC-A2A496FE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4B845D1-CD0D-4C32-AC2F-8EC475CE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0316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1568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77894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63865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7587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35866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52672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2387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91698"/>
      </p:ext>
    </p:extLst>
  </p:cSld>
  <p:clrMapOvr>
    <a:masterClrMapping/>
  </p:clrMapOvr>
  <p:transition spd="slow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797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5F3447-49D9-44E3-B129-D309CE6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8A033AA-FB06-46AC-AFE8-A92DA653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36BD088-2B88-4301-A7E6-648C2350C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3169034-ABC5-4592-810B-F32711371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3641A36-D211-4C0D-99BB-D82DA3F12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8D5A69C3-ED2D-4314-A493-75232695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82668BDB-8389-4815-BAB5-33DA0B89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F50D551-63BF-4AE8-A0DB-EECD3F88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124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03426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69631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2498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0014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6101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41715"/>
      </p:ext>
    </p:extLst>
  </p:cSld>
  <p:clrMapOvr>
    <a:masterClrMapping/>
  </p:clrMapOvr>
  <p:transition spd="slow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22846"/>
      </p:ext>
    </p:extLst>
  </p:cSld>
  <p:clrMapOvr>
    <a:masterClrMapping/>
  </p:clrMapOvr>
  <p:transition spd="slow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76654"/>
      </p:ext>
    </p:extLst>
  </p:cSld>
  <p:clrMapOvr>
    <a:masterClrMapping/>
  </p:clrMapOvr>
  <p:transition spd="slow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9888"/>
      </p:ext>
    </p:extLst>
  </p:cSld>
  <p:clrMapOvr>
    <a:masterClrMapping/>
  </p:clrMapOvr>
  <p:transition spd="slow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3973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A3A4B7-55C1-4F2B-9648-C61C43F0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26E42AA-FEA5-4C6F-9E77-E95E013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E9CFD8E-FD41-4F33-92BE-161990B8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25E66FC-3319-4621-BD50-33FE7AF9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970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3323"/>
      </p:ext>
    </p:extLst>
  </p:cSld>
  <p:clrMapOvr>
    <a:masterClrMapping/>
  </p:clrMapOvr>
  <p:transition spd="slow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94298"/>
      </p:ext>
    </p:extLst>
  </p:cSld>
  <p:clrMapOvr>
    <a:masterClrMapping/>
  </p:clrMapOvr>
  <p:transition spd="slow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94553"/>
      </p:ext>
    </p:extLst>
  </p:cSld>
  <p:clrMapOvr>
    <a:masterClrMapping/>
  </p:clrMapOvr>
  <p:transition spd="slow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21211"/>
      </p:ext>
    </p:extLst>
  </p:cSld>
  <p:clrMapOvr>
    <a:masterClrMapping/>
  </p:clrMapOvr>
  <p:transition spd="slow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9781"/>
      </p:ext>
    </p:extLst>
  </p:cSld>
  <p:clrMapOvr>
    <a:masterClrMapping/>
  </p:clrMapOvr>
  <p:transition spd="slow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25314"/>
      </p:ext>
    </p:extLst>
  </p:cSld>
  <p:clrMapOvr>
    <a:masterClrMapping/>
  </p:clrMapOvr>
  <p:transition spd="slow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66509"/>
      </p:ext>
    </p:extLst>
  </p:cSld>
  <p:clrMapOvr>
    <a:masterClrMapping/>
  </p:clrMapOvr>
  <p:transition spd="slow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846"/>
      </p:ext>
    </p:extLst>
  </p:cSld>
  <p:clrMapOvr>
    <a:masterClrMapping/>
  </p:clrMapOvr>
  <p:transition spd="slow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72646"/>
      </p:ext>
    </p:extLst>
  </p:cSld>
  <p:clrMapOvr>
    <a:masterClrMapping/>
  </p:clrMapOvr>
  <p:transition spd="slow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5593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840A5EB-F38A-4CDE-84CD-A278D6E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7AE691C-98FF-4CB4-9A01-33351507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AA0AD3F-708A-4B39-BC6F-8DF1598F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5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2302"/>
      </p:ext>
    </p:extLst>
  </p:cSld>
  <p:clrMapOvr>
    <a:masterClrMapping/>
  </p:clrMapOvr>
  <p:transition spd="slow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1213"/>
      </p:ext>
    </p:extLst>
  </p:cSld>
  <p:clrMapOvr>
    <a:masterClrMapping/>
  </p:clrMapOvr>
  <p:transition spd="slow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2464"/>
      </p:ext>
    </p:extLst>
  </p:cSld>
  <p:clrMapOvr>
    <a:masterClrMapping/>
  </p:clrMapOvr>
  <p:transition spd="slow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E52B40-34B2-41DE-B188-62057D39EA3B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689C30-7B67-4C97-9D4D-510E8A793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9900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A80F50-9FBB-43EF-8C84-FE9321149F71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3087DC-545C-4E41-9C7F-D50990360E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1191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FFA341-4312-4630-B09C-3F56D3298FE5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20C5D41-76A4-440D-9606-E9AFEE471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417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4E2CFB-48BD-4218-AD24-2C307BFF3450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20A6CD-8491-46EE-938D-5526BE9918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137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CDDD37-CFAD-45FD-AD90-101748494F2B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50F981-5F29-4203-983A-BF3DEE4DAD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7828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39BB4B-E8D4-46E1-9289-1718DAE0A9F8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26B7CC-21D2-4E5F-987E-D880EB51AB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4343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31202F-5A82-4C6A-8C71-4C17D8D04F6F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4C42DE-4D68-4E84-9891-8304413189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07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537A88-6771-46E4-8272-191A7D69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8C0A45-B92B-4896-84D2-8538640C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A66779E-70AC-4F58-A83B-109419AB9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C12CD04-5AEE-4476-8036-F19CF6CF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EDC1C2E-B085-4606-8AD6-26AD45A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E96DE21-5894-4A65-A54D-62DB7682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021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32A8D8-358A-48A3-B234-2D1CC60065A9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B60001-7612-4026-B09B-A18ABDE6A2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67530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B1427-35A5-40C6-ACAA-DDD66D15F385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BF89E6-8C41-44D1-9A0A-572B90A0C7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9648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4E69E0-B47E-418E-B2A5-22AE8786A626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71EBE5-C7E4-4362-B741-E13DF0D905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6209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BF92E7-CED8-40ED-AB1A-048A81DD75C1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0022AE-209B-437C-A4DD-4765980DCC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566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52235"/>
      </p:ext>
    </p:extLst>
  </p:cSld>
  <p:clrMapOvr>
    <a:masterClrMapping/>
  </p:clrMapOvr>
  <p:transition spd="slow">
    <p:wip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07229"/>
      </p:ext>
    </p:extLst>
  </p:cSld>
  <p:clrMapOvr>
    <a:masterClrMapping/>
  </p:clrMapOvr>
  <p:transition spd="slow">
    <p:wip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0240"/>
      </p:ext>
    </p:extLst>
  </p:cSld>
  <p:clrMapOvr>
    <a:masterClrMapping/>
  </p:clrMapOvr>
  <p:transition spd="slow">
    <p:wip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9955"/>
      </p:ext>
    </p:extLst>
  </p:cSld>
  <p:clrMapOvr>
    <a:masterClrMapping/>
  </p:clrMapOvr>
  <p:transition spd="slow">
    <p:wip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8750"/>
      </p:ext>
    </p:extLst>
  </p:cSld>
  <p:clrMapOvr>
    <a:masterClrMapping/>
  </p:clrMapOvr>
  <p:transition spd="slow">
    <p:wip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90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A70B2F-1140-463F-80F3-F2783F8C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140DF69-9DB1-4E5C-B358-6CC9AE2BA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BC1C73-4F1F-4295-8A97-760F811F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3C72C11-2584-4867-90D1-DD676AFD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F9532D5-49B4-4294-80BF-A283A50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362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E9A4F6-1621-448F-A6FC-25BA8E8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8F4DDB3-40BF-47F5-86CB-AF74B236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5CB3F35-734A-437B-A8AE-50C36F8A3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F7F8A25-25EA-4449-A01F-E51BE2E6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5A0FB9D-5DE3-4DF0-BDED-4DE3A735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C5B6B2D-B0CF-4D62-8928-527D6D7A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66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68258"/>
      </p:ext>
    </p:extLst>
  </p:cSld>
  <p:clrMapOvr>
    <a:masterClrMapping/>
  </p:clrMapOvr>
  <p:transition spd="slow">
    <p:wip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8282"/>
      </p:ext>
    </p:extLst>
  </p:cSld>
  <p:clrMapOvr>
    <a:masterClrMapping/>
  </p:clrMapOvr>
  <p:transition spd="slow">
    <p:wip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35185"/>
      </p:ext>
    </p:extLst>
  </p:cSld>
  <p:clrMapOvr>
    <a:masterClrMapping/>
  </p:clrMapOvr>
  <p:transition spd="slow">
    <p:wip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63145"/>
      </p:ext>
    </p:extLst>
  </p:cSld>
  <p:clrMapOvr>
    <a:masterClrMapping/>
  </p:clrMapOvr>
  <p:transition spd="slow">
    <p:wip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67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F08FBC-91A4-4577-88EF-C1D5232B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2316DDB-7997-4ED9-B65A-34DE18325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DC250E-FA43-4DC9-8B1D-E52D0036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3036D70-9FA3-4F66-A279-556246C4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84369DA-45CE-4BB8-A4B5-6B09132F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F375D4F-6C0F-48CE-9FCB-4EB5F3014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CE1E1A1-C745-427E-98F1-9808328D2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F08298F-8A46-4B6E-A139-8AEBE507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7A6D284-5538-4524-8905-C353506E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ABEFBD6-F7E4-4652-ACE3-A4F52348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68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sz="quarter" idx="18"/>
          </p:nvPr>
        </p:nvSpPr>
        <p:spPr>
          <a:xfrm>
            <a:off x="7082088" y="189384"/>
            <a:ext cx="5040064" cy="26781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 baseline="0">
                <a:solidFill>
                  <a:schemeClr val="accent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 marL="457189" indent="0">
              <a:buNone/>
              <a:defRPr sz="1100" b="0" i="0">
                <a:latin typeface="Open Sans Cond Light"/>
                <a:cs typeface="Open Sans Cond Light"/>
              </a:defRPr>
            </a:lvl2pPr>
            <a:lvl3pPr marL="914377" indent="0">
              <a:buNone/>
              <a:defRPr sz="1100" b="0" i="0">
                <a:latin typeface="Open Sans Cond Light"/>
                <a:cs typeface="Open Sans Cond Light"/>
              </a:defRPr>
            </a:lvl3pPr>
            <a:lvl4pPr marL="1371566" indent="0">
              <a:buNone/>
              <a:defRPr sz="1100" b="0" i="0">
                <a:latin typeface="Open Sans Cond Light"/>
                <a:cs typeface="Open Sans Cond Light"/>
              </a:defRPr>
            </a:lvl4pPr>
            <a:lvl5pPr marL="1828754" indent="0">
              <a:buNone/>
              <a:defRPr sz="1100" b="0" i="0">
                <a:latin typeface="Open Sans Cond Light"/>
                <a:cs typeface="Open Sans Cond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2596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 userDrawn="1"/>
        </p:nvCxnSpPr>
        <p:spPr>
          <a:xfrm flipV="1">
            <a:off x="6030384" y="929217"/>
            <a:ext cx="0" cy="1278467"/>
          </a:xfrm>
          <a:prstGeom prst="line">
            <a:avLst/>
          </a:prstGeom>
          <a:ln w="3175">
            <a:solidFill>
              <a:srgbClr val="0D5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11"/>
          <p:cNvSpPr>
            <a:spLocks noGrp="1"/>
          </p:cNvSpPr>
          <p:nvPr>
            <p:ph sz="quarter" idx="10"/>
          </p:nvPr>
        </p:nvSpPr>
        <p:spPr>
          <a:xfrm>
            <a:off x="620186" y="2616200"/>
            <a:ext cx="3532716" cy="27527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0">
                <a:solidFill>
                  <a:schemeClr val="tx1"/>
                </a:solidFill>
                <a:latin typeface="+mj-lt"/>
                <a:cs typeface="Source Sans Pro Ligh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11"/>
          <p:cNvSpPr>
            <a:spLocks noGrp="1"/>
          </p:cNvSpPr>
          <p:nvPr>
            <p:ph sz="quarter" idx="11"/>
          </p:nvPr>
        </p:nvSpPr>
        <p:spPr>
          <a:xfrm>
            <a:off x="4329501" y="2616200"/>
            <a:ext cx="3532716" cy="2752725"/>
          </a:xfrm>
          <a:prstGeom prst="rect">
            <a:avLst/>
          </a:prstGeom>
        </p:spPr>
        <p:txBody>
          <a:bodyPr vert="horz" lIns="0" bIns="0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+mj-lt"/>
                <a:cs typeface="Source Sans Pro Ligh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11"/>
          <p:cNvSpPr>
            <a:spLocks noGrp="1"/>
          </p:cNvSpPr>
          <p:nvPr>
            <p:ph sz="quarter" idx="12"/>
          </p:nvPr>
        </p:nvSpPr>
        <p:spPr>
          <a:xfrm>
            <a:off x="8036986" y="2616200"/>
            <a:ext cx="3532716" cy="27527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+mj-lt"/>
                <a:cs typeface="Source Sans Pro Ligh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505773" y="930277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 spc="-31">
                <a:solidFill>
                  <a:schemeClr val="accent1"/>
                </a:solidFill>
                <a:latin typeface="+mj-lt"/>
                <a:cs typeface="Source Sans Pro" pitchFamily="34" charset="0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505773" y="1329982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0" i="0" spc="-31">
                <a:solidFill>
                  <a:schemeClr val="accent2"/>
                </a:solidFill>
                <a:latin typeface="+mj-lt"/>
                <a:cs typeface="Source Sans Pro Light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5"/>
          </p:nvPr>
        </p:nvSpPr>
        <p:spPr>
          <a:xfrm>
            <a:off x="505773" y="1729686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spc="-31">
                <a:solidFill>
                  <a:srgbClr val="0D5B90"/>
                </a:solidFill>
                <a:latin typeface="+mj-lt"/>
                <a:cs typeface="Source Sans Pro Light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6"/>
          </p:nvPr>
        </p:nvSpPr>
        <p:spPr>
          <a:xfrm>
            <a:off x="6269567" y="930275"/>
            <a:ext cx="5300133" cy="1276351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700" b="0" i="1" baseline="0">
                <a:solidFill>
                  <a:srgbClr val="0D5B90"/>
                </a:solidFill>
                <a:latin typeface="+mj-lt"/>
                <a:cs typeface="Lato Light" pitchFamily="34" charset="0"/>
              </a:defRPr>
            </a:lvl1pPr>
            <a:lvl2pPr marL="457189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4" indent="0" algn="l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7"/>
          </p:nvPr>
        </p:nvSpPr>
        <p:spPr>
          <a:xfrm>
            <a:off x="620186" y="5851934"/>
            <a:ext cx="10949516" cy="568260"/>
          </a:xfrm>
          <a:prstGeom prst="rect">
            <a:avLst/>
          </a:prstGeom>
        </p:spPr>
        <p:txBody>
          <a:bodyPr vert="horz" lIns="0" bIns="0" anchor="b"/>
          <a:lstStyle>
            <a:lvl1pPr marL="0" indent="0">
              <a:buNone/>
              <a:defRPr sz="1100" b="0" i="1">
                <a:latin typeface="+mj-lt"/>
                <a:cs typeface="Lato Light" pitchFamily="34" charset="0"/>
              </a:defRPr>
            </a:lvl1pPr>
            <a:lvl2pPr marL="457189" indent="0">
              <a:buNone/>
              <a:defRPr sz="1000" b="0" i="1">
                <a:latin typeface="Lato Thin"/>
                <a:cs typeface="Lato Thin"/>
              </a:defRPr>
            </a:lvl2pPr>
            <a:lvl3pPr marL="914377" indent="0">
              <a:buNone/>
              <a:defRPr sz="1000" b="0" i="1">
                <a:latin typeface="Lato Thin"/>
                <a:cs typeface="Lato Thin"/>
              </a:defRPr>
            </a:lvl3pPr>
            <a:lvl4pPr marL="1371566" indent="0">
              <a:buNone/>
              <a:defRPr sz="1000" b="0" i="1">
                <a:latin typeface="Lato Thin"/>
                <a:cs typeface="Lato Thin"/>
              </a:defRPr>
            </a:lvl4pPr>
            <a:lvl5pPr marL="1828754" indent="0">
              <a:buNone/>
              <a:defRPr sz="1000" b="0" i="1">
                <a:latin typeface="Lato Thin"/>
                <a:cs typeface="Lato Thin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testo 14"/>
          <p:cNvSpPr>
            <a:spLocks noGrp="1"/>
          </p:cNvSpPr>
          <p:nvPr>
            <p:ph type="body" sz="quarter" idx="18"/>
          </p:nvPr>
        </p:nvSpPr>
        <p:spPr>
          <a:xfrm>
            <a:off x="7082088" y="189384"/>
            <a:ext cx="5040064" cy="26781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 baseline="0">
                <a:solidFill>
                  <a:schemeClr val="accent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 marL="457189" indent="0">
              <a:buNone/>
              <a:defRPr sz="1100" b="0" i="0">
                <a:latin typeface="Open Sans Cond Light"/>
                <a:cs typeface="Open Sans Cond Light"/>
              </a:defRPr>
            </a:lvl2pPr>
            <a:lvl3pPr marL="914377" indent="0">
              <a:buNone/>
              <a:defRPr sz="1100" b="0" i="0">
                <a:latin typeface="Open Sans Cond Light"/>
                <a:cs typeface="Open Sans Cond Light"/>
              </a:defRPr>
            </a:lvl3pPr>
            <a:lvl4pPr marL="1371566" indent="0">
              <a:buNone/>
              <a:defRPr sz="1100" b="0" i="0">
                <a:latin typeface="Open Sans Cond Light"/>
                <a:cs typeface="Open Sans Cond Light"/>
              </a:defRPr>
            </a:lvl4pPr>
            <a:lvl5pPr marL="1828754" indent="0">
              <a:buNone/>
              <a:defRPr sz="1100" b="0" i="0">
                <a:latin typeface="Open Sans Cond Light"/>
                <a:cs typeface="Open Sans Cond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47716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+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 userDrawn="1"/>
        </p:nvCxnSpPr>
        <p:spPr>
          <a:xfrm flipV="1">
            <a:off x="6030384" y="929217"/>
            <a:ext cx="0" cy="1278467"/>
          </a:xfrm>
          <a:prstGeom prst="line">
            <a:avLst/>
          </a:prstGeom>
          <a:ln w="3175">
            <a:solidFill>
              <a:srgbClr val="0D5B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11"/>
          <p:cNvSpPr>
            <a:spLocks noGrp="1"/>
          </p:cNvSpPr>
          <p:nvPr>
            <p:ph sz="quarter" idx="10"/>
          </p:nvPr>
        </p:nvSpPr>
        <p:spPr>
          <a:xfrm>
            <a:off x="620186" y="2616200"/>
            <a:ext cx="7217020" cy="27527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>
                <a:solidFill>
                  <a:schemeClr val="tx1"/>
                </a:solidFill>
                <a:latin typeface="Source Sans Pro Light"/>
                <a:cs typeface="Source Sans Pro Ligh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505773" y="930277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0" i="0" spc="-31">
                <a:solidFill>
                  <a:schemeClr val="accent1"/>
                </a:solidFill>
                <a:latin typeface="Source Sans Pro Light"/>
                <a:cs typeface="Source Sans Pro Light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4"/>
          </p:nvPr>
        </p:nvSpPr>
        <p:spPr>
          <a:xfrm>
            <a:off x="505773" y="1329982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="0" i="0" spc="-31">
                <a:solidFill>
                  <a:schemeClr val="accent2"/>
                </a:solidFill>
                <a:latin typeface="Source Sans Pro Light"/>
                <a:cs typeface="Source Sans Pro Light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5"/>
          </p:nvPr>
        </p:nvSpPr>
        <p:spPr>
          <a:xfrm>
            <a:off x="505773" y="1729686"/>
            <a:ext cx="5329767" cy="47693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 spc="-31">
                <a:solidFill>
                  <a:srgbClr val="0D5B90"/>
                </a:solidFill>
                <a:latin typeface="Source Sans Pro Light"/>
                <a:cs typeface="Source Sans Pro Light"/>
              </a:defRPr>
            </a:lvl1pPr>
            <a:lvl2pPr marL="457189" indent="0">
              <a:buNone/>
              <a:defRPr b="0" i="0">
                <a:latin typeface="Source Sans Pro Light"/>
                <a:cs typeface="Source Sans Pro Light"/>
              </a:defRPr>
            </a:lvl2pPr>
            <a:lvl3pPr marL="914377" indent="0">
              <a:buNone/>
              <a:defRPr b="0" i="0">
                <a:latin typeface="Source Sans Pro Light"/>
                <a:cs typeface="Source Sans Pro Light"/>
              </a:defRPr>
            </a:lvl3pPr>
            <a:lvl4pPr marL="1371566" indent="0">
              <a:buNone/>
              <a:defRPr b="0" i="0">
                <a:latin typeface="Source Sans Pro Light"/>
                <a:cs typeface="Source Sans Pro Light"/>
              </a:defRPr>
            </a:lvl4pPr>
            <a:lvl5pPr marL="1828754" indent="0">
              <a:buNone/>
              <a:defRPr b="0" i="0">
                <a:latin typeface="Source Sans Pro Light"/>
                <a:cs typeface="Source Sans Pro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7"/>
          </p:nvPr>
        </p:nvSpPr>
        <p:spPr>
          <a:xfrm>
            <a:off x="8054585" y="2616200"/>
            <a:ext cx="3515115" cy="275272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0" i="0">
                <a:latin typeface="Open Sans Light"/>
                <a:cs typeface="Open Sans Light"/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9"/>
          </p:nvPr>
        </p:nvSpPr>
        <p:spPr>
          <a:xfrm>
            <a:off x="7082088" y="189384"/>
            <a:ext cx="5040064" cy="26781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 baseline="0">
                <a:solidFill>
                  <a:schemeClr val="accent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 marL="457189" indent="0">
              <a:buNone/>
              <a:defRPr sz="1100" b="0" i="0">
                <a:latin typeface="Open Sans Cond Light"/>
                <a:cs typeface="Open Sans Cond Light"/>
              </a:defRPr>
            </a:lvl2pPr>
            <a:lvl3pPr marL="914377" indent="0">
              <a:buNone/>
              <a:defRPr sz="1100" b="0" i="0">
                <a:latin typeface="Open Sans Cond Light"/>
                <a:cs typeface="Open Sans Cond Light"/>
              </a:defRPr>
            </a:lvl3pPr>
            <a:lvl4pPr marL="1371566" indent="0">
              <a:buNone/>
              <a:defRPr sz="1100" b="0" i="0">
                <a:latin typeface="Open Sans Cond Light"/>
                <a:cs typeface="Open Sans Cond Light"/>
              </a:defRPr>
            </a:lvl4pPr>
            <a:lvl5pPr marL="1828754" indent="0">
              <a:buNone/>
              <a:defRPr sz="1100" b="0" i="0">
                <a:latin typeface="Open Sans Cond Light"/>
                <a:cs typeface="Open Sans Cond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20"/>
          <p:cNvSpPr>
            <a:spLocks noGrp="1"/>
          </p:cNvSpPr>
          <p:nvPr>
            <p:ph type="body" sz="quarter" idx="16"/>
          </p:nvPr>
        </p:nvSpPr>
        <p:spPr>
          <a:xfrm>
            <a:off x="6269567" y="930275"/>
            <a:ext cx="5300133" cy="1276351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700" b="0" i="1" baseline="0">
                <a:solidFill>
                  <a:srgbClr val="0D5B90"/>
                </a:solidFill>
                <a:latin typeface="Lato Light" pitchFamily="34" charset="0"/>
                <a:cs typeface="Lato Light" pitchFamily="34" charset="0"/>
              </a:defRPr>
            </a:lvl1pPr>
            <a:lvl2pPr marL="457189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4" indent="0" algn="l"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22"/>
          <p:cNvSpPr>
            <a:spLocks noGrp="1"/>
          </p:cNvSpPr>
          <p:nvPr>
            <p:ph type="body" sz="quarter" idx="20"/>
          </p:nvPr>
        </p:nvSpPr>
        <p:spPr>
          <a:xfrm>
            <a:off x="620186" y="5851934"/>
            <a:ext cx="10949516" cy="568260"/>
          </a:xfrm>
          <a:prstGeom prst="rect">
            <a:avLst/>
          </a:prstGeom>
        </p:spPr>
        <p:txBody>
          <a:bodyPr vert="horz" lIns="0" bIns="0" anchor="b"/>
          <a:lstStyle>
            <a:lvl1pPr marL="0" indent="0">
              <a:buNone/>
              <a:defRPr sz="1100" b="0" i="1">
                <a:latin typeface="Lato Light" pitchFamily="34" charset="0"/>
                <a:cs typeface="Lato Light" pitchFamily="34" charset="0"/>
              </a:defRPr>
            </a:lvl1pPr>
            <a:lvl2pPr marL="457189" indent="0">
              <a:buNone/>
              <a:defRPr sz="1000" b="0" i="1">
                <a:latin typeface="Lato Thin"/>
                <a:cs typeface="Lato Thin"/>
              </a:defRPr>
            </a:lvl2pPr>
            <a:lvl3pPr marL="914377" indent="0">
              <a:buNone/>
              <a:defRPr sz="1000" b="0" i="1">
                <a:latin typeface="Lato Thin"/>
                <a:cs typeface="Lato Thin"/>
              </a:defRPr>
            </a:lvl3pPr>
            <a:lvl4pPr marL="1371566" indent="0">
              <a:buNone/>
              <a:defRPr sz="1000" b="0" i="1">
                <a:latin typeface="Lato Thin"/>
                <a:cs typeface="Lato Thin"/>
              </a:defRPr>
            </a:lvl4pPr>
            <a:lvl5pPr marL="1828754" indent="0">
              <a:buNone/>
              <a:defRPr sz="1000" b="0" i="1">
                <a:latin typeface="Lato Thin"/>
                <a:cs typeface="Lato Thin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51903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620186" y="2161933"/>
            <a:ext cx="10949516" cy="45426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="0" i="0">
                <a:solidFill>
                  <a:schemeClr val="bg1"/>
                </a:solidFill>
                <a:latin typeface="+mj-lt"/>
                <a:cs typeface="Open Sans Light"/>
              </a:defRPr>
            </a:lvl1pPr>
            <a:lvl2pPr marL="457189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914377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 marL="1371566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1828754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622300" y="3238665"/>
            <a:ext cx="10947400" cy="39470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1">
                <a:solidFill>
                  <a:srgbClr val="FFFFFF"/>
                </a:solidFill>
                <a:latin typeface="+mj-lt"/>
                <a:cs typeface="Lato Light" pitchFamily="34" charset="0"/>
              </a:defRPr>
            </a:lvl1pPr>
            <a:lvl2pPr marL="457189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2pPr>
            <a:lvl3pPr marL="914377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3pPr>
            <a:lvl4pPr marL="1371566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4pPr>
            <a:lvl5pPr marL="1828754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2"/>
          </p:nvPr>
        </p:nvSpPr>
        <p:spPr>
          <a:xfrm>
            <a:off x="7082088" y="189384"/>
            <a:ext cx="5040064" cy="26781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 baseline="0">
                <a:solidFill>
                  <a:schemeClr val="accent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 marL="457189" indent="0">
              <a:buNone/>
              <a:defRPr sz="1100" b="0" i="0">
                <a:latin typeface="Open Sans Cond Light"/>
                <a:cs typeface="Open Sans Cond Light"/>
              </a:defRPr>
            </a:lvl2pPr>
            <a:lvl3pPr marL="914377" indent="0">
              <a:buNone/>
              <a:defRPr sz="1100" b="0" i="0">
                <a:latin typeface="Open Sans Cond Light"/>
                <a:cs typeface="Open Sans Cond Light"/>
              </a:defRPr>
            </a:lvl3pPr>
            <a:lvl4pPr marL="1371566" indent="0">
              <a:buNone/>
              <a:defRPr sz="1100" b="0" i="0">
                <a:latin typeface="Open Sans Cond Light"/>
                <a:cs typeface="Open Sans Cond Light"/>
              </a:defRPr>
            </a:lvl4pPr>
            <a:lvl5pPr marL="1828754" indent="0">
              <a:buNone/>
              <a:defRPr sz="1100" b="0" i="0">
                <a:latin typeface="Open Sans Cond Light"/>
                <a:cs typeface="Open Sans Cond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0547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620186" y="2161933"/>
            <a:ext cx="10949516" cy="45426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200" b="0" i="0">
                <a:solidFill>
                  <a:schemeClr val="bg1"/>
                </a:solidFill>
                <a:latin typeface="+mj-lt"/>
                <a:cs typeface="Open Sans Light"/>
              </a:defRPr>
            </a:lvl1pPr>
            <a:lvl2pPr marL="457189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914377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 marL="1371566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1828754" indent="0">
              <a:buFontTx/>
              <a:buNone/>
              <a:defRPr sz="3200" b="0" i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622300" y="3238665"/>
            <a:ext cx="10947400" cy="39470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1">
                <a:solidFill>
                  <a:srgbClr val="FFFFFF"/>
                </a:solidFill>
                <a:latin typeface="+mj-lt"/>
                <a:cs typeface="Lato Light" pitchFamily="34" charset="0"/>
              </a:defRPr>
            </a:lvl1pPr>
            <a:lvl2pPr marL="457189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2pPr>
            <a:lvl3pPr marL="914377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3pPr>
            <a:lvl4pPr marL="1371566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4pPr>
            <a:lvl5pPr marL="1828754" indent="0">
              <a:buNone/>
              <a:defRPr sz="2600" b="0" i="1">
                <a:solidFill>
                  <a:srgbClr val="FFFFFF"/>
                </a:solidFill>
                <a:latin typeface="Lato Thin"/>
                <a:cs typeface="Lato Thin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2"/>
          </p:nvPr>
        </p:nvSpPr>
        <p:spPr>
          <a:xfrm>
            <a:off x="7082088" y="189384"/>
            <a:ext cx="5040064" cy="26781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0" i="0" baseline="0">
                <a:solidFill>
                  <a:schemeClr val="accent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defRPr>
            </a:lvl1pPr>
            <a:lvl2pPr marL="457189" indent="0">
              <a:buNone/>
              <a:defRPr sz="1100" b="0" i="0">
                <a:latin typeface="Open Sans Cond Light"/>
                <a:cs typeface="Open Sans Cond Light"/>
              </a:defRPr>
            </a:lvl2pPr>
            <a:lvl3pPr marL="914377" indent="0">
              <a:buNone/>
              <a:defRPr sz="1100" b="0" i="0">
                <a:latin typeface="Open Sans Cond Light"/>
                <a:cs typeface="Open Sans Cond Light"/>
              </a:defRPr>
            </a:lvl3pPr>
            <a:lvl4pPr marL="1371566" indent="0">
              <a:buNone/>
              <a:defRPr sz="1100" b="0" i="0">
                <a:latin typeface="Open Sans Cond Light"/>
                <a:cs typeface="Open Sans Cond Light"/>
              </a:defRPr>
            </a:lvl4pPr>
            <a:lvl5pPr marL="1828754" indent="0">
              <a:buNone/>
              <a:defRPr sz="1100" b="0" i="0">
                <a:latin typeface="Open Sans Cond Light"/>
                <a:cs typeface="Open Sans Cond 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6976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8328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738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0359967-B69A-4291-87EC-57676BBB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E4F2D5F-00EA-46D2-AA63-EDF872B03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B840A6-411A-4918-A6EA-A8641F3B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2E15EA7-2387-4BE5-B135-6C0F1A3D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6430806-594A-4A17-896C-3225709F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48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538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0198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9670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74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0516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574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4591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374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170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289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39B1A9-F696-4929-8A23-51CC550C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992FD46-B420-4904-A9E8-9326F6B67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24A69DA-4BB0-4C13-A5E1-148CBFF3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33DB493-10B2-4395-9534-69A7C82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9F1F6E0-E017-433F-BBAC-A2A496FE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4B845D1-CD0D-4C32-AC2F-8EC475CE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19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452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2132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7002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9923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1919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2189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7309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585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12569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74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5F3447-49D9-44E3-B129-D309CE63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8A033AA-FB06-46AC-AFE8-A92DA653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36BD088-2B88-4301-A7E6-648C2350C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3169034-ABC5-4592-810B-F32711371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3641A36-D211-4C0D-99BB-D82DA3F12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8D5A69C3-ED2D-4314-A493-75232695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82668BDB-8389-4815-BAB5-33DA0B89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F50D551-63BF-4AE8-A0DB-EECD3F88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657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390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0818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0142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3328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20961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30397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32108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5512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16179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20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A3A4B7-55C1-4F2B-9648-C61C43F0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26E42AA-FEA5-4C6F-9E77-E95E0130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E9CFD8E-FD41-4F33-92BE-161990B8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125E66FC-3319-4621-BD50-33FE7AF9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173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926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76863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93783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72857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8880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5528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34465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2197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4051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20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4840A5EB-F38A-4CDE-84CD-A278D6E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7AE691C-98FF-4CB4-9A01-33351507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AA0AD3F-708A-4B39-BC6F-8DF1598F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0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3130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805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95920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54311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77298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31367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93388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52496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668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579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537A88-6771-46E4-8272-191A7D69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48C0A45-B92B-4896-84D2-8538640C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A66779E-70AC-4F58-A83B-109419AB9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C12CD04-5AEE-4476-8036-F19CF6CF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EDC1C2E-B085-4606-8AD6-26AD45AB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E96DE21-5894-4A65-A54D-62DB7682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95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6759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97884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4083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1430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622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28925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7032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5892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24589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8D83-92D0-4744-969B-2EAE31CE7EB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2C91-6A2E-41B7-AC51-1B46BFE38A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93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E9A4F6-1621-448F-A6FC-25BA8E8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8F4DDB3-40BF-47F5-86CB-AF74B236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5CB3F35-734A-437B-A8AE-50C36F8A3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F7F8A25-25EA-4449-A01F-E51BE2E6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5A0FB9D-5DE3-4DF0-BDED-4DE3A735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C5B6B2D-B0CF-4D62-8928-527D6D7A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5518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DB94-A130-400E-B1FE-A61B2E6A46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43E8-A059-4D04-BA6F-0E845773C3B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45883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8943-9879-448F-87F8-D8C0945A35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61F-A367-420D-8EF3-8BD97721D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47406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DF7-5CEB-42E3-A9B5-BA5E9E77BD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255A-3890-4991-8F67-960E6EED833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7611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ED33-0618-439B-BDD4-9D0B92CA209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E916-48B8-45EE-B29D-172FE4FBAB4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2892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1F2B-D448-45BA-8249-5A27B2F333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E87-A3DA-4012-978B-96895F95B8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6694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F6C-6866-43B3-8EC7-444FF3E15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8B41-52C9-43B7-B2D0-14421083756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8636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7913-A52D-4BD7-8B0E-76CD65E7FFB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FE93-0420-46D6-ADA6-D24C3BCF04B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07141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475B-ECFA-43C2-98EE-86F51148F7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3B3D-C712-4866-A260-E7FF30F6D5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41035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0619-452D-451A-934C-103970321D8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BBE7-A2BF-4DF3-99CD-A435F3C72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55005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216F-2F99-45AD-85D4-CB3A4D6B04D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F9A1-CEBF-4982-90B8-40E8EA600E0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7635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EDF0D10-29A7-4DDF-A71E-95125FDD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8CADD90-94F0-4982-90F5-E23D1D2D9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1D3FBB-BC17-4DED-9646-58D4F900C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CF5F-83DF-4BDE-A296-3F301EFD8BFB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40A996F-276A-4374-9E71-E18FDDF44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90C149-2D01-4F36-9F4F-7A2E8A73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02EB-CA8B-465B-8234-76777387AC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4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1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C54FFC-7347-47FC-A3BF-A183E84FBE0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1AECD-2593-4768-93CF-B64D2E49765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AC23-4BF4-45E9-92E6-2F2B98D3FE7E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9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090AD-65F2-494E-95DA-EF866D4A5380}" type="datetimeFigureOut">
              <a:rPr lang="it-IT"/>
              <a:pPr>
                <a:defRPr/>
              </a:pPr>
              <a:t>02/03/2018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00CE0E-90B4-4B7A-96C0-2B83059906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3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EDF0D10-29A7-4DDF-A71E-95125FDD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8CADD90-94F0-4982-90F5-E23D1D2D9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1D3FBB-BC17-4DED-9646-58D4F900C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ACF5F-83DF-4BDE-A296-3F301EFD8BF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40A996F-276A-4374-9E71-E18FDDF44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90C149-2D01-4F36-9F4F-7A2E8A733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02EB-CA8B-465B-8234-76777387ACF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"/>
            <a:ext cx="12192000" cy="65617"/>
          </a:xfrm>
          <a:prstGeom prst="rect">
            <a:avLst/>
          </a:prstGeom>
          <a:solidFill>
            <a:srgbClr val="0D5B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5123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2" y="162985"/>
            <a:ext cx="112183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magin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4" y="143933"/>
            <a:ext cx="10837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magin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105833"/>
            <a:ext cx="1729317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iming>
    <p:tnLst>
      <p:par>
        <p:cTn id="1" dur="indefinite" restart="never" nodeType="tmRoot"/>
      </p:par>
    </p:tnLst>
  </p:timing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22300" y="937685"/>
            <a:ext cx="10947400" cy="4432300"/>
          </a:xfrm>
          <a:prstGeom prst="rect">
            <a:avLst/>
          </a:prstGeom>
          <a:solidFill>
            <a:srgbClr val="0D5B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"/>
            <a:ext cx="12192000" cy="65617"/>
          </a:xfrm>
          <a:prstGeom prst="rect">
            <a:avLst/>
          </a:prstGeom>
          <a:solidFill>
            <a:srgbClr val="0D5B9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100" name="Immagin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2" y="169334"/>
            <a:ext cx="1121833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3933"/>
            <a:ext cx="108373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105833"/>
            <a:ext cx="1729317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3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8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6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EB240-E4D9-4F2E-A261-6464C52118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060D-CE9C-4A21-8995-F8E346A761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testo 3"/>
          <p:cNvSpPr>
            <a:spLocks noGrp="1"/>
          </p:cNvSpPr>
          <p:nvPr>
            <p:ph type="body" sz="quarter" idx="12"/>
          </p:nvPr>
        </p:nvSpPr>
        <p:spPr bwMode="auto">
          <a:xfrm>
            <a:off x="5643351" y="188383"/>
            <a:ext cx="5176434" cy="633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Open Sans Condensed Light" charset="0"/>
                <a:cs typeface="Open Sans Condensed Light" charset="0"/>
              </a:rPr>
              <a:t>UDINE, 2 marzo 2018</a:t>
            </a:r>
            <a:endParaRPr lang="it-IT" altLang="it-IT" sz="36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ea typeface="Open Sans Condensed Light" charset="0"/>
              <a:cs typeface="Open Sans Condensed Light" charset="0"/>
            </a:endParaRPr>
          </a:p>
        </p:txBody>
      </p:sp>
      <p:pic>
        <p:nvPicPr>
          <p:cNvPr id="6144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16" y="1751021"/>
            <a:ext cx="5177367" cy="29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asellaDiTesto 4"/>
          <p:cNvSpPr txBox="1">
            <a:spLocks noChangeArrowheads="1"/>
          </p:cNvSpPr>
          <p:nvPr/>
        </p:nvSpPr>
        <p:spPr bwMode="auto">
          <a:xfrm>
            <a:off x="98138" y="5631266"/>
            <a:ext cx="12173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dirty="0" smtClean="0">
                <a:solidFill>
                  <a:prstClr val="black"/>
                </a:solidFill>
              </a:rPr>
              <a:t>Lo sviluppo (qualitativo) del Piano di formazione</a:t>
            </a:r>
            <a:endParaRPr lang="it-IT" altLang="it-IT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444" y="501604"/>
            <a:ext cx="10913687" cy="82223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L’Unità formativa: la «qualità» della formazione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882" y="1634557"/>
            <a:ext cx="10515600" cy="5107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smtClean="0"/>
              <a:t>L’Unità </a:t>
            </a:r>
            <a:r>
              <a:rPr lang="it-IT" sz="3200" dirty="0"/>
              <a:t>Formativa dovrà “</a:t>
            </a:r>
            <a:r>
              <a:rPr lang="it-IT" sz="3200" b="1" i="1" dirty="0">
                <a:solidFill>
                  <a:srgbClr val="FF0000"/>
                </a:solidFill>
              </a:rPr>
              <a:t>qualificare prima che quantificare</a:t>
            </a:r>
            <a:r>
              <a:rPr lang="it-IT" sz="3200" dirty="0"/>
              <a:t>” </a:t>
            </a:r>
            <a:r>
              <a:rPr lang="it-IT" sz="3200" dirty="0" smtClean="0"/>
              <a:t>“</a:t>
            </a:r>
            <a:r>
              <a:rPr lang="it-IT" sz="3200" i="1" dirty="0"/>
              <a:t>tutti quei momenti che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b="1" i="1" dirty="0">
                <a:solidFill>
                  <a:srgbClr val="FF0000"/>
                </a:solidFill>
              </a:rPr>
              <a:t>contribuiscono</a:t>
            </a:r>
            <a:r>
              <a:rPr lang="it-IT" sz="3200" i="1" dirty="0">
                <a:solidFill>
                  <a:srgbClr val="FF0000"/>
                </a:solidFill>
              </a:rPr>
              <a:t> </a:t>
            </a:r>
            <a:r>
              <a:rPr lang="it-IT" sz="3200" b="1" i="1" dirty="0">
                <a:solidFill>
                  <a:srgbClr val="FF0000"/>
                </a:solidFill>
              </a:rPr>
              <a:t>allo sviluppo delle competenze </a:t>
            </a:r>
            <a:r>
              <a:rPr lang="it-IT" sz="3200" b="1" i="1" dirty="0" smtClean="0">
                <a:solidFill>
                  <a:srgbClr val="FF0000"/>
                </a:solidFill>
              </a:rPr>
              <a:t>professionali</a:t>
            </a:r>
            <a:r>
              <a:rPr lang="it-IT" sz="3200" i="1" dirty="0" smtClean="0"/>
              <a:t>, quali ad esempio: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 smtClean="0">
                <a:solidFill>
                  <a:srgbClr val="000000"/>
                </a:solidFill>
              </a:rPr>
              <a:t>formazione </a:t>
            </a:r>
            <a:r>
              <a:rPr lang="it-IT" sz="3200" i="1" dirty="0">
                <a:solidFill>
                  <a:srgbClr val="000000"/>
                </a:solidFill>
              </a:rPr>
              <a:t>in presenza e a distanza,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>
                <a:solidFill>
                  <a:srgbClr val="000000"/>
                </a:solidFill>
              </a:rPr>
              <a:t>sperimentazione didattica documentata e ricerca/azione,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>
                <a:solidFill>
                  <a:srgbClr val="000000"/>
                </a:solidFill>
              </a:rPr>
              <a:t>lavoro in rete,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>
                <a:solidFill>
                  <a:srgbClr val="000000"/>
                </a:solidFill>
              </a:rPr>
              <a:t>approfondimento personale e collegiale,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>
                <a:solidFill>
                  <a:srgbClr val="000000"/>
                </a:solidFill>
              </a:rPr>
              <a:t>documentazione e forme di restituzione/rendicontazione, con ricaduta nella scuola,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3200" i="1" dirty="0" smtClean="0">
                <a:solidFill>
                  <a:srgbClr val="000000"/>
                </a:solidFill>
              </a:rPr>
              <a:t>progettazione’’</a:t>
            </a:r>
            <a:r>
              <a:rPr lang="it-IT" sz="3200" i="1" dirty="0" smtClean="0"/>
              <a:t>. </a:t>
            </a:r>
            <a:endParaRPr lang="it-IT" sz="3200" i="1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063181" y="1423799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it-IT" sz="4400" b="1" dirty="0">
                <a:solidFill>
                  <a:schemeClr val="accent1"/>
                </a:solidFill>
                <a:latin typeface="+mj-lt"/>
              </a:rPr>
              <a:t>Chi può promuovere una </a:t>
            </a:r>
            <a:r>
              <a:rPr lang="it-IT" sz="4400" b="1" dirty="0" smtClean="0">
                <a:solidFill>
                  <a:schemeClr val="accent1"/>
                </a:solidFill>
                <a:latin typeface="+mj-lt"/>
              </a:rPr>
              <a:t>Unità Formativa ?</a:t>
            </a:r>
            <a:r>
              <a:rPr lang="it-IT" b="1" dirty="0">
                <a:solidFill>
                  <a:schemeClr val="accent1"/>
                </a:solidFill>
              </a:rPr>
              <a:t/>
            </a:r>
            <a:br>
              <a:rPr lang="it-IT" b="1" dirty="0">
                <a:solidFill>
                  <a:schemeClr val="accent1"/>
                </a:solidFill>
              </a:rPr>
            </a:b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57939" y="1825625"/>
            <a:ext cx="10795861" cy="4916138"/>
          </a:xfrm>
        </p:spPr>
        <p:txBody>
          <a:bodyPr>
            <a:normAutofit lnSpcReduction="10000"/>
          </a:bodyPr>
          <a:lstStyle/>
          <a:p>
            <a:r>
              <a:rPr lang="it-IT" sz="3200" dirty="0" smtClean="0"/>
              <a:t>La singola scuola o le reti </a:t>
            </a:r>
            <a:r>
              <a:rPr lang="it-IT" sz="3200" dirty="0"/>
              <a:t>di </a:t>
            </a:r>
            <a:r>
              <a:rPr lang="it-IT" sz="3200" dirty="0" smtClean="0"/>
              <a:t>scuole</a:t>
            </a:r>
          </a:p>
          <a:p>
            <a:r>
              <a:rPr lang="it-IT" sz="3200" dirty="0" smtClean="0"/>
              <a:t>Gli enti accreditati e qualificati (agenzie, associazioni professionali,  ecc.) </a:t>
            </a:r>
          </a:p>
          <a:p>
            <a:r>
              <a:rPr lang="it-IT" sz="3200" dirty="0" smtClean="0"/>
              <a:t>I soggetti istituzionali (Amministrazione, Università)</a:t>
            </a:r>
          </a:p>
          <a:p>
            <a:pPr marL="0" indent="0">
              <a:buNone/>
            </a:pPr>
            <a:r>
              <a:rPr lang="it-IT" sz="3200" dirty="0" smtClean="0"/>
              <a:t>Le iniziative formative vanno ricondotte alla </a:t>
            </a:r>
            <a:r>
              <a:rPr lang="it-IT" sz="3200" b="1" dirty="0" smtClean="0">
                <a:solidFill>
                  <a:srgbClr val="FF0000"/>
                </a:solidFill>
              </a:rPr>
              <a:t>dimensione </a:t>
            </a:r>
            <a:r>
              <a:rPr lang="it-IT" sz="3200" b="1" dirty="0">
                <a:solidFill>
                  <a:srgbClr val="FF0000"/>
                </a:solidFill>
              </a:rPr>
              <a:t>della comunità </a:t>
            </a:r>
            <a:r>
              <a:rPr lang="it-IT" sz="3200" b="1" dirty="0" smtClean="0">
                <a:solidFill>
                  <a:srgbClr val="FF0000"/>
                </a:solidFill>
              </a:rPr>
              <a:t>scolastica</a:t>
            </a:r>
            <a:r>
              <a:rPr lang="it-IT" sz="3200" dirty="0" smtClean="0"/>
              <a:t> </a:t>
            </a:r>
            <a:r>
              <a:rPr lang="it-IT" sz="3200" dirty="0"/>
              <a:t>(‘‘</a:t>
            </a:r>
            <a:r>
              <a:rPr lang="it-IT" sz="3200" i="1" dirty="0"/>
              <a:t>purché coerenti con il Piano di formazione della scuola</a:t>
            </a:r>
            <a:r>
              <a:rPr lang="it-IT" sz="3200" dirty="0" smtClean="0"/>
              <a:t>’’).</a:t>
            </a:r>
            <a:endParaRPr lang="it-IT" sz="3200" dirty="0"/>
          </a:p>
          <a:p>
            <a:pPr marL="0" indent="0">
              <a:buNone/>
            </a:pPr>
            <a:r>
              <a:rPr lang="it-IT" sz="3200" dirty="0" smtClean="0"/>
              <a:t>È necessario  ‘‘</a:t>
            </a:r>
            <a:r>
              <a:rPr lang="it-IT" sz="3200" i="1" dirty="0" smtClean="0"/>
              <a:t>operare </a:t>
            </a:r>
            <a:r>
              <a:rPr lang="it-IT" sz="3200" i="1" dirty="0"/>
              <a:t>perché i bisogni formativi espressi dalle scuole (singole o associate in reti di scopo) trovino il giusto spazio nelle sintesi costruite a livello di </a:t>
            </a:r>
            <a:r>
              <a:rPr lang="it-IT" sz="3200" i="1" dirty="0" smtClean="0"/>
              <a:t>ambito</a:t>
            </a:r>
            <a:r>
              <a:rPr lang="it-IT" sz="3200" dirty="0" smtClean="0"/>
              <a:t>’’ </a:t>
            </a:r>
            <a:r>
              <a:rPr lang="it-IT" sz="3200" dirty="0"/>
              <a:t>(Nota </a:t>
            </a:r>
            <a:r>
              <a:rPr lang="it-IT" sz="3200" dirty="0" err="1"/>
              <a:t>Miur</a:t>
            </a:r>
            <a:r>
              <a:rPr lang="it-IT" sz="3200" dirty="0"/>
              <a:t>  prot.n. 47777 del </a:t>
            </a:r>
            <a:r>
              <a:rPr lang="it-IT" sz="3200" dirty="0" smtClean="0"/>
              <a:t>08/11/2017)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1063181" y="1423799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675" name="Rettangolo 4"/>
          <p:cNvSpPr>
            <a:spLocks noChangeArrowheads="1"/>
          </p:cNvSpPr>
          <p:nvPr/>
        </p:nvSpPr>
        <p:spPr bwMode="auto">
          <a:xfrm>
            <a:off x="446088" y="431800"/>
            <a:ext cx="1061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Come profilare una unità formativa?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endParaRPr lang="it-IT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L’idea di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unità formativa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consente di dare coerenza, unitarietà, consistenza ad un percorso formativo (di senso compiuto).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E’ utile in sede di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progettazione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delle attività. Più complesso utilizzarla per riconoscere crediti (se è a geometria variabile).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Si può "profilare" una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unità di misura 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comparabile (un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credito formativo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pari a 25 ore riconosciute come all’Università), ad esempio: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6-8 ore di attività in presenza, 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6-8 ore di ricerca, studio personale, ricerca in classe, ecc. 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10-12 ore di </a:t>
            </a:r>
            <a:r>
              <a:rPr lang="it-IT" sz="2400" i="1">
                <a:solidFill>
                  <a:prstClr val="black"/>
                </a:solidFill>
                <a:latin typeface="Arial" charset="0"/>
                <a:cs typeface="Arial" charset="0"/>
              </a:rPr>
              <a:t>networking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, documentazione, </a:t>
            </a:r>
            <a:r>
              <a:rPr lang="it-IT" sz="2400" i="1">
                <a:solidFill>
                  <a:prstClr val="black"/>
                </a:solidFill>
                <a:latin typeface="Arial" charset="0"/>
                <a:cs typeface="Arial" charset="0"/>
              </a:rPr>
              <a:t>project work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, restituzione.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676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063" y="5006975"/>
            <a:ext cx="17097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2097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699" name="Rettangolo 4"/>
          <p:cNvSpPr>
            <a:spLocks noChangeArrowheads="1"/>
          </p:cNvSpPr>
          <p:nvPr/>
        </p:nvSpPr>
        <p:spPr bwMode="auto">
          <a:xfrm>
            <a:off x="446088" y="431800"/>
            <a:ext cx="1061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Come si certifica la formazione?</a:t>
            </a: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</a:pPr>
            <a:endParaRPr lang="it-IT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Ogni attività usufruisce di una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ATTESTAZIONE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, che dovrà descrivere tempi, contenuti, caratteristiche, attività. Viene definito un format nazionale, prelevabile in rete. Il rilascio è preceduto dall’acquisizione del giudizio valutativo del corsista (esiste un format di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questionario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</a:pPr>
            <a:endParaRPr lang="it-IT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Da approfondire:</a:t>
            </a: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  <a:buFontTx/>
              <a:buAutoNum type="arabicParenR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La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validazione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delle attività formative (soggetto terzo?)</a:t>
            </a: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  <a:buFontTx/>
              <a:buAutoNum type="arabicParenR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La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certificazione 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delle competenze acquisite (come?)</a:t>
            </a:r>
          </a:p>
          <a:p>
            <a:pPr marL="342900" indent="-342900" fontAlgn="base">
              <a:spcBef>
                <a:spcPts val="100"/>
              </a:spcBef>
              <a:spcAft>
                <a:spcPts val="100"/>
              </a:spcAft>
              <a:buFontTx/>
              <a:buAutoNum type="arabicParenR"/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Il riconoscimento di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crediti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e inserimento nel portfolio.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9700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063" y="5006975"/>
            <a:ext cx="170973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423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723" name="Rettangolo 4"/>
          <p:cNvSpPr>
            <a:spLocks noChangeArrowheads="1"/>
          </p:cNvSpPr>
          <p:nvPr/>
        </p:nvSpPr>
        <p:spPr bwMode="auto">
          <a:xfrm>
            <a:off x="869950" y="301625"/>
            <a:ext cx="995045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I crediti formativi nella sanità (ECM)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Formazione residenziale (RES)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Convegni e congressi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Formazione residenziale interattiva (RES)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Training individualizzato (FSC)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Gruppi di miglioramento o di studio, commissioni, comitati (FSC)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Attività di ricerca (FSC)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Audit clinico e/o assistenziale (FSC)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Autoapprendimento senza tutoraggio (FAD)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Autoapprendimento con tutoraggio (FAD)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Docenza e tutoring + altro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0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prstClr val="black"/>
                </a:solidFill>
                <a:latin typeface="Arial" charset="0"/>
                <a:cs typeface="Arial" charset="0"/>
              </a:rPr>
              <a:t>RES</a:t>
            </a:r>
            <a:r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t> (formazione residenziale), </a:t>
            </a:r>
            <a:r>
              <a:rPr lang="it-IT" b="1">
                <a:solidFill>
                  <a:prstClr val="black"/>
                </a:solidFill>
                <a:latin typeface="Arial" charset="0"/>
                <a:cs typeface="Arial" charset="0"/>
              </a:rPr>
              <a:t>FAD</a:t>
            </a:r>
            <a:r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t> (formazione a distanza), </a:t>
            </a:r>
            <a:r>
              <a:rPr lang="it-IT" b="1">
                <a:solidFill>
                  <a:prstClr val="black"/>
                </a:solidFill>
                <a:latin typeface="Arial" charset="0"/>
                <a:cs typeface="Arial" charset="0"/>
              </a:rPr>
              <a:t>FSC</a:t>
            </a:r>
            <a:r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t> (formazione sul campo)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>
                <a:solidFill>
                  <a:prstClr val="black"/>
                </a:solidFill>
                <a:latin typeface="Arial" charset="0"/>
                <a:cs typeface="Arial" charset="0"/>
              </a:rPr>
              <a:t>150 crediti formativi da acquisire in un triennio. 1 credito = 1 ora di formazione “ponderata”</a:t>
            </a:r>
            <a:endParaRPr lang="it-IT" sz="28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0724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48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1" name="Rettangolo 4"/>
          <p:cNvSpPr>
            <a:spLocks noChangeArrowheads="1"/>
          </p:cNvSpPr>
          <p:nvPr/>
        </p:nvSpPr>
        <p:spPr bwMode="auto">
          <a:xfrm>
            <a:off x="1037432" y="127557"/>
            <a:ext cx="94615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La questione dell’obbligatorietà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endParaRPr lang="it-IT" sz="32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400" dirty="0">
                <a:solidFill>
                  <a:prstClr val="black"/>
                </a:solidFill>
                <a:latin typeface="Arial" charset="0"/>
                <a:cs typeface="Arial" charset="0"/>
              </a:rPr>
              <a:t>Partiamo dal dato sulla </a:t>
            </a:r>
            <a:r>
              <a:rPr lang="it-IT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partecipazione “debole</a:t>
            </a:r>
            <a:r>
              <a:rPr lang="it-IT" sz="2400" dirty="0">
                <a:solidFill>
                  <a:prstClr val="black"/>
                </a:solidFill>
                <a:latin typeface="Arial" charset="0"/>
                <a:cs typeface="Arial" charset="0"/>
              </a:rPr>
              <a:t>” dei docenti alla formazione (i dati del RAV, i dati di </a:t>
            </a:r>
            <a:r>
              <a:rPr lang="it-IT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Talis</a:t>
            </a:r>
            <a:r>
              <a:rPr lang="it-IT" sz="2400" dirty="0">
                <a:solidFill>
                  <a:prstClr val="black"/>
                </a:solidFill>
                <a:latin typeface="Arial" charset="0"/>
                <a:cs typeface="Arial" charset="0"/>
              </a:rPr>
              <a:t>-Ocse….)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Problematiche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contrattuali e di stato giuridico 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(formazione come parte integrante della funzione docente: il diritto-dovere non basta più)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In via transitoria è il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collegio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a definire la configurazione delle “unità formative” che impegnano i docenti. Il Dirigente definisce le coordinate, con linee di indirizzo per il Piano formativo di istituto (nel PTOF)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E’ auspicabile un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fifty-fifty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: una unità formativa la chiede l’istituzione, una unità formativa è a libera scelta del docente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endParaRPr lang="it-IT" sz="2800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7652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627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208" y="-207099"/>
            <a:ext cx="10515600" cy="98399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Governance</a:t>
            </a:r>
            <a:r>
              <a:rPr lang="it-IT" b="1" dirty="0" smtClean="0">
                <a:solidFill>
                  <a:schemeClr val="accent1"/>
                </a:solidFill>
              </a:rPr>
              <a:t>: </a:t>
            </a:r>
            <a:r>
              <a:rPr lang="it-IT" b="1" dirty="0" smtClean="0">
                <a:solidFill>
                  <a:schemeClr val="accent1"/>
                </a:solidFill>
              </a:rPr>
              <a:t>MIUR e USR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977" y="1086858"/>
            <a:ext cx="11809707" cy="608110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A livello </a:t>
            </a:r>
            <a:r>
              <a:rPr lang="it-IT" sz="2400" b="1" dirty="0" smtClean="0"/>
              <a:t>nazionale</a:t>
            </a:r>
            <a:r>
              <a:rPr lang="it-IT" sz="2400" dirty="0" smtClean="0"/>
              <a:t>: </a:t>
            </a:r>
          </a:p>
          <a:p>
            <a:pPr lvl="1"/>
            <a:r>
              <a:rPr lang="it-IT" dirty="0">
                <a:solidFill>
                  <a:prstClr val="black"/>
                </a:solidFill>
              </a:rPr>
              <a:t>Mancata continuità all’azione di </a:t>
            </a:r>
            <a:r>
              <a:rPr lang="it-IT" b="1" dirty="0">
                <a:solidFill>
                  <a:srgbClr val="FF0000"/>
                </a:solidFill>
              </a:rPr>
              <a:t>monitoraggio nazionale </a:t>
            </a:r>
            <a:r>
              <a:rPr lang="it-IT" dirty="0">
                <a:solidFill>
                  <a:prstClr val="black"/>
                </a:solidFill>
              </a:rPr>
              <a:t>(cfr. </a:t>
            </a:r>
            <a:r>
              <a:rPr lang="it-IT" i="1" dirty="0">
                <a:solidFill>
                  <a:prstClr val="black"/>
                </a:solidFill>
              </a:rPr>
              <a:t>Documento di lavoro per lo sviluppo del Piano di formazione docenti 2016-2019. Questioni operative </a:t>
            </a:r>
            <a:r>
              <a:rPr lang="it-IT" dirty="0">
                <a:solidFill>
                  <a:prstClr val="black"/>
                </a:solidFill>
              </a:rPr>
              <a:t>- Allegato alla Nota MIUR 9684 del 06/03/</a:t>
            </a:r>
            <a:r>
              <a:rPr lang="it-IT" dirty="0" smtClean="0">
                <a:solidFill>
                  <a:prstClr val="black"/>
                </a:solidFill>
              </a:rPr>
              <a:t>’17)</a:t>
            </a:r>
          </a:p>
          <a:p>
            <a:pPr lvl="1"/>
            <a:r>
              <a:rPr lang="it-IT" dirty="0" smtClean="0"/>
              <a:t>Assenza di una  visibile e formalizzata </a:t>
            </a:r>
            <a:r>
              <a:rPr lang="it-IT" b="1" dirty="0" smtClean="0">
                <a:solidFill>
                  <a:srgbClr val="FF0000"/>
                </a:solidFill>
              </a:rPr>
              <a:t>cabina di regia </a:t>
            </a:r>
            <a:r>
              <a:rPr lang="it-IT" dirty="0" smtClean="0"/>
              <a:t>complessiva  </a:t>
            </a:r>
          </a:p>
          <a:p>
            <a:pPr lvl="1"/>
            <a:r>
              <a:rPr lang="it-IT" dirty="0" smtClean="0"/>
              <a:t>Difficile coordinamento delle  prospettive operative delle </a:t>
            </a:r>
            <a:r>
              <a:rPr lang="it-IT" b="1" dirty="0" smtClean="0">
                <a:solidFill>
                  <a:srgbClr val="FF0000"/>
                </a:solidFill>
              </a:rPr>
              <a:t>diverse priorità nazionali, </a:t>
            </a:r>
            <a:r>
              <a:rPr lang="it-IT" dirty="0" smtClean="0"/>
              <a:t>ora anche annuali (cfr. Nota MIUR 47777 del 8/11/2017), con ricadute a livello di programmazione locale</a:t>
            </a:r>
          </a:p>
          <a:p>
            <a:pPr lvl="1"/>
            <a:r>
              <a:rPr lang="it-IT" dirty="0" smtClean="0"/>
              <a:t>Implementazione della </a:t>
            </a:r>
            <a:r>
              <a:rPr lang="it-IT" b="1" dirty="0" smtClean="0">
                <a:solidFill>
                  <a:srgbClr val="FF0000"/>
                </a:solidFill>
              </a:rPr>
              <a:t>piattaforma SOFIA</a:t>
            </a:r>
            <a:r>
              <a:rPr lang="it-IT" dirty="0" smtClean="0"/>
              <a:t>, in coerenza con il sistema di governance</a:t>
            </a:r>
          </a:p>
          <a:p>
            <a:pPr lvl="1"/>
            <a:r>
              <a:rPr lang="it-IT" dirty="0" smtClean="0"/>
              <a:t>Gestione dei tempi nella comunicazione e nella rendicontazione dei </a:t>
            </a:r>
            <a:r>
              <a:rPr lang="it-IT" b="1" dirty="0" smtClean="0">
                <a:solidFill>
                  <a:srgbClr val="FF0000"/>
                </a:solidFill>
              </a:rPr>
              <a:t>finanziamenti</a:t>
            </a:r>
            <a:endParaRPr lang="it-IT" dirty="0" smtClean="0"/>
          </a:p>
          <a:p>
            <a:r>
              <a:rPr lang="it-IT" sz="2400" dirty="0" smtClean="0"/>
              <a:t>A livello </a:t>
            </a:r>
            <a:r>
              <a:rPr lang="it-IT" sz="2400" b="1" dirty="0" smtClean="0"/>
              <a:t>USR</a:t>
            </a:r>
            <a:r>
              <a:rPr lang="it-IT" sz="2400" dirty="0" smtClean="0"/>
              <a:t>:</a:t>
            </a:r>
          </a:p>
          <a:p>
            <a:pPr lvl="1"/>
            <a:r>
              <a:rPr lang="it-IT" dirty="0" smtClean="0"/>
              <a:t>Differenti orientamenti operativi degli </a:t>
            </a:r>
            <a:r>
              <a:rPr lang="it-IT" b="1" dirty="0" smtClean="0">
                <a:solidFill>
                  <a:srgbClr val="FF0000"/>
                </a:solidFill>
              </a:rPr>
              <a:t>Staff regionali</a:t>
            </a:r>
            <a:r>
              <a:rPr lang="it-IT" dirty="0" smtClean="0"/>
              <a:t> in relazione alle Scuole polo di ambito e alla loro autonoma progettualità</a:t>
            </a:r>
          </a:p>
          <a:p>
            <a:pPr lvl="1"/>
            <a:r>
              <a:rPr lang="it-IT" dirty="0" smtClean="0"/>
              <a:t>Limitata (o eccedente) azione di coordinamento e supporto alle Scuole polo di ambito</a:t>
            </a:r>
          </a:p>
          <a:p>
            <a:pPr lvl="1"/>
            <a:r>
              <a:rPr lang="it-IT" dirty="0" smtClean="0"/>
              <a:t>Mancata o limitata azione di promozione del </a:t>
            </a:r>
            <a:r>
              <a:rPr lang="it-IT" i="1" dirty="0" smtClean="0"/>
              <a:t>‘’Sistema </a:t>
            </a:r>
            <a:r>
              <a:rPr lang="it-IT" i="1" dirty="0"/>
              <a:t>della formazione del personale docente attraverso la </a:t>
            </a:r>
            <a:r>
              <a:rPr lang="it-IT" b="1" i="1" dirty="0">
                <a:solidFill>
                  <a:srgbClr val="FF0000"/>
                </a:solidFill>
              </a:rPr>
              <a:t>valorizzazione delle risorse accademiche e professionali </a:t>
            </a:r>
            <a:r>
              <a:rPr lang="it-IT" i="1" dirty="0"/>
              <a:t>attive nel </a:t>
            </a:r>
            <a:r>
              <a:rPr lang="it-IT" i="1" dirty="0" smtClean="0"/>
              <a:t>territorio’’</a:t>
            </a:r>
            <a:endParaRPr lang="it-IT" dirty="0" smtClean="0"/>
          </a:p>
          <a:p>
            <a:endParaRPr lang="it-IT" sz="1800" dirty="0" smtClean="0"/>
          </a:p>
          <a:p>
            <a:endParaRPr lang="it-IT" sz="1800" dirty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marL="457200" lvl="1" indent="0">
              <a:buNone/>
            </a:pPr>
            <a:endParaRPr lang="it-IT" sz="1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868803" y="648486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9" y="0"/>
            <a:ext cx="10515600" cy="98399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        </a:t>
            </a:r>
            <a:r>
              <a:rPr lang="it-IT" b="1" dirty="0" err="1" smtClean="0">
                <a:solidFill>
                  <a:schemeClr val="accent1"/>
                </a:solidFill>
              </a:rPr>
              <a:t>Governance</a:t>
            </a:r>
            <a:r>
              <a:rPr lang="it-IT" b="1" dirty="0" smtClean="0">
                <a:solidFill>
                  <a:schemeClr val="accent1"/>
                </a:solidFill>
              </a:rPr>
              <a:t>: </a:t>
            </a:r>
            <a:r>
              <a:rPr lang="it-IT" b="1" dirty="0" smtClean="0">
                <a:solidFill>
                  <a:schemeClr val="accent1"/>
                </a:solidFill>
              </a:rPr>
              <a:t>ambiti e scuole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" y="896458"/>
            <a:ext cx="11901714" cy="5961541"/>
          </a:xfrm>
        </p:spPr>
        <p:txBody>
          <a:bodyPr>
            <a:normAutofit fontScale="92500" lnSpcReduction="10000"/>
          </a:bodyPr>
          <a:lstStyle/>
          <a:p>
            <a:r>
              <a:rPr lang="it-IT" sz="2600" dirty="0" smtClean="0"/>
              <a:t>A livello di </a:t>
            </a:r>
            <a:r>
              <a:rPr lang="it-IT" sz="2600" b="1" dirty="0" smtClean="0"/>
              <a:t>ambito</a:t>
            </a:r>
            <a:r>
              <a:rPr lang="it-IT" sz="2600" dirty="0" smtClean="0"/>
              <a:t>:</a:t>
            </a:r>
          </a:p>
          <a:p>
            <a:pPr lvl="1"/>
            <a:r>
              <a:rPr lang="it-IT" sz="2600" b="1" dirty="0" smtClean="0">
                <a:solidFill>
                  <a:srgbClr val="FF0000"/>
                </a:solidFill>
              </a:rPr>
              <a:t>accentramento nella scuola Polo</a:t>
            </a:r>
            <a:r>
              <a:rPr lang="it-IT" sz="2600" dirty="0" smtClean="0"/>
              <a:t> di tutte  le funzioni: amministrative , operative e progettuali</a:t>
            </a:r>
          </a:p>
          <a:p>
            <a:pPr lvl="1"/>
            <a:r>
              <a:rPr lang="it-IT" sz="2600" b="1" dirty="0" smtClean="0">
                <a:solidFill>
                  <a:srgbClr val="FF0000"/>
                </a:solidFill>
              </a:rPr>
              <a:t>Differenziate  situazioni </a:t>
            </a:r>
            <a:r>
              <a:rPr lang="it-IT" sz="2600" dirty="0" smtClean="0"/>
              <a:t>di governance territoriali nei diversi ambiti</a:t>
            </a:r>
          </a:p>
          <a:p>
            <a:pPr lvl="1"/>
            <a:r>
              <a:rPr lang="it-IT" sz="2600" dirty="0" smtClean="0"/>
              <a:t>lettura dei bisogni formativi a </a:t>
            </a:r>
            <a:r>
              <a:rPr lang="it-IT" sz="2600" b="1" dirty="0" smtClean="0">
                <a:solidFill>
                  <a:srgbClr val="FF0000"/>
                </a:solidFill>
              </a:rPr>
              <a:t>livello territoriale </a:t>
            </a:r>
            <a:r>
              <a:rPr lang="it-IT" sz="2600" dirty="0" smtClean="0"/>
              <a:t>piuttosto che di singola scuola (difficoltà nella gestione della sintesi tra i due livelli)</a:t>
            </a:r>
          </a:p>
          <a:p>
            <a:pPr lvl="1"/>
            <a:r>
              <a:rPr lang="it-IT" sz="2600" dirty="0" smtClean="0"/>
              <a:t>organizzazione e gestione in  </a:t>
            </a:r>
            <a:r>
              <a:rPr lang="it-IT" sz="2600" b="1" dirty="0" smtClean="0">
                <a:solidFill>
                  <a:srgbClr val="FF0000"/>
                </a:solidFill>
              </a:rPr>
              <a:t>macro-rete territoriale </a:t>
            </a:r>
            <a:r>
              <a:rPr lang="it-IT" sz="2600" dirty="0" smtClean="0"/>
              <a:t>dei percorsi formativi piuttosto che di micro-rete o di singola scuola</a:t>
            </a:r>
          </a:p>
          <a:p>
            <a:r>
              <a:rPr lang="it-IT" sz="2600" dirty="0" smtClean="0"/>
              <a:t>A livello di </a:t>
            </a:r>
            <a:r>
              <a:rPr lang="it-IT" sz="2600" b="1" dirty="0" smtClean="0"/>
              <a:t>singola scuola</a:t>
            </a:r>
            <a:r>
              <a:rPr lang="it-IT" sz="2600" dirty="0" smtClean="0"/>
              <a:t>:</a:t>
            </a:r>
          </a:p>
          <a:p>
            <a:pPr lvl="1"/>
            <a:r>
              <a:rPr lang="it-IT" sz="2600" dirty="0" smtClean="0"/>
              <a:t>Parziale/limitata corrispondenza tra le </a:t>
            </a:r>
            <a:r>
              <a:rPr lang="it-IT" sz="2600" b="1" dirty="0" smtClean="0">
                <a:solidFill>
                  <a:srgbClr val="FF0000"/>
                </a:solidFill>
              </a:rPr>
              <a:t>priorità formative </a:t>
            </a:r>
            <a:r>
              <a:rPr lang="it-IT" sz="2600" dirty="0" smtClean="0"/>
              <a:t>individuate come bisogni dalla scuola e la risposta formativa offerta a livello di ambito</a:t>
            </a:r>
          </a:p>
          <a:p>
            <a:pPr lvl="1"/>
            <a:r>
              <a:rPr lang="it-IT" sz="2600" dirty="0" smtClean="0"/>
              <a:t>Difficile gestione delle attività formative nei </a:t>
            </a:r>
            <a:r>
              <a:rPr lang="it-IT" sz="2600" b="1" dirty="0" smtClean="0">
                <a:solidFill>
                  <a:srgbClr val="FF0000"/>
                </a:solidFill>
              </a:rPr>
              <a:t>tempi ristretti</a:t>
            </a:r>
            <a:endParaRPr lang="it-IT" sz="2600" dirty="0" smtClean="0"/>
          </a:p>
          <a:p>
            <a:pPr lvl="1"/>
            <a:r>
              <a:rPr lang="it-IT" sz="2600" dirty="0" smtClean="0"/>
              <a:t>Limitata o ineguale disponibilità di specifiche competenze (Dirigente scolastico o docente FS) sulla </a:t>
            </a:r>
            <a:r>
              <a:rPr lang="it-IT" sz="2600" b="1" dirty="0" smtClean="0">
                <a:solidFill>
                  <a:srgbClr val="FF0000"/>
                </a:solidFill>
              </a:rPr>
              <a:t>progettazione della formazione</a:t>
            </a:r>
          </a:p>
          <a:p>
            <a:pPr lvl="1"/>
            <a:r>
              <a:rPr lang="it-IT" sz="2600" dirty="0" smtClean="0"/>
              <a:t>Ineguale </a:t>
            </a:r>
            <a:r>
              <a:rPr lang="it-IT" sz="2600" b="1" dirty="0">
                <a:solidFill>
                  <a:srgbClr val="FF0000"/>
                </a:solidFill>
              </a:rPr>
              <a:t>a</a:t>
            </a:r>
            <a:r>
              <a:rPr lang="it-IT" sz="2600" b="1" dirty="0" smtClean="0">
                <a:solidFill>
                  <a:srgbClr val="FF0000"/>
                </a:solidFill>
              </a:rPr>
              <a:t>ttenzione alla formazione </a:t>
            </a:r>
            <a:r>
              <a:rPr lang="it-IT" sz="2600" dirty="0" smtClean="0"/>
              <a:t>all’interno della scuola (PTOF, bisogni formativi, portfolio, valorizzazione, ecc.)</a:t>
            </a:r>
          </a:p>
          <a:p>
            <a:pPr lvl="1"/>
            <a:r>
              <a:rPr lang="it-IT" sz="2600" dirty="0" smtClean="0"/>
              <a:t>Incertezze sulla </a:t>
            </a:r>
            <a:r>
              <a:rPr lang="it-IT" sz="2600" b="1" dirty="0" smtClean="0">
                <a:solidFill>
                  <a:srgbClr val="FF0000"/>
                </a:solidFill>
              </a:rPr>
              <a:t>obbligatorietà</a:t>
            </a:r>
            <a:r>
              <a:rPr lang="it-IT" sz="2600" dirty="0" smtClean="0"/>
              <a:t> (quantificazione oraria, certificazione, …)</a:t>
            </a:r>
          </a:p>
          <a:p>
            <a:pPr marL="457200" lvl="1" indent="0">
              <a:buNone/>
            </a:pPr>
            <a:endParaRPr lang="it-IT" sz="2600" dirty="0" smtClean="0"/>
          </a:p>
          <a:p>
            <a:pPr lvl="1"/>
            <a:endParaRPr lang="it-IT" sz="1400" dirty="0" smtClean="0"/>
          </a:p>
          <a:p>
            <a:endParaRPr lang="it-IT" sz="1800" dirty="0" smtClean="0"/>
          </a:p>
          <a:p>
            <a:endParaRPr lang="it-IT" sz="1800" dirty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marL="457200" lvl="1" indent="0">
              <a:buNone/>
            </a:pPr>
            <a:endParaRPr lang="it-IT" sz="1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899409" y="896459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5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012" name="Rettangolo 4"/>
          <p:cNvSpPr>
            <a:spLocks noChangeArrowheads="1"/>
          </p:cNvSpPr>
          <p:nvPr/>
        </p:nvSpPr>
        <p:spPr bwMode="auto">
          <a:xfrm>
            <a:off x="914400" y="277813"/>
            <a:ext cx="954881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it-IT" sz="3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La progettazione territoriale di ambito: chi fa cosa?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defRPr/>
            </a:pPr>
            <a:endParaRPr lang="it-IT" sz="32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I finanziamenti per la formazione vengono erogati alle scuole “via </a:t>
            </a:r>
            <a:r>
              <a:rPr lang="it-IT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rete</a:t>
            </a: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”;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In ogni ambito è stata individuata una </a:t>
            </a:r>
            <a:r>
              <a:rPr lang="it-IT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scuola-polo capofila</a:t>
            </a: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 per la formazione;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La </a:t>
            </a:r>
            <a:r>
              <a:rPr lang="it-IT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programmazione territoriale</a:t>
            </a: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 definisce l’impiego delle risorse di ambito, per ampliare le opportunità a disposizione dei docenti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a) gestione diretta di iniziative di sistema (es. formazione formatori, tutor o figure strategiche)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b) gestione (diretta/indiretta) di iniziative emblematiche o specifiche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c) affidamento iniziative a poli specialistici o a piccole reti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d) contributi finanziari a iniziative di singole scuole.</a:t>
            </a:r>
          </a:p>
          <a:p>
            <a:pPr lvl="1" fontAlgn="base">
              <a:spcBef>
                <a:spcPts val="100"/>
              </a:spcBef>
              <a:spcAft>
                <a:spcPts val="1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charset="0"/>
                <a:cs typeface="Arial" charset="0"/>
              </a:rPr>
              <a:t>* Raccordi con iniziative di scuole, regionali, nazionali, di enti.</a:t>
            </a:r>
          </a:p>
        </p:txBody>
      </p:sp>
      <p:pic>
        <p:nvPicPr>
          <p:cNvPr id="41988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577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992188" y="1665288"/>
          <a:ext cx="9296400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6505920" imgH="3347640" progId="">
                  <p:embed/>
                </p:oleObj>
              </mc:Choice>
              <mc:Fallback>
                <p:oleObj name="CorelDRAW" r:id="rId3" imgW="6505920" imgH="334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665288"/>
                        <a:ext cx="9296400" cy="410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CasellaDiTesto 1"/>
          <p:cNvSpPr txBox="1">
            <a:spLocks noChangeArrowheads="1"/>
          </p:cNvSpPr>
          <p:nvPr/>
        </p:nvSpPr>
        <p:spPr bwMode="auto">
          <a:xfrm>
            <a:off x="392113" y="735013"/>
            <a:ext cx="1097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 smtClean="0">
                <a:solidFill>
                  <a:srgbClr val="F0652E"/>
                </a:solidFill>
                <a:latin typeface="Arial" charset="0"/>
                <a:cs typeface="Arial" charset="0"/>
              </a:rPr>
              <a:t>Autonomie scolastiche e reti di scuole</a:t>
            </a:r>
            <a:endParaRPr lang="it-IT" sz="3200" b="1" dirty="0">
              <a:solidFill>
                <a:srgbClr val="F0652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45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87" name="Rettangolo 4"/>
          <p:cNvSpPr>
            <a:spLocks noChangeArrowheads="1"/>
          </p:cNvSpPr>
          <p:nvPr/>
        </p:nvSpPr>
        <p:spPr bwMode="auto">
          <a:xfrm>
            <a:off x="196850" y="552450"/>
            <a:ext cx="11530013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Le novità della legge 107/2015</a:t>
            </a:r>
            <a:endParaRPr lang="it-IT" sz="2800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 formazione diventa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obbligatoria,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permanente, </a:t>
            </a:r>
            <a:r>
              <a:rPr lang="it-IT" sz="28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strutturale</a:t>
            </a:r>
            <a:endParaRPr lang="it-IT" sz="2800" dirty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E’ istituita la CARD dei docenti per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“consumi” culturali 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 formativi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Viene predisposto dal MIUR un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Piano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triennale per la formazione 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E’ previsto un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fondo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nazionale per la formazione in servizio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 formazione del personale entra nel PTOF (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piano formativo d’istituto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La formazione in servizio è un criterio per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valorizzare la professionalità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    docente (curriculum, accesso agli incentivi, nuove funzioni)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-  Il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dirigente scolastico 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è impegnato a valorizzare le risorse professionali </a:t>
            </a:r>
          </a:p>
        </p:txBody>
      </p:sp>
      <p:pic>
        <p:nvPicPr>
          <p:cNvPr id="16388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743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olo 1"/>
          <p:cNvSpPr>
            <a:spLocks noGrp="1"/>
          </p:cNvSpPr>
          <p:nvPr>
            <p:ph type="ctrTitle" idx="4294967295"/>
          </p:nvPr>
        </p:nvSpPr>
        <p:spPr>
          <a:xfrm>
            <a:off x="1774826" y="333375"/>
            <a:ext cx="9077325" cy="3822700"/>
          </a:xfrm>
        </p:spPr>
        <p:txBody>
          <a:bodyPr anchor="b"/>
          <a:lstStyle/>
          <a:p>
            <a:pPr algn="ctr" eaLnBrk="1" hangingPunct="1"/>
            <a:r>
              <a:rPr lang="it-IT" altLang="it-IT" sz="2100">
                <a:latin typeface="Arial Narrow" panose="020B0606020202030204" pitchFamily="34" charset="0"/>
              </a:rPr>
              <a:t/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/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RETE DI AMBITO (Legge 107/2015)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E’ uno strumento organizzativo di tipo istruttorio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E’ rappresentativo delle istanza delle scuole verso gli uffici dell’amministrazione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e viceversa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Consente il coordinamento istituzionale su materie di interesse comune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Non intacca l’allocazione delle competenze decisorie</a:t>
            </a:r>
            <a:br>
              <a:rPr lang="it-IT" altLang="it-IT" sz="2100">
                <a:latin typeface="Arial Narrow" panose="020B0606020202030204" pitchFamily="34" charset="0"/>
              </a:rPr>
            </a:br>
            <a:r>
              <a:rPr lang="it-IT" altLang="it-IT" sz="2100">
                <a:latin typeface="Arial Narrow" panose="020B0606020202030204" pitchFamily="34" charset="0"/>
              </a:rPr>
              <a:t>Consente di acquisire e valutare in anticipo informazioni utili alle decisioni delle scuole </a:t>
            </a:r>
          </a:p>
        </p:txBody>
      </p:sp>
      <p:sp>
        <p:nvSpPr>
          <p:cNvPr id="288771" name="Sottotitolo 2"/>
          <p:cNvSpPr>
            <a:spLocks noGrp="1"/>
          </p:cNvSpPr>
          <p:nvPr>
            <p:ph type="subTitle" idx="4294967295"/>
          </p:nvPr>
        </p:nvSpPr>
        <p:spPr>
          <a:xfrm>
            <a:off x="1524000" y="4437064"/>
            <a:ext cx="9188450" cy="194468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it-IT" sz="1800">
                <a:latin typeface="Arial Narrow" panose="020B0606020202030204" pitchFamily="34" charset="0"/>
              </a:rPr>
              <a:t>RETE DI SCOPO (DPR 275/1999)</a:t>
            </a:r>
          </a:p>
          <a:p>
            <a:pPr marL="0" indent="0" algn="ctr" eaLnBrk="1" hangingPunct="1">
              <a:buNone/>
            </a:pPr>
            <a:r>
              <a:rPr lang="it-IT" altLang="it-IT" sz="2400">
                <a:latin typeface="Arial Narrow" panose="020B0606020202030204" pitchFamily="34" charset="0"/>
              </a:rPr>
              <a:t>Scuole che si aggregano liberamente, avvalendosi dell’autonomia negoziale e in piena autonomia (Art. 7 del DPR 275/1999) condividono progetti, iniziative, risorse, personale, procedure amimnistrative</a:t>
            </a:r>
            <a:r>
              <a:rPr lang="it-IT" altLang="it-IT" sz="180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88772" name="Picture 2" descr="http://pais.spaggiari.eu/pvw-cimg/1PWPAS01/1883529_1024x0r72_h589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0351"/>
            <a:ext cx="8724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3" name="Sottotitolo 2"/>
          <p:cNvSpPr txBox="1">
            <a:spLocks/>
          </p:cNvSpPr>
          <p:nvPr/>
        </p:nvSpPr>
        <p:spPr bwMode="auto">
          <a:xfrm>
            <a:off x="1524001" y="4260850"/>
            <a:ext cx="90090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-14288"/>
            <a:ext cx="12192000" cy="1030288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it-IT" sz="4800" smtClean="0">
                <a:solidFill>
                  <a:srgbClr val="2F5597"/>
                </a:solidFill>
                <a:latin typeface="Arial Narrow" pitchFamily="34" charset="0"/>
              </a:rPr>
              <a:t>Una governance (diffusa) di rete</a:t>
            </a:r>
          </a:p>
        </p:txBody>
      </p:sp>
      <p:grpSp>
        <p:nvGrpSpPr>
          <p:cNvPr id="43010" name="Gruppo 120"/>
          <p:cNvGrpSpPr>
            <a:grpSpLocks/>
          </p:cNvGrpSpPr>
          <p:nvPr/>
        </p:nvGrpSpPr>
        <p:grpSpPr bwMode="auto">
          <a:xfrm>
            <a:off x="222250" y="996950"/>
            <a:ext cx="11907838" cy="5467350"/>
            <a:chOff x="176517" y="997159"/>
            <a:chExt cx="11906773" cy="5467339"/>
          </a:xfrm>
        </p:grpSpPr>
        <p:sp>
          <p:nvSpPr>
            <p:cNvPr id="4" name="Ovale 3"/>
            <p:cNvSpPr/>
            <p:nvPr/>
          </p:nvSpPr>
          <p:spPr>
            <a:xfrm>
              <a:off x="1943247" y="2789443"/>
              <a:ext cx="1138135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5" name="Ovale 4"/>
            <p:cNvSpPr/>
            <p:nvPr/>
          </p:nvSpPr>
          <p:spPr>
            <a:xfrm>
              <a:off x="3302025" y="2649744"/>
              <a:ext cx="1139723" cy="8540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6" name="Ovale 5"/>
            <p:cNvSpPr/>
            <p:nvPr/>
          </p:nvSpPr>
          <p:spPr>
            <a:xfrm>
              <a:off x="2925821" y="1305133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4363967" y="1749632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8" name="Ovale 7"/>
            <p:cNvSpPr/>
            <p:nvPr/>
          </p:nvSpPr>
          <p:spPr>
            <a:xfrm>
              <a:off x="4768744" y="3130755"/>
              <a:ext cx="1138135" cy="8540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9" name="Ovale 8"/>
            <p:cNvSpPr/>
            <p:nvPr/>
          </p:nvSpPr>
          <p:spPr>
            <a:xfrm>
              <a:off x="2051187" y="3805441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3087732" y="4715077"/>
              <a:ext cx="1139723" cy="855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3751247" y="3837191"/>
              <a:ext cx="1138136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4710012" y="5321500"/>
              <a:ext cx="1138136" cy="85566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5862433" y="4575377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4" name="Ovale 13"/>
            <p:cNvSpPr/>
            <p:nvPr/>
          </p:nvSpPr>
          <p:spPr>
            <a:xfrm>
              <a:off x="6470392" y="5461200"/>
              <a:ext cx="1139723" cy="8556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4049671" y="1763920"/>
              <a:ext cx="528591" cy="12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/>
            <p:cNvSpPr/>
            <p:nvPr/>
          </p:nvSpPr>
          <p:spPr>
            <a:xfrm>
              <a:off x="7697419" y="1619458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9" name="Ovale 18"/>
            <p:cNvSpPr/>
            <p:nvPr/>
          </p:nvSpPr>
          <p:spPr>
            <a:xfrm>
              <a:off x="7606940" y="4213428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0" name="Ovale 19"/>
            <p:cNvSpPr/>
            <p:nvPr/>
          </p:nvSpPr>
          <p:spPr>
            <a:xfrm>
              <a:off x="8083148" y="5542163"/>
              <a:ext cx="1138135" cy="85407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1" name="Ovale 20"/>
            <p:cNvSpPr/>
            <p:nvPr/>
          </p:nvSpPr>
          <p:spPr>
            <a:xfrm>
              <a:off x="6418009" y="1273383"/>
              <a:ext cx="1139723" cy="85566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2" name="Ovale 21"/>
            <p:cNvSpPr/>
            <p:nvPr/>
          </p:nvSpPr>
          <p:spPr>
            <a:xfrm>
              <a:off x="5898943" y="2527506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23" name="Ovale 22"/>
            <p:cNvSpPr/>
            <p:nvPr/>
          </p:nvSpPr>
          <p:spPr>
            <a:xfrm>
              <a:off x="7038666" y="3130755"/>
              <a:ext cx="1155597" cy="85407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b="1" spc="-10" dirty="0">
                <a:solidFill>
                  <a:srgbClr val="4472C4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Ovale 23"/>
            <p:cNvSpPr/>
            <p:nvPr/>
          </p:nvSpPr>
          <p:spPr>
            <a:xfrm>
              <a:off x="3095669" y="2627519"/>
              <a:ext cx="1554023" cy="85407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Capofila di ambito </a:t>
              </a:r>
            </a:p>
          </p:txBody>
        </p:sp>
        <p:sp>
          <p:nvSpPr>
            <p:cNvPr id="43030" name="Sottotitolo 2"/>
            <p:cNvSpPr txBox="1">
              <a:spLocks/>
            </p:cNvSpPr>
            <p:nvPr/>
          </p:nvSpPr>
          <p:spPr bwMode="auto">
            <a:xfrm>
              <a:off x="8082816" y="5779349"/>
              <a:ext cx="1211705" cy="68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it-IT" sz="20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polo</a:t>
              </a:r>
            </a:p>
          </p:txBody>
        </p:sp>
        <p:sp>
          <p:nvSpPr>
            <p:cNvPr id="43031" name="Sottotitolo 2"/>
            <p:cNvSpPr txBox="1">
              <a:spLocks/>
            </p:cNvSpPr>
            <p:nvPr/>
          </p:nvSpPr>
          <p:spPr bwMode="auto">
            <a:xfrm>
              <a:off x="6395806" y="1517454"/>
              <a:ext cx="1211705" cy="68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it-IT" sz="20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polo</a:t>
              </a:r>
            </a:p>
          </p:txBody>
        </p:sp>
        <p:sp>
          <p:nvSpPr>
            <p:cNvPr id="43032" name="Sottotitolo 2"/>
            <p:cNvSpPr txBox="1">
              <a:spLocks/>
            </p:cNvSpPr>
            <p:nvPr/>
          </p:nvSpPr>
          <p:spPr bwMode="auto">
            <a:xfrm>
              <a:off x="4704412" y="3349706"/>
              <a:ext cx="1211705" cy="68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it-IT" sz="20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polo</a:t>
              </a:r>
            </a:p>
          </p:txBody>
        </p:sp>
        <p:sp>
          <p:nvSpPr>
            <p:cNvPr id="43033" name="Sottotitolo 2"/>
            <p:cNvSpPr txBox="1">
              <a:spLocks/>
            </p:cNvSpPr>
            <p:nvPr/>
          </p:nvSpPr>
          <p:spPr bwMode="auto">
            <a:xfrm>
              <a:off x="4673183" y="5524851"/>
              <a:ext cx="1211705" cy="685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charset="0"/>
                <a:buNone/>
              </a:pPr>
              <a:r>
                <a:rPr lang="it-IT" sz="2000" b="1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polo</a:t>
              </a:r>
            </a:p>
          </p:txBody>
        </p:sp>
        <p:sp>
          <p:nvSpPr>
            <p:cNvPr id="29" name="Ovale 28"/>
            <p:cNvSpPr/>
            <p:nvPr/>
          </p:nvSpPr>
          <p:spPr>
            <a:xfrm>
              <a:off x="5737033" y="997159"/>
              <a:ext cx="3557269" cy="321309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0" name="Ovale 29"/>
            <p:cNvSpPr/>
            <p:nvPr/>
          </p:nvSpPr>
          <p:spPr>
            <a:xfrm>
              <a:off x="1155917" y="2470356"/>
              <a:ext cx="4949382" cy="31575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995807" y="3157743"/>
              <a:ext cx="1285760" cy="6461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it-IT" b="1" spc="-10" dirty="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Capofila </a:t>
              </a:r>
            </a:p>
            <a:p>
              <a:pPr algn="ctr">
                <a:defRPr/>
              </a:pPr>
              <a:r>
                <a:rPr lang="it-IT" b="1" spc="-10" dirty="0">
                  <a:solidFill>
                    <a:prstClr val="white"/>
                  </a:solidFill>
                  <a:latin typeface="Arial Narrow" panose="020B0606020202030204" pitchFamily="34" charset="0"/>
                  <a:cs typeface="Arial" charset="0"/>
                </a:rPr>
                <a:t>Formazione </a:t>
              </a:r>
            </a:p>
          </p:txBody>
        </p:sp>
        <p:sp>
          <p:nvSpPr>
            <p:cNvPr id="33" name="Ovale 32"/>
            <p:cNvSpPr/>
            <p:nvPr/>
          </p:nvSpPr>
          <p:spPr>
            <a:xfrm>
              <a:off x="9348272" y="3157743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4" name="Ovale 33"/>
            <p:cNvSpPr/>
            <p:nvPr/>
          </p:nvSpPr>
          <p:spPr>
            <a:xfrm>
              <a:off x="9176837" y="4159453"/>
              <a:ext cx="1139723" cy="8540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35" name="Ovale 34"/>
            <p:cNvSpPr/>
            <p:nvPr/>
          </p:nvSpPr>
          <p:spPr>
            <a:xfrm>
              <a:off x="6719607" y="2638631"/>
              <a:ext cx="4209673" cy="27924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36" name="Connettore 1 35"/>
            <p:cNvCxnSpPr/>
            <p:nvPr/>
          </p:nvCxnSpPr>
          <p:spPr>
            <a:xfrm>
              <a:off x="3178212" y="4210253"/>
              <a:ext cx="573036" cy="412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ccia a destra 39"/>
            <p:cNvSpPr/>
            <p:nvPr/>
          </p:nvSpPr>
          <p:spPr>
            <a:xfrm>
              <a:off x="10132426" y="4065791"/>
              <a:ext cx="1830224" cy="66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41" name="Freccia a destra 40"/>
            <p:cNvSpPr/>
            <p:nvPr/>
          </p:nvSpPr>
          <p:spPr>
            <a:xfrm>
              <a:off x="8968894" y="2057607"/>
              <a:ext cx="1828636" cy="444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42" name="Freccia a destra 41"/>
            <p:cNvSpPr/>
            <p:nvPr/>
          </p:nvSpPr>
          <p:spPr>
            <a:xfrm flipH="1">
              <a:off x="184454" y="3808616"/>
              <a:ext cx="1828636" cy="50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cxnSp>
          <p:nvCxnSpPr>
            <p:cNvPr id="43" name="Connettore 1 42"/>
            <p:cNvCxnSpPr/>
            <p:nvPr/>
          </p:nvCxnSpPr>
          <p:spPr>
            <a:xfrm>
              <a:off x="7038666" y="3000580"/>
              <a:ext cx="528590" cy="125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>
              <a:stCxn id="6" idx="3"/>
              <a:endCxn id="4" idx="0"/>
            </p:cNvCxnSpPr>
            <p:nvPr/>
          </p:nvCxnSpPr>
          <p:spPr>
            <a:xfrm flipH="1">
              <a:off x="2511521" y="2033795"/>
              <a:ext cx="582560" cy="755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>
              <a:stCxn id="7" idx="3"/>
              <a:endCxn id="5" idx="7"/>
            </p:cNvCxnSpPr>
            <p:nvPr/>
          </p:nvCxnSpPr>
          <p:spPr>
            <a:xfrm flipH="1">
              <a:off x="4275075" y="2478294"/>
              <a:ext cx="257152" cy="296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>
              <a:stCxn id="4" idx="6"/>
              <a:endCxn id="5" idx="2"/>
            </p:cNvCxnSpPr>
            <p:nvPr/>
          </p:nvCxnSpPr>
          <p:spPr>
            <a:xfrm flipV="1">
              <a:off x="3081382" y="3076780"/>
              <a:ext cx="220643" cy="139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/>
          </p:nvCxnSpPr>
          <p:spPr>
            <a:xfrm>
              <a:off x="2365484" y="3675267"/>
              <a:ext cx="117464" cy="147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>
              <a:endCxn id="10" idx="1"/>
            </p:cNvCxnSpPr>
            <p:nvPr/>
          </p:nvCxnSpPr>
          <p:spPr>
            <a:xfrm>
              <a:off x="2908361" y="4613477"/>
              <a:ext cx="346044" cy="227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/>
          </p:nvCxnSpPr>
          <p:spPr>
            <a:xfrm>
              <a:off x="4087767" y="3489529"/>
              <a:ext cx="76193" cy="419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>
              <a:stCxn id="11" idx="7"/>
              <a:endCxn id="8" idx="3"/>
            </p:cNvCxnSpPr>
            <p:nvPr/>
          </p:nvCxnSpPr>
          <p:spPr>
            <a:xfrm flipV="1">
              <a:off x="4722710" y="3859416"/>
              <a:ext cx="212706" cy="10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 flipV="1">
              <a:off x="3911571" y="4637290"/>
              <a:ext cx="120639" cy="158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>
              <a:off x="4238567" y="5321500"/>
              <a:ext cx="547638" cy="249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>
              <a:stCxn id="8" idx="5"/>
            </p:cNvCxnSpPr>
            <p:nvPr/>
          </p:nvCxnSpPr>
          <p:spPr>
            <a:xfrm>
              <a:off x="5740207" y="3859416"/>
              <a:ext cx="365092" cy="7778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>
              <a:endCxn id="13" idx="2"/>
            </p:cNvCxnSpPr>
            <p:nvPr/>
          </p:nvCxnSpPr>
          <p:spPr>
            <a:xfrm>
              <a:off x="4927480" y="4399165"/>
              <a:ext cx="934953" cy="603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>
              <a:endCxn id="13" idx="3"/>
            </p:cNvCxnSpPr>
            <p:nvPr/>
          </p:nvCxnSpPr>
          <p:spPr>
            <a:xfrm flipV="1">
              <a:off x="5862433" y="5304038"/>
              <a:ext cx="166673" cy="323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/>
          </p:nvCxnSpPr>
          <p:spPr>
            <a:xfrm>
              <a:off x="6719607" y="5358013"/>
              <a:ext cx="98416" cy="1730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>
              <a:stCxn id="12" idx="5"/>
            </p:cNvCxnSpPr>
            <p:nvPr/>
          </p:nvCxnSpPr>
          <p:spPr>
            <a:xfrm>
              <a:off x="5681475" y="6051749"/>
              <a:ext cx="869872" cy="125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>
              <a:endCxn id="19" idx="2"/>
            </p:cNvCxnSpPr>
            <p:nvPr/>
          </p:nvCxnSpPr>
          <p:spPr>
            <a:xfrm flipV="1">
              <a:off x="7038666" y="4640465"/>
              <a:ext cx="568274" cy="236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>
              <a:stCxn id="23" idx="4"/>
              <a:endCxn id="19" idx="1"/>
            </p:cNvCxnSpPr>
            <p:nvPr/>
          </p:nvCxnSpPr>
          <p:spPr>
            <a:xfrm>
              <a:off x="7616465" y="3984828"/>
              <a:ext cx="157148" cy="352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/>
          </p:nvCxnSpPr>
          <p:spPr>
            <a:xfrm flipV="1">
              <a:off x="6584682" y="2102057"/>
              <a:ext cx="211118" cy="444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flipH="1">
              <a:off x="6984696" y="2235407"/>
              <a:ext cx="733359" cy="487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 flipV="1">
              <a:off x="5749732" y="3121230"/>
              <a:ext cx="187308" cy="1444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>
              <a:stCxn id="8" idx="6"/>
            </p:cNvCxnSpPr>
            <p:nvPr/>
          </p:nvCxnSpPr>
          <p:spPr>
            <a:xfrm>
              <a:off x="5906879" y="3557792"/>
              <a:ext cx="1149247" cy="112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>
              <a:stCxn id="7" idx="4"/>
            </p:cNvCxnSpPr>
            <p:nvPr/>
          </p:nvCxnSpPr>
          <p:spPr>
            <a:xfrm>
              <a:off x="4933829" y="2603706"/>
              <a:ext cx="125401" cy="6492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>
              <a:stCxn id="6" idx="4"/>
              <a:endCxn id="5" idx="0"/>
            </p:cNvCxnSpPr>
            <p:nvPr/>
          </p:nvCxnSpPr>
          <p:spPr>
            <a:xfrm>
              <a:off x="3495683" y="2159207"/>
              <a:ext cx="376203" cy="4905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/>
          </p:nvCxnSpPr>
          <p:spPr>
            <a:xfrm>
              <a:off x="7502175" y="1519446"/>
              <a:ext cx="300010" cy="227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>
              <a:stCxn id="18" idx="4"/>
              <a:endCxn id="33" idx="1"/>
            </p:cNvCxnSpPr>
            <p:nvPr/>
          </p:nvCxnSpPr>
          <p:spPr>
            <a:xfrm>
              <a:off x="8267281" y="2473531"/>
              <a:ext cx="1247663" cy="809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>
              <a:endCxn id="23" idx="7"/>
            </p:cNvCxnSpPr>
            <p:nvPr/>
          </p:nvCxnSpPr>
          <p:spPr>
            <a:xfrm flipH="1">
              <a:off x="8024415" y="2443369"/>
              <a:ext cx="11112" cy="8127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>
              <a:stCxn id="23" idx="6"/>
              <a:endCxn id="33" idx="2"/>
            </p:cNvCxnSpPr>
            <p:nvPr/>
          </p:nvCxnSpPr>
          <p:spPr>
            <a:xfrm>
              <a:off x="8194263" y="3557792"/>
              <a:ext cx="1154009" cy="269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>
              <a:stCxn id="19" idx="6"/>
              <a:endCxn id="34" idx="2"/>
            </p:cNvCxnSpPr>
            <p:nvPr/>
          </p:nvCxnSpPr>
          <p:spPr>
            <a:xfrm flipV="1">
              <a:off x="8746663" y="4586490"/>
              <a:ext cx="430174" cy="53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 flipH="1" flipV="1">
              <a:off x="9687966" y="3961016"/>
              <a:ext cx="150800" cy="198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 flipV="1">
              <a:off x="8478399" y="3837191"/>
              <a:ext cx="914318" cy="4111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>
              <a:endCxn id="20" idx="2"/>
            </p:cNvCxnSpPr>
            <p:nvPr/>
          </p:nvCxnSpPr>
          <p:spPr>
            <a:xfrm flipV="1">
              <a:off x="7597416" y="5969199"/>
              <a:ext cx="485732" cy="36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>
              <a:stCxn id="20" idx="7"/>
            </p:cNvCxnSpPr>
            <p:nvPr/>
          </p:nvCxnSpPr>
          <p:spPr>
            <a:xfrm flipV="1">
              <a:off x="9054611" y="5145289"/>
              <a:ext cx="147624" cy="5222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>
              <a:stCxn id="14" idx="7"/>
              <a:endCxn id="19" idx="3"/>
            </p:cNvCxnSpPr>
            <p:nvPr/>
          </p:nvCxnSpPr>
          <p:spPr>
            <a:xfrm flipV="1">
              <a:off x="7443442" y="4942089"/>
              <a:ext cx="330170" cy="644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>
              <a:stCxn id="22" idx="4"/>
              <a:endCxn id="13" idx="0"/>
            </p:cNvCxnSpPr>
            <p:nvPr/>
          </p:nvCxnSpPr>
          <p:spPr>
            <a:xfrm flipH="1">
              <a:off x="6432295" y="3381579"/>
              <a:ext cx="36509" cy="11937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riangolo isoscele 116"/>
            <p:cNvSpPr/>
            <p:nvPr/>
          </p:nvSpPr>
          <p:spPr>
            <a:xfrm rot="5400000">
              <a:off x="10720532" y="1998083"/>
              <a:ext cx="249236" cy="15556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8" name="Triangolo isoscele 117"/>
            <p:cNvSpPr/>
            <p:nvPr/>
          </p:nvSpPr>
          <p:spPr>
            <a:xfrm rot="5400000">
              <a:off x="11880097" y="4010235"/>
              <a:ext cx="249236" cy="1571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19" name="Triangolo isoscele 118"/>
            <p:cNvSpPr/>
            <p:nvPr/>
          </p:nvSpPr>
          <p:spPr>
            <a:xfrm rot="16200000" flipH="1">
              <a:off x="130473" y="3743535"/>
              <a:ext cx="249236" cy="157149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00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26" y="0"/>
            <a:ext cx="10515600" cy="76233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Attivazione di partenariati scientifici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882" y="1397021"/>
            <a:ext cx="10986544" cy="56392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dirty="0" smtClean="0"/>
              <a:t>Linee di sviluppo e prospettive:</a:t>
            </a:r>
          </a:p>
          <a:p>
            <a:r>
              <a:rPr lang="it-IT" dirty="0" smtClean="0"/>
              <a:t>La </a:t>
            </a:r>
            <a:r>
              <a:rPr lang="it-IT" b="1" dirty="0">
                <a:solidFill>
                  <a:srgbClr val="FF0000"/>
                </a:solidFill>
              </a:rPr>
              <a:t>partecipazione di enti di formazione </a:t>
            </a:r>
            <a:r>
              <a:rPr lang="it-IT" dirty="0"/>
              <a:t>(Università, </a:t>
            </a:r>
            <a:r>
              <a:rPr lang="it-IT" dirty="0" smtClean="0"/>
              <a:t>associazioni professionali, enti accreditati, ecc</a:t>
            </a:r>
            <a:r>
              <a:rPr lang="it-IT" dirty="0"/>
              <a:t>.) al processo di formazione dei </a:t>
            </a:r>
            <a:r>
              <a:rPr lang="it-IT" dirty="0" smtClean="0"/>
              <a:t>docenti</a:t>
            </a:r>
          </a:p>
          <a:p>
            <a:r>
              <a:rPr lang="it-IT" dirty="0" smtClean="0"/>
              <a:t>gli</a:t>
            </a:r>
            <a:r>
              <a:rPr lang="it-IT" b="1" dirty="0" smtClean="0">
                <a:solidFill>
                  <a:srgbClr val="FF0000"/>
                </a:solidFill>
              </a:rPr>
              <a:t> USR possono/debbono svolgere il ruolo </a:t>
            </a:r>
            <a:r>
              <a:rPr lang="it-IT" b="1" dirty="0">
                <a:solidFill>
                  <a:srgbClr val="FF0000"/>
                </a:solidFill>
              </a:rPr>
              <a:t>di facilitatore dell'incontro </a:t>
            </a:r>
            <a:r>
              <a:rPr lang="it-IT" dirty="0">
                <a:solidFill>
                  <a:schemeClr val="tx2"/>
                </a:solidFill>
              </a:rPr>
              <a:t>tra potenzialità operative e culturali degli enti </a:t>
            </a:r>
            <a:r>
              <a:rPr lang="it-IT" dirty="0" smtClean="0">
                <a:solidFill>
                  <a:schemeClr val="tx2"/>
                </a:solidFill>
              </a:rPr>
              <a:t>di formazione operanti nel territorio e </a:t>
            </a:r>
            <a:r>
              <a:rPr lang="it-IT" dirty="0">
                <a:solidFill>
                  <a:schemeClr val="tx2"/>
                </a:solidFill>
              </a:rPr>
              <a:t>le necessità formative delle scuole</a:t>
            </a:r>
            <a:r>
              <a:rPr lang="it-IT" dirty="0" smtClean="0">
                <a:solidFill>
                  <a:schemeClr val="tx2"/>
                </a:solidFill>
              </a:rPr>
              <a:t>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partnership </a:t>
            </a:r>
            <a:r>
              <a:rPr lang="it-IT" b="1" dirty="0">
                <a:solidFill>
                  <a:srgbClr val="FF0000"/>
                </a:solidFill>
              </a:rPr>
              <a:t>organica </a:t>
            </a:r>
            <a:r>
              <a:rPr lang="it-IT" b="1" dirty="0" smtClean="0">
                <a:solidFill>
                  <a:srgbClr val="FF0000"/>
                </a:solidFill>
              </a:rPr>
              <a:t>degli enti di formazione con </a:t>
            </a:r>
            <a:r>
              <a:rPr lang="it-IT" b="1" dirty="0">
                <a:solidFill>
                  <a:srgbClr val="FF0000"/>
                </a:solidFill>
              </a:rPr>
              <a:t>le scuole</a:t>
            </a:r>
            <a:r>
              <a:rPr lang="it-IT" dirty="0"/>
              <a:t>, individuando una funzione formativa diversa da quella di semplici erogatori di delimitata prestazione </a:t>
            </a:r>
            <a:r>
              <a:rPr lang="it-IT" dirty="0" smtClean="0"/>
              <a:t>d'opera</a:t>
            </a:r>
          </a:p>
          <a:p>
            <a:r>
              <a:rPr lang="it-IT" dirty="0" smtClean="0"/>
              <a:t>opportuno attivare, a livello di USR regionale, un </a:t>
            </a:r>
            <a:r>
              <a:rPr lang="it-IT" b="1" dirty="0">
                <a:solidFill>
                  <a:srgbClr val="FF0000"/>
                </a:solidFill>
              </a:rPr>
              <a:t>tavolo con le istituzioni accademiche e le associazioni professional</a:t>
            </a:r>
            <a:r>
              <a:rPr lang="it-IT" dirty="0">
                <a:solidFill>
                  <a:srgbClr val="FF0000"/>
                </a:solidFill>
              </a:rPr>
              <a:t>i </a:t>
            </a:r>
            <a:r>
              <a:rPr lang="it-IT" dirty="0"/>
              <a:t>operanti nel territorio </a:t>
            </a:r>
            <a:r>
              <a:rPr lang="it-IT" dirty="0" smtClean="0"/>
              <a:t>regionale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796509" y="961981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4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8" y="286974"/>
            <a:ext cx="10515600" cy="76233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Aspetti amministrativi: problemi rilevati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932" y="1317356"/>
            <a:ext cx="10384096" cy="598602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Alcune criticità nelle </a:t>
            </a:r>
            <a:r>
              <a:rPr lang="it-IT" sz="2400" b="1" dirty="0" smtClean="0">
                <a:solidFill>
                  <a:srgbClr val="FF0000"/>
                </a:solidFill>
              </a:rPr>
              <a:t>procedure standard </a:t>
            </a:r>
            <a:r>
              <a:rPr lang="it-IT" sz="2400" dirty="0" smtClean="0"/>
              <a:t>(Rilevazione dei bisogni, sia delle scuole che dei singoli docenti -&gt; Predisposizione di un catalogo  di iniziative/moduli formativi  -&gt; Avviso/bando </a:t>
            </a:r>
            <a:r>
              <a:rPr lang="it-IT" sz="2400" dirty="0"/>
              <a:t>pubblico per l’individuazione dei formatori per ciascun titolo di corso/modulo </a:t>
            </a:r>
            <a:r>
              <a:rPr lang="it-IT" sz="2400" dirty="0" smtClean="0"/>
              <a:t>formativo –&gt; Organizzazione e realizzazione  in proprio del corso)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tempi </a:t>
            </a:r>
            <a:r>
              <a:rPr lang="it-IT" sz="2400" b="1" dirty="0">
                <a:solidFill>
                  <a:srgbClr val="FF0000"/>
                </a:solidFill>
              </a:rPr>
              <a:t>assai </a:t>
            </a:r>
            <a:r>
              <a:rPr lang="it-IT" sz="2400" b="1" dirty="0" smtClean="0">
                <a:solidFill>
                  <a:srgbClr val="FF0000"/>
                </a:solidFill>
              </a:rPr>
              <a:t>ristretti</a:t>
            </a:r>
            <a:r>
              <a:rPr lang="it-IT" sz="2400" dirty="0" smtClean="0"/>
              <a:t>.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qualità </a:t>
            </a:r>
            <a:r>
              <a:rPr lang="it-IT" sz="2400" b="1" dirty="0">
                <a:solidFill>
                  <a:srgbClr val="FF0000"/>
                </a:solidFill>
              </a:rPr>
              <a:t>dei formatori </a:t>
            </a:r>
            <a:r>
              <a:rPr lang="it-IT" sz="2400" dirty="0"/>
              <a:t>(in termini di efficacia in aula) </a:t>
            </a:r>
            <a:r>
              <a:rPr lang="it-IT" sz="2400" dirty="0" smtClean="0"/>
              <a:t>non </a:t>
            </a:r>
            <a:r>
              <a:rPr lang="it-IT" sz="2400" dirty="0"/>
              <a:t>sempre </a:t>
            </a:r>
            <a:r>
              <a:rPr lang="it-IT" sz="2400" dirty="0" smtClean="0"/>
              <a:t>garantita dalla procedura pubblica di selezione formatori (graduatoria o albo?)</a:t>
            </a:r>
          </a:p>
          <a:p>
            <a:r>
              <a:rPr lang="it-IT" sz="2400" dirty="0" smtClean="0"/>
              <a:t>la quasi totale </a:t>
            </a:r>
            <a:r>
              <a:rPr lang="it-IT" sz="2400" dirty="0"/>
              <a:t>assenza di “fornitori” non individuali, di enti organizzati e qualificati (</a:t>
            </a:r>
            <a:r>
              <a:rPr lang="it-IT" sz="2400" b="1" dirty="0">
                <a:solidFill>
                  <a:srgbClr val="FF0000"/>
                </a:solidFill>
              </a:rPr>
              <a:t>enti, associazioni professionali, università,</a:t>
            </a:r>
            <a:r>
              <a:rPr lang="it-IT" sz="2400" dirty="0"/>
              <a:t> </a:t>
            </a:r>
            <a:r>
              <a:rPr lang="it-IT" sz="2400" dirty="0" smtClean="0"/>
              <a:t>…)</a:t>
            </a:r>
          </a:p>
          <a:p>
            <a:r>
              <a:rPr lang="it-IT" sz="2400" dirty="0" smtClean="0"/>
              <a:t>una inadeguata o generica corrispondenza dell’offerta formativa agli specifici </a:t>
            </a:r>
            <a:r>
              <a:rPr lang="it-IT" sz="2400" b="1" dirty="0" smtClean="0">
                <a:solidFill>
                  <a:srgbClr val="FF0000"/>
                </a:solidFill>
              </a:rPr>
              <a:t>bisogni delle singole scuole</a:t>
            </a:r>
          </a:p>
          <a:p>
            <a:pPr marL="457200" lvl="1" indent="0">
              <a:buNone/>
            </a:pPr>
            <a:endParaRPr lang="it-IT" sz="1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734516" y="971410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98" y="0"/>
            <a:ext cx="10515600" cy="101397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1"/>
                </a:solidFill>
              </a:rPr>
              <a:t>Governance</a:t>
            </a:r>
            <a:r>
              <a:rPr lang="it-IT" b="1" dirty="0" smtClean="0">
                <a:solidFill>
                  <a:schemeClr val="accent1"/>
                </a:solidFill>
              </a:rPr>
              <a:t>: suggerimenti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499" y="1176409"/>
            <a:ext cx="10622118" cy="5294146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azione </a:t>
            </a:r>
            <a:r>
              <a:rPr lang="it-IT" sz="2400" b="1" dirty="0">
                <a:solidFill>
                  <a:srgbClr val="FF0000"/>
                </a:solidFill>
              </a:rPr>
              <a:t>di monitoraggio nazionale </a:t>
            </a:r>
            <a:r>
              <a:rPr lang="it-IT" sz="2400" dirty="0"/>
              <a:t>(cfr.</a:t>
            </a:r>
            <a:r>
              <a:rPr lang="it-IT" sz="2400" i="1" dirty="0"/>
              <a:t> Documento di lavoro per lo sviluppo del Piano di formazione docenti 2016-2019. Questioni operative </a:t>
            </a:r>
            <a:r>
              <a:rPr lang="it-IT" sz="2400" i="1" dirty="0" smtClean="0"/>
              <a:t>- </a:t>
            </a:r>
            <a:r>
              <a:rPr lang="it-IT" sz="2400" dirty="0" smtClean="0"/>
              <a:t>Allegato </a:t>
            </a:r>
            <a:r>
              <a:rPr lang="it-IT" sz="2400" dirty="0"/>
              <a:t>alla Nota MIUR 9684 del 06/03/</a:t>
            </a:r>
            <a:r>
              <a:rPr lang="it-IT" sz="2400" dirty="0" smtClean="0"/>
              <a:t>’17) anche attraverso monitoraggi qualitativi (Nota MIUR 4777 del 08/11/17)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Valorizzare l’autonomia e le diversità </a:t>
            </a:r>
            <a:r>
              <a:rPr lang="it-IT" sz="2400" dirty="0" smtClean="0"/>
              <a:t>– territoriali, di modelli di governance – fornendo linee guida e semplificazioni amministrative e organizzative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Ricollocare le scuole al centro del sistema e dei processi</a:t>
            </a:r>
            <a:r>
              <a:rPr lang="it-IT" sz="2400" dirty="0" smtClean="0"/>
              <a:t>, sia nei confronti degli ambiti e delle scuole polo (che devono svolgere funzioni di coordinamento, supporto amministrativo e progettuale) che delle istanze formative individuali (che nella scuola trovano la loro validazione attraverso le forme di «patto formativo»)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Professionalizzare la formazione</a:t>
            </a:r>
            <a:r>
              <a:rPr lang="it-IT" sz="2400" dirty="0" smtClean="0"/>
              <a:t>, per diffondere, a tutti i livelli del sistema,  competenza specifiche per la ‘‘</a:t>
            </a:r>
            <a:r>
              <a:rPr lang="it-IT" sz="2400" b="1" dirty="0" smtClean="0">
                <a:solidFill>
                  <a:srgbClr val="FF0000"/>
                </a:solidFill>
              </a:rPr>
              <a:t>progettazione della formazione</a:t>
            </a:r>
            <a:r>
              <a:rPr lang="it-IT" sz="2400" dirty="0" smtClean="0"/>
              <a:t>’’, puntando particolarmente alle figure strategicamente «chiave» del sistema (referenti regionali, Dirigenti scolastici, figure a livello di  ambito e di scuola, …) </a:t>
            </a:r>
            <a:endParaRPr lang="it-IT" sz="2400" dirty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marL="457200" lvl="1" indent="0">
              <a:buNone/>
            </a:pPr>
            <a:endParaRPr lang="it-IT" sz="1800" dirty="0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878002" y="995478"/>
            <a:ext cx="10251111" cy="184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50A6C-AE6E-4ED0-AC96-2C675899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58" y="286974"/>
            <a:ext cx="10515600" cy="76233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/>
                </a:solidFill>
              </a:rPr>
              <a:t>Aspetti amministrativi: questioni da affrontare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3" name="Segnaposto contenuto 9">
            <a:extLst>
              <a:ext uri="{FF2B5EF4-FFF2-40B4-BE49-F238E27FC236}">
                <a16:creationId xmlns:a16="http://schemas.microsoft.com/office/drawing/2014/main" xmlns="" id="{8C2DAA13-267C-439B-9199-8C59A2C8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27" y="1454369"/>
            <a:ext cx="10384878" cy="516340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smtClean="0"/>
              <a:t>nuovi </a:t>
            </a:r>
            <a:r>
              <a:rPr lang="it-IT" dirty="0"/>
              <a:t>strumenti e </a:t>
            </a:r>
            <a:r>
              <a:rPr lang="it-IT" b="1" dirty="0">
                <a:solidFill>
                  <a:srgbClr val="FF0000"/>
                </a:solidFill>
              </a:rPr>
              <a:t>procedure </a:t>
            </a:r>
            <a:r>
              <a:rPr lang="it-IT" b="1" dirty="0" smtClean="0">
                <a:solidFill>
                  <a:srgbClr val="FF0000"/>
                </a:solidFill>
              </a:rPr>
              <a:t>tecnico-amministrative</a:t>
            </a:r>
          </a:p>
          <a:p>
            <a:pPr>
              <a:buFontTx/>
              <a:buChar char="-"/>
            </a:pPr>
            <a:r>
              <a:rPr lang="it-IT" dirty="0" smtClean="0"/>
              <a:t>Procedure e tempi della </a:t>
            </a:r>
            <a:r>
              <a:rPr lang="it-IT" b="1" dirty="0" smtClean="0">
                <a:solidFill>
                  <a:srgbClr val="FF0000"/>
                </a:solidFill>
              </a:rPr>
              <a:t>rendicontazione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Affidamento </a:t>
            </a:r>
            <a:r>
              <a:rPr lang="it-IT" dirty="0" smtClean="0"/>
              <a:t>gestione a scuole specializzate, poli, reti (tipologie </a:t>
            </a:r>
            <a:r>
              <a:rPr lang="it-IT" dirty="0" err="1" smtClean="0"/>
              <a:t>ammiinstrative</a:t>
            </a:r>
            <a:r>
              <a:rPr lang="it-IT" dirty="0" smtClean="0"/>
              <a:t>)</a:t>
            </a:r>
          </a:p>
          <a:p>
            <a:pPr>
              <a:buFontTx/>
              <a:buChar char="-"/>
            </a:pPr>
            <a:r>
              <a:rPr lang="it-IT" dirty="0" smtClean="0"/>
              <a:t>Procedure per la selezione dei </a:t>
            </a:r>
            <a:r>
              <a:rPr lang="it-IT" b="1" dirty="0" smtClean="0">
                <a:solidFill>
                  <a:srgbClr val="FF0000"/>
                </a:solidFill>
              </a:rPr>
              <a:t>formatori </a:t>
            </a:r>
            <a:endParaRPr lang="it-IT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dirty="0" smtClean="0"/>
              <a:t>approfondire </a:t>
            </a:r>
            <a:r>
              <a:rPr lang="it-IT" dirty="0"/>
              <a:t>le tipologie di cui al </a:t>
            </a:r>
            <a:r>
              <a:rPr lang="it-IT" dirty="0" err="1"/>
              <a:t>D.L.vo</a:t>
            </a:r>
            <a:r>
              <a:rPr lang="it-IT" dirty="0"/>
              <a:t> 50/2016 (Codice degli appalti) ’</a:t>
            </a:r>
            <a:r>
              <a:rPr lang="it-IT" b="1" dirty="0">
                <a:solidFill>
                  <a:srgbClr val="FF0000"/>
                </a:solidFill>
              </a:rPr>
              <a:t>dialogo competitivo</a:t>
            </a:r>
            <a:r>
              <a:rPr lang="it-IT" dirty="0"/>
              <a:t>’’ ‘</a:t>
            </a:r>
            <a:r>
              <a:rPr lang="it-IT" b="1" dirty="0">
                <a:solidFill>
                  <a:srgbClr val="FF0000"/>
                </a:solidFill>
              </a:rPr>
              <a:t>’competitiva con negoziazione</a:t>
            </a:r>
            <a:r>
              <a:rPr lang="it-IT" b="1" dirty="0"/>
              <a:t>’’ ‘</a:t>
            </a:r>
            <a:r>
              <a:rPr lang="it-IT" b="1" dirty="0">
                <a:solidFill>
                  <a:srgbClr val="FF0000"/>
                </a:solidFill>
              </a:rPr>
              <a:t>’partenariato per l’innovazione</a:t>
            </a:r>
            <a:r>
              <a:rPr lang="it-IT" b="1" dirty="0"/>
              <a:t>’’ </a:t>
            </a:r>
            <a:r>
              <a:rPr lang="it-IT" dirty="0"/>
              <a:t>‘‘</a:t>
            </a:r>
            <a:r>
              <a:rPr lang="it-IT" b="1" dirty="0">
                <a:solidFill>
                  <a:srgbClr val="FF0000"/>
                </a:solidFill>
              </a:rPr>
              <a:t>affidamento diretto</a:t>
            </a:r>
            <a:r>
              <a:rPr lang="it-IT" b="1" dirty="0"/>
              <a:t>’’</a:t>
            </a:r>
          </a:p>
          <a:p>
            <a:pPr>
              <a:buFontTx/>
              <a:buChar char="-"/>
            </a:pPr>
            <a:r>
              <a:rPr lang="it-IT" b="1" dirty="0" smtClean="0"/>
              <a:t>acquisto </a:t>
            </a:r>
            <a:r>
              <a:rPr lang="it-IT" b="1" dirty="0"/>
              <a:t>della formazione o fornitura di un servizio più complesso?</a:t>
            </a:r>
          </a:p>
          <a:p>
            <a:pPr>
              <a:buFontTx/>
              <a:buChar char="-"/>
            </a:pPr>
            <a:r>
              <a:rPr lang="it-IT" dirty="0"/>
              <a:t>superare </a:t>
            </a:r>
            <a:r>
              <a:rPr lang="it-IT" dirty="0" smtClean="0"/>
              <a:t>l’obsoleto </a:t>
            </a:r>
            <a:r>
              <a:rPr lang="it-IT" b="1" dirty="0">
                <a:solidFill>
                  <a:srgbClr val="FF0000"/>
                </a:solidFill>
              </a:rPr>
              <a:t>vincolo al costo orario (DI 326/1995)</a:t>
            </a:r>
          </a:p>
          <a:p>
            <a:pPr>
              <a:buFontTx/>
              <a:buChar char="-"/>
            </a:pPr>
            <a:endParaRPr lang="it-IT" dirty="0"/>
          </a:p>
          <a:p>
            <a:pPr lvl="1"/>
            <a:endParaRPr lang="it-IT" sz="1800" dirty="0"/>
          </a:p>
          <a:p>
            <a:pPr lvl="1"/>
            <a:endParaRPr lang="it-IT" sz="1800" dirty="0" smtClean="0"/>
          </a:p>
          <a:p>
            <a:pPr lvl="1"/>
            <a:endParaRPr lang="it-IT" sz="1800" dirty="0"/>
          </a:p>
          <a:p>
            <a:pPr lvl="1"/>
            <a:endParaRPr lang="it-IT" sz="1800" dirty="0"/>
          </a:p>
          <a:p>
            <a:pPr marL="457200" lvl="1" indent="0">
              <a:buNone/>
            </a:pPr>
            <a:endParaRPr lang="it-IT" sz="18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734516" y="971410"/>
            <a:ext cx="102083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8900"/>
            <a:ext cx="3594100" cy="20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Segnaposto testo 4"/>
          <p:cNvSpPr>
            <a:spLocks noGrp="1"/>
          </p:cNvSpPr>
          <p:nvPr>
            <p:ph type="body" sz="quarter" idx="18"/>
          </p:nvPr>
        </p:nvSpPr>
        <p:spPr bwMode="auto">
          <a:xfrm>
            <a:off x="6834718" y="188384"/>
            <a:ext cx="3780367" cy="268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altLang="it-IT" sz="933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grpSp>
        <p:nvGrpSpPr>
          <p:cNvPr id="62467" name="Gruppo 7"/>
          <p:cNvGrpSpPr>
            <a:grpSpLocks/>
          </p:cNvGrpSpPr>
          <p:nvPr/>
        </p:nvGrpSpPr>
        <p:grpSpPr bwMode="auto">
          <a:xfrm>
            <a:off x="3003551" y="787400"/>
            <a:ext cx="6350000" cy="5994400"/>
            <a:chOff x="1479727" y="788034"/>
            <a:chExt cx="6349645" cy="5993131"/>
          </a:xfrm>
        </p:grpSpPr>
        <p:sp>
          <p:nvSpPr>
            <p:cNvPr id="9" name="Figura a mano libera 8"/>
            <p:cNvSpPr/>
            <p:nvPr/>
          </p:nvSpPr>
          <p:spPr>
            <a:xfrm>
              <a:off x="2811035" y="788034"/>
              <a:ext cx="3689144" cy="3688570"/>
            </a:xfrm>
            <a:custGeom>
              <a:avLst/>
              <a:gdLst>
                <a:gd name="connsiteX0" fmla="*/ 0 w 3688080"/>
                <a:gd name="connsiteY0" fmla="*/ 1844040 h 3688080"/>
                <a:gd name="connsiteX1" fmla="*/ 1844040 w 3688080"/>
                <a:gd name="connsiteY1" fmla="*/ 0 h 3688080"/>
                <a:gd name="connsiteX2" fmla="*/ 3688080 w 3688080"/>
                <a:gd name="connsiteY2" fmla="*/ 1844040 h 3688080"/>
                <a:gd name="connsiteX3" fmla="*/ 1844040 w 3688080"/>
                <a:gd name="connsiteY3" fmla="*/ 3688080 h 3688080"/>
                <a:gd name="connsiteX4" fmla="*/ 0 w 3688080"/>
                <a:gd name="connsiteY4" fmla="*/ 1844040 h 368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080" h="3688080">
                  <a:moveTo>
                    <a:pt x="0" y="1844040"/>
                  </a:moveTo>
                  <a:cubicBezTo>
                    <a:pt x="0" y="825605"/>
                    <a:pt x="825605" y="0"/>
                    <a:pt x="1844040" y="0"/>
                  </a:cubicBezTo>
                  <a:cubicBezTo>
                    <a:pt x="2862475" y="0"/>
                    <a:pt x="3688080" y="825605"/>
                    <a:pt x="3688080" y="1844040"/>
                  </a:cubicBezTo>
                  <a:cubicBezTo>
                    <a:pt x="3688080" y="2862475"/>
                    <a:pt x="2862475" y="3688080"/>
                    <a:pt x="1844040" y="3688080"/>
                  </a:cubicBezTo>
                  <a:cubicBezTo>
                    <a:pt x="825605" y="3688080"/>
                    <a:pt x="0" y="2862475"/>
                    <a:pt x="0" y="184404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491745" tIns="645415" rIns="491743" bIns="1383031" anchor="ctr"/>
            <a:lstStyle>
              <a:lvl1pPr defTabSz="14224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defTabSz="14224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14224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14224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14224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1422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altLang="it-IT" sz="3200">
                  <a:solidFill>
                    <a:srgbClr val="343434"/>
                  </a:solidFill>
                  <a:latin typeface="Calibri" charset="0"/>
                </a:rPr>
                <a:t>Indicatori di Qualità</a:t>
              </a:r>
            </a:p>
          </p:txBody>
        </p:sp>
        <p:sp>
          <p:nvSpPr>
            <p:cNvPr id="10" name="Figura a mano libera 9"/>
            <p:cNvSpPr/>
            <p:nvPr/>
          </p:nvSpPr>
          <p:spPr>
            <a:xfrm>
              <a:off x="4142345" y="3092597"/>
              <a:ext cx="3687027" cy="3688568"/>
            </a:xfrm>
            <a:custGeom>
              <a:avLst/>
              <a:gdLst>
                <a:gd name="connsiteX0" fmla="*/ 0 w 3688080"/>
                <a:gd name="connsiteY0" fmla="*/ 1844040 h 3688080"/>
                <a:gd name="connsiteX1" fmla="*/ 1844040 w 3688080"/>
                <a:gd name="connsiteY1" fmla="*/ 0 h 3688080"/>
                <a:gd name="connsiteX2" fmla="*/ 3688080 w 3688080"/>
                <a:gd name="connsiteY2" fmla="*/ 1844040 h 3688080"/>
                <a:gd name="connsiteX3" fmla="*/ 1844040 w 3688080"/>
                <a:gd name="connsiteY3" fmla="*/ 3688080 h 3688080"/>
                <a:gd name="connsiteX4" fmla="*/ 0 w 3688080"/>
                <a:gd name="connsiteY4" fmla="*/ 1844040 h 368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080" h="3688080">
                  <a:moveTo>
                    <a:pt x="0" y="1844040"/>
                  </a:moveTo>
                  <a:cubicBezTo>
                    <a:pt x="0" y="825605"/>
                    <a:pt x="825605" y="0"/>
                    <a:pt x="1844040" y="0"/>
                  </a:cubicBezTo>
                  <a:cubicBezTo>
                    <a:pt x="2862475" y="0"/>
                    <a:pt x="3688080" y="825605"/>
                    <a:pt x="3688080" y="1844040"/>
                  </a:cubicBezTo>
                  <a:cubicBezTo>
                    <a:pt x="3688080" y="2862475"/>
                    <a:pt x="2862475" y="3688080"/>
                    <a:pt x="1844040" y="3688080"/>
                  </a:cubicBezTo>
                  <a:cubicBezTo>
                    <a:pt x="825605" y="3688080"/>
                    <a:pt x="0" y="2862475"/>
                    <a:pt x="0" y="184404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  <p:txBody>
            <a:bodyPr lIns="1127937" tIns="952755" rIns="347295" bIns="706883" spcCol="1270" anchor="ctr"/>
            <a:lstStyle/>
            <a:p>
              <a:pPr algn="ctr" defTabSz="1422364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3200" dirty="0">
                  <a:solidFill>
                    <a:srgbClr val="343434"/>
                  </a:solidFill>
                </a:rPr>
                <a:t>Portfolio e Curriculum Formativo</a:t>
              </a:r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1479727" y="3092597"/>
              <a:ext cx="3687027" cy="3688568"/>
            </a:xfrm>
            <a:custGeom>
              <a:avLst/>
              <a:gdLst>
                <a:gd name="connsiteX0" fmla="*/ 0 w 3688080"/>
                <a:gd name="connsiteY0" fmla="*/ 1844040 h 3688080"/>
                <a:gd name="connsiteX1" fmla="*/ 1844040 w 3688080"/>
                <a:gd name="connsiteY1" fmla="*/ 0 h 3688080"/>
                <a:gd name="connsiteX2" fmla="*/ 3688080 w 3688080"/>
                <a:gd name="connsiteY2" fmla="*/ 1844040 h 3688080"/>
                <a:gd name="connsiteX3" fmla="*/ 1844040 w 3688080"/>
                <a:gd name="connsiteY3" fmla="*/ 3688080 h 3688080"/>
                <a:gd name="connsiteX4" fmla="*/ 0 w 3688080"/>
                <a:gd name="connsiteY4" fmla="*/ 1844040 h 368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8080" h="3688080">
                  <a:moveTo>
                    <a:pt x="0" y="1844040"/>
                  </a:moveTo>
                  <a:cubicBezTo>
                    <a:pt x="0" y="825605"/>
                    <a:pt x="825605" y="0"/>
                    <a:pt x="1844040" y="0"/>
                  </a:cubicBezTo>
                  <a:cubicBezTo>
                    <a:pt x="2862475" y="0"/>
                    <a:pt x="3688080" y="825605"/>
                    <a:pt x="3688080" y="1844040"/>
                  </a:cubicBezTo>
                  <a:cubicBezTo>
                    <a:pt x="3688080" y="2862475"/>
                    <a:pt x="2862475" y="3688080"/>
                    <a:pt x="1844040" y="3688080"/>
                  </a:cubicBezTo>
                  <a:cubicBezTo>
                    <a:pt x="825605" y="3688080"/>
                    <a:pt x="0" y="2862475"/>
                    <a:pt x="0" y="184404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  <p:txBody>
            <a:bodyPr lIns="347295" tIns="952755" rIns="1127939" bIns="706883" spcCol="1270" anchor="ctr"/>
            <a:lstStyle/>
            <a:p>
              <a:pPr algn="ctr" defTabSz="1422364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it-IT" sz="3200" dirty="0">
                  <a:solidFill>
                    <a:srgbClr val="343434"/>
                  </a:solidFill>
                </a:rPr>
                <a:t>Standard Professionali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2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232216"/>
            <a:ext cx="12192000" cy="625784"/>
          </a:xfrm>
        </p:spPr>
        <p:txBody>
          <a:bodyPr/>
          <a:lstStyle/>
          <a:p>
            <a:endParaRPr lang="it-IT" dirty="0">
              <a:latin typeface="Agency FB" panose="00010606040000040003" pitchFamily="2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0" y="19958"/>
            <a:ext cx="12192000" cy="6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10821"/>
            <a:ext cx="12192000" cy="1470025"/>
          </a:xfrm>
        </p:spPr>
        <p:txBody>
          <a:bodyPr/>
          <a:lstStyle/>
          <a:p>
            <a:r>
              <a:rPr lang="it-IT" dirty="0" smtClean="0"/>
              <a:t>A che punto siamo con gli standard professionali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2530588" y="2181271"/>
            <a:ext cx="7596023" cy="3630839"/>
            <a:chOff x="3749788" y="1870022"/>
            <a:chExt cx="7596023" cy="3630839"/>
          </a:xfrm>
        </p:grpSpPr>
        <p:pic>
          <p:nvPicPr>
            <p:cNvPr id="2058" name="Picture 10" descr="https://cdn.pixabay.com/photo/2016/03/31/23/41/classroom-1297775_960_72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14"/>
            <a:stretch/>
          </p:blipFill>
          <p:spPr bwMode="auto">
            <a:xfrm>
              <a:off x="9535886" y="1870022"/>
              <a:ext cx="1809925" cy="329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cdn.pixabay.com/photo/2016/03/31/23/42/classroom-1297781_960_72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3501" y="1870022"/>
              <a:ext cx="2284879" cy="3298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www.tcea.org/blog/wp-content/uploads/2017/01/classroom-1297779_960_72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788" y="2000441"/>
              <a:ext cx="4692424" cy="350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ottotitolo 2"/>
          <p:cNvSpPr txBox="1">
            <a:spLocks/>
          </p:cNvSpPr>
          <p:nvPr/>
        </p:nvSpPr>
        <p:spPr bwMode="auto">
          <a:xfrm>
            <a:off x="8949760" y="5493049"/>
            <a:ext cx="1176851" cy="5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 smtClean="0">
                <a:solidFill>
                  <a:srgbClr val="FF0000"/>
                </a:solidFill>
                <a:latin typeface="Agency FB" panose="00010606040000040003" pitchFamily="2" charset="0"/>
              </a:rPr>
              <a:t>Gruppo di ricerca  3</a:t>
            </a:r>
            <a:endParaRPr lang="it-IT" sz="1200" b="1" dirty="0">
              <a:solidFill>
                <a:srgbClr val="FF0000"/>
              </a:solidFill>
              <a:latin typeface="Agency FB" panose="00010606040000040003" pitchFamily="2" charset="0"/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 bwMode="auto">
          <a:xfrm>
            <a:off x="4307042" y="5548432"/>
            <a:ext cx="12237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 smtClean="0">
                <a:solidFill>
                  <a:srgbClr val="0070C0"/>
                </a:solidFill>
                <a:latin typeface="Agency FB" panose="00010606040000040003" pitchFamily="2" charset="0"/>
              </a:rPr>
              <a:t>Gruppo di ricerca 1</a:t>
            </a:r>
            <a:endParaRPr lang="it-IT" sz="1200" b="1" dirty="0">
              <a:solidFill>
                <a:srgbClr val="0070C0"/>
              </a:solidFill>
              <a:latin typeface="Agency FB" panose="00010606040000040003" pitchFamily="2" charset="0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 bwMode="auto">
          <a:xfrm>
            <a:off x="7307231" y="5530813"/>
            <a:ext cx="12237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 smtClean="0">
                <a:solidFill>
                  <a:srgbClr val="00B050"/>
                </a:solidFill>
                <a:latin typeface="Agency FB" panose="00010606040000040003" pitchFamily="2" charset="0"/>
              </a:rPr>
              <a:t>Gruppo di ricerca 2</a:t>
            </a:r>
            <a:endParaRPr lang="it-IT" sz="1200" b="1" dirty="0">
              <a:solidFill>
                <a:srgbClr val="00B050"/>
              </a:solidFill>
              <a:latin typeface="Agency FB" panose="00010606040000040003" pitchFamily="2" charset="0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 bwMode="auto">
          <a:xfrm rot="19646667">
            <a:off x="4321202" y="4489604"/>
            <a:ext cx="1092981" cy="2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0070C0"/>
                </a:solidFill>
                <a:latin typeface="Chiller" panose="04020404031007020602" pitchFamily="82" charset="0"/>
              </a:rPr>
              <a:t>Qualità</a:t>
            </a:r>
            <a:endParaRPr lang="it-IT" sz="1800" b="1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 bwMode="auto">
          <a:xfrm rot="19646667">
            <a:off x="8620070" y="4418523"/>
            <a:ext cx="1092981" cy="2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Portfolio</a:t>
            </a:r>
            <a:endParaRPr lang="it-IT" sz="18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sp>
        <p:nvSpPr>
          <p:cNvPr id="19" name="Sottotitolo 2"/>
          <p:cNvSpPr txBox="1">
            <a:spLocks/>
          </p:cNvSpPr>
          <p:nvPr/>
        </p:nvSpPr>
        <p:spPr bwMode="auto">
          <a:xfrm rot="19646667">
            <a:off x="7074456" y="4481923"/>
            <a:ext cx="1092981" cy="2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 smtClean="0">
                <a:solidFill>
                  <a:srgbClr val="00B050"/>
                </a:solidFill>
                <a:latin typeface="Chiller" panose="04020404031007020602" pitchFamily="82" charset="0"/>
              </a:rPr>
              <a:t>Standard</a:t>
            </a:r>
            <a:endParaRPr lang="it-IT" sz="1800" b="1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217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lang="it-IT" sz="4800" dirty="0" smtClean="0">
                <a:solidFill>
                  <a:srgbClr val="C00000"/>
                </a:solidFill>
                <a:latin typeface="+mj-lt"/>
              </a:rPr>
              <a:t>I documenti analizzati</a:t>
            </a:r>
            <a:endParaRPr lang="it-IT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-29029" y="869018"/>
            <a:ext cx="4833257" cy="58148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Agency FB" panose="00010606040000040003" pitchFamily="2" charset="0"/>
              </a:rPr>
              <a:t>Fonti giuridiche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D.lgs. 59/2017 (formazione iniziale)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DM 797/2016 (piano </a:t>
            </a:r>
            <a:r>
              <a:rPr lang="it-IT" sz="2400" dirty="0" err="1" smtClean="0"/>
              <a:t>naz.le</a:t>
            </a:r>
            <a:r>
              <a:rPr lang="it-IT" sz="2400" dirty="0" smtClean="0"/>
              <a:t> formazione)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DM 850/2015 (Periodo di formazione e di prova)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Legge 107/2015: co. 129 (merito), 124 (formazione), 79 (incarico)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DM 249/2010 (formazione iniziale)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CCNL 2006-2009 (Contratto di lavoro)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/>
              <a:t>T.U. 297/1994 (Stato giuridico)	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33257" y="869018"/>
            <a:ext cx="7358743" cy="581481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Agency FB" panose="00010606040000040003" pitchFamily="2" charset="0"/>
              </a:rPr>
              <a:t>Fonti professionali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InTasc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Model Core 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Teaching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Standard (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rielab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IPRASE)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 valutazione tirocinanti (</a:t>
            </a:r>
            <a:r>
              <a:rPr lang="it-IT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Firenze)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Qualified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Teacher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Status, TTA-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Teacher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Training Agency,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DES, 2002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Professional standard for Teachers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and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Trainers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(Education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and 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Training Foundation – UK)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Standard for the Teaching Profession (Ontario College of Teachers)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Ipotesi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 standard del National Board for Professional Teaching Standard (USA)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Progetto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SPROUT (Standard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sc.infanzia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it-IT" sz="2400" dirty="0" smtClean="0">
              <a:latin typeface="Agency FB" panose="00010606040000040003" pitchFamily="2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it-IT" sz="2400" dirty="0">
              <a:latin typeface="Agency FB" panose="000106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" y="0"/>
            <a:ext cx="406826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068269" y="-4950"/>
            <a:ext cx="4257585" cy="6858000"/>
          </a:xfrm>
          <a:prstGeom prst="rect">
            <a:avLst/>
          </a:prstGeom>
          <a:solidFill>
            <a:srgbClr val="FFD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25854" y="-24701"/>
            <a:ext cx="39624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5208" y="703369"/>
            <a:ext cx="27592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Formazione iniziale dei docenti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29086" y="1624529"/>
            <a:ext cx="278536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6213" indent="-1762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prstClr val="white"/>
                </a:solidFill>
              </a:rPr>
              <a:t>Primo inserimento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prstClr val="white"/>
                </a:solidFill>
              </a:rPr>
              <a:t>Colloquio/Chiamata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prstClr val="white"/>
                </a:solidFill>
              </a:rPr>
              <a:t>Periodo di prova/anno di formazione</a:t>
            </a:r>
          </a:p>
          <a:p>
            <a:pPr marL="176213" indent="-1762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prstClr val="white"/>
                </a:solidFill>
              </a:rPr>
              <a:t>Osservazione in classe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6079" y="3419551"/>
            <a:ext cx="27853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prstClr val="white"/>
                </a:solidFill>
              </a:rPr>
              <a:t>Sviluppo della formazione in servizio (bilancio di competenze e </a:t>
            </a:r>
            <a:r>
              <a:rPr lang="it-IT" b="1" dirty="0" smtClean="0">
                <a:solidFill>
                  <a:prstClr val="white"/>
                </a:solidFill>
              </a:rPr>
              <a:t>portfolio)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29086" y="4678115"/>
            <a:ext cx="27853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prstClr val="white"/>
                </a:solidFill>
              </a:rPr>
              <a:t>Formazione correlata ai bisogni individuali e della scuola con metodologie innovative (</a:t>
            </a:r>
            <a:r>
              <a:rPr lang="it-IT" b="1" dirty="0" err="1" smtClean="0">
                <a:solidFill>
                  <a:prstClr val="white"/>
                </a:solidFill>
              </a:rPr>
              <a:t>peer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 smtClean="0">
                <a:solidFill>
                  <a:prstClr val="white"/>
                </a:solidFill>
              </a:rPr>
              <a:t>rewiev</a:t>
            </a:r>
            <a:r>
              <a:rPr lang="it-IT" b="1" dirty="0" smtClean="0">
                <a:solidFill>
                  <a:prstClr val="white"/>
                </a:solidFill>
              </a:rPr>
              <a:t>)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420315" y="166506"/>
            <a:ext cx="3384885" cy="834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Fonti nazionali e internazionali degli standard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420315" y="1893146"/>
            <a:ext cx="3384885" cy="834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pc="-60" dirty="0">
                <a:solidFill>
                  <a:prstClr val="black"/>
                </a:solidFill>
              </a:rPr>
              <a:t>Testo Unico</a:t>
            </a:r>
          </a:p>
          <a:p>
            <a:pPr algn="ctr">
              <a:defRPr/>
            </a:pPr>
            <a:r>
              <a:rPr lang="it-IT" spc="-60" dirty="0">
                <a:solidFill>
                  <a:prstClr val="black"/>
                </a:solidFill>
              </a:rPr>
              <a:t>CCNL (stato </a:t>
            </a:r>
            <a:r>
              <a:rPr lang="it-IT" spc="-60" dirty="0" smtClean="0">
                <a:solidFill>
                  <a:prstClr val="black"/>
                </a:solidFill>
              </a:rPr>
              <a:t>giuridico) L</a:t>
            </a:r>
            <a:r>
              <a:rPr lang="it-IT" spc="-60" dirty="0">
                <a:solidFill>
                  <a:prstClr val="black"/>
                </a:solidFill>
              </a:rPr>
              <a:t>. 107/2015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420315" y="1058957"/>
            <a:ext cx="3384885" cy="834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Fonti giuridiche di riferimento (quelle attuali)</a:t>
            </a:r>
            <a:endParaRPr lang="it-IT" spc="-60" dirty="0">
              <a:solidFill>
                <a:prstClr val="black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4420315" y="4989555"/>
            <a:ext cx="3384885" cy="834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pc="-100" dirty="0">
                <a:solidFill>
                  <a:prstClr val="black"/>
                </a:solidFill>
              </a:rPr>
              <a:t>Descrizione di competenze attese: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</a:rPr>
              <a:t>Indicatori, enunciati, </a:t>
            </a:r>
            <a:r>
              <a:rPr lang="it-IT" dirty="0" smtClean="0">
                <a:solidFill>
                  <a:prstClr val="black"/>
                </a:solidFill>
              </a:rPr>
              <a:t>descrittori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4420315" y="5918243"/>
            <a:ext cx="3384885" cy="8341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pc="-70" dirty="0">
                <a:solidFill>
                  <a:prstClr val="black"/>
                </a:solidFill>
              </a:rPr>
              <a:t>Comportamenti </a:t>
            </a:r>
            <a:r>
              <a:rPr lang="it-IT" spc="-70" dirty="0" smtClean="0">
                <a:solidFill>
                  <a:prstClr val="black"/>
                </a:solidFill>
              </a:rPr>
              <a:t>professionali attesi</a:t>
            </a:r>
            <a:endParaRPr lang="it-IT" spc="-7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it-IT" dirty="0" smtClean="0">
                <a:solidFill>
                  <a:prstClr val="black"/>
                </a:solidFill>
              </a:rPr>
              <a:t>Fasi di evoluzione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8928405" y="2146344"/>
            <a:ext cx="3117209" cy="99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Autovalutazione</a:t>
            </a:r>
          </a:p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Valutazione esterna </a:t>
            </a:r>
          </a:p>
        </p:txBody>
      </p:sp>
      <p:sp>
        <p:nvSpPr>
          <p:cNvPr id="26" name="Ovale 25"/>
          <p:cNvSpPr/>
          <p:nvPr/>
        </p:nvSpPr>
        <p:spPr>
          <a:xfrm>
            <a:off x="8928405" y="3290013"/>
            <a:ext cx="3117209" cy="99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Carriera e sviluppo di nuove funzioni</a:t>
            </a:r>
          </a:p>
        </p:txBody>
      </p:sp>
      <p:sp>
        <p:nvSpPr>
          <p:cNvPr id="27" name="Ovale 26"/>
          <p:cNvSpPr/>
          <p:nvPr/>
        </p:nvSpPr>
        <p:spPr>
          <a:xfrm>
            <a:off x="8928405" y="4453026"/>
            <a:ext cx="3117209" cy="99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</a:rPr>
              <a:t>Dinamismo e benessere professionale</a:t>
            </a:r>
          </a:p>
        </p:txBody>
      </p:sp>
      <p:sp>
        <p:nvSpPr>
          <p:cNvPr id="28" name="Ovale 27"/>
          <p:cNvSpPr/>
          <p:nvPr/>
        </p:nvSpPr>
        <p:spPr>
          <a:xfrm>
            <a:off x="10735492" y="1419178"/>
            <a:ext cx="1456508" cy="5587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RICERCA </a:t>
            </a:r>
            <a:r>
              <a:rPr lang="it-IT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INDIRE</a:t>
            </a:r>
          </a:p>
        </p:txBody>
      </p:sp>
      <p:sp>
        <p:nvSpPr>
          <p:cNvPr id="29" name="Ovale 28"/>
          <p:cNvSpPr/>
          <p:nvPr/>
        </p:nvSpPr>
        <p:spPr>
          <a:xfrm>
            <a:off x="8928404" y="5565355"/>
            <a:ext cx="3117209" cy="99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dirty="0" smtClean="0">
                <a:solidFill>
                  <a:prstClr val="black"/>
                </a:solidFill>
              </a:rPr>
              <a:t>Credibilità sociale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7668078" y="3543922"/>
            <a:ext cx="1192632" cy="2141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0" name="Freccia a destra 29"/>
          <p:cNvSpPr/>
          <p:nvPr/>
        </p:nvSpPr>
        <p:spPr>
          <a:xfrm flipH="1">
            <a:off x="3405975" y="3543922"/>
            <a:ext cx="1192632" cy="2141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Freccia a destra 30"/>
          <p:cNvSpPr/>
          <p:nvPr/>
        </p:nvSpPr>
        <p:spPr>
          <a:xfrm rot="16200000" flipH="1">
            <a:off x="5531769" y="4270741"/>
            <a:ext cx="1192632" cy="21414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2" name="Freccia a destra 31"/>
          <p:cNvSpPr/>
          <p:nvPr/>
        </p:nvSpPr>
        <p:spPr>
          <a:xfrm rot="5400000" flipH="1" flipV="1">
            <a:off x="5535747" y="3302546"/>
            <a:ext cx="1192632" cy="20107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58454" y="3148390"/>
            <a:ext cx="3384885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spc="50" dirty="0" smtClean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PROFESSIONALI</a:t>
            </a:r>
            <a:endParaRPr lang="it-IT" sz="3200" b="1" spc="5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e 23"/>
          <p:cNvSpPr/>
          <p:nvPr/>
        </p:nvSpPr>
        <p:spPr>
          <a:xfrm>
            <a:off x="8928405" y="510300"/>
            <a:ext cx="3117209" cy="99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>
                <a:solidFill>
                  <a:prstClr val="black"/>
                </a:solidFill>
              </a:rPr>
              <a:t>Incentivi temporanei</a:t>
            </a:r>
          </a:p>
          <a:p>
            <a:pPr algn="ctr">
              <a:defRPr/>
            </a:pPr>
            <a:r>
              <a:rPr lang="it-IT">
                <a:solidFill>
                  <a:prstClr val="black"/>
                </a:solidFill>
              </a:rPr>
              <a:t>(merito)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11" name="Rettangolo 4"/>
          <p:cNvSpPr>
            <a:spLocks noChangeArrowheads="1"/>
          </p:cNvSpPr>
          <p:nvPr/>
        </p:nvSpPr>
        <p:spPr bwMode="auto">
          <a:xfrm>
            <a:off x="665163" y="212725"/>
            <a:ext cx="110045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La formazione in servizio…per chi?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La formazione permanente dei docenti risponde: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- alle esigenze del nostro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Paese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(infatti  le priorità nazionali  del Piano sottolineano alcuni obiettivi istituzionali: le lingue, il digitale, le competenze, l’inclusione, ecc.);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- alle esigenze della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scuola 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(in quanto si intrecciano con priorità rilevate nel Rapporto di Autovalutazione, nei piani di miglioramento e più in generale nella “mission” della scuola desumibili dal Piano triennale dell’offerta formativa);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- alle esigenze </a:t>
            </a:r>
            <a:r>
              <a:rPr lang="it-IT" sz="2400" b="1">
                <a:solidFill>
                  <a:prstClr val="black"/>
                </a:solidFill>
                <a:latin typeface="Arial" charset="0"/>
                <a:cs typeface="Arial" charset="0"/>
              </a:rPr>
              <a:t>personali</a:t>
            </a: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> di ogni singolo insegnante (come insopprimibile propensione a costruirsi liberamente un proprio percorso, seguendo interessi culturali, didattici, formativi).</a:t>
            </a:r>
            <a:endParaRPr lang="it-IT" sz="24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endParaRPr lang="it-IT" sz="24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7412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314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0" y="-85680"/>
            <a:ext cx="12191760" cy="84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4800" dirty="0" smtClean="0">
                <a:solidFill>
                  <a:srgbClr val="000000"/>
                </a:solidFill>
                <a:latin typeface="Agency FB" panose="00010606040000040003" pitchFamily="2" charset="0"/>
              </a:rPr>
              <a:t>Ogni standard viene descritto…</a:t>
            </a:r>
            <a:endParaRPr dirty="0">
              <a:solidFill>
                <a:prstClr val="black"/>
              </a:solidFill>
              <a:latin typeface="Agency FB" panose="00010606040000040003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878088"/>
            <a:ext cx="12191759" cy="673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200" b="1" dirty="0" smtClean="0">
                <a:solidFill>
                  <a:srgbClr val="C00000"/>
                </a:solidFill>
                <a:ea typeface="Calibri" panose="020F0502020204030204" pitchFamily="34" charset="0"/>
                <a:cs typeface="Arial" charset="0"/>
              </a:rPr>
              <a:t>Contestualizzazione</a:t>
            </a:r>
          </a:p>
          <a:p>
            <a:pPr marL="900113" fontAlgn="base">
              <a:spcBef>
                <a:spcPct val="0"/>
              </a:spcBef>
              <a:spcAft>
                <a:spcPts val="400"/>
              </a:spcAft>
            </a:pP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Nella descrizione iniziale si dà conto (in 3-4 righe) degli aspetti fondamentali del comportamento professionale atteso. Gli elementi fondativi della dimensione/area.</a:t>
            </a:r>
          </a:p>
          <a:p>
            <a:pPr fontAlgn="base">
              <a:spcBef>
                <a:spcPct val="0"/>
              </a:spcBef>
            </a:pPr>
            <a:r>
              <a:rPr lang="it-IT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Criterio di qualità</a:t>
            </a:r>
            <a:endParaRPr lang="it-IT" sz="2200" b="1" dirty="0">
              <a:solidFill>
                <a:srgbClr val="C00000"/>
              </a:solidFill>
              <a:ea typeface="Times New Roman" panose="02020603050405020304" pitchFamily="18" charset="0"/>
              <a:cs typeface="Arial" charset="0"/>
            </a:endParaRPr>
          </a:p>
          <a:p>
            <a:pPr marL="900113" fontAlgn="base">
              <a:spcBef>
                <a:spcPct val="0"/>
              </a:spcBef>
              <a:spcAft>
                <a:spcPts val="400"/>
              </a:spcAft>
            </a:pP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cui esplicitare i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fattori di qualità che definiscono lo sviluppo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 l’evoluzione continua della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competenza (o del grappolo di competenze) individuata. </a:t>
            </a:r>
            <a:endParaRPr lang="it-IT" sz="2200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it-IT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Articolazione in descrittori</a:t>
            </a:r>
            <a:endParaRPr lang="it-IT" sz="2200" b="1" dirty="0">
              <a:solidFill>
                <a:srgbClr val="C00000"/>
              </a:solidFill>
              <a:ea typeface="Times New Roman" panose="02020603050405020304" pitchFamily="18" charset="0"/>
              <a:cs typeface="Arial" charset="0"/>
            </a:endParaRPr>
          </a:p>
          <a:p>
            <a:pPr marL="900113" fontAlgn="base">
              <a:spcBef>
                <a:spcPct val="0"/>
              </a:spcBef>
              <a:spcAft>
                <a:spcPts val="400"/>
              </a:spcAft>
            </a:pP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descrive i comportamenti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professionale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ottimali, richiesti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 un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docente, che configurano una competenza matura e accreditata.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Ogni standard viene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articolato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(in termini non generici, ma non particolareggiati o esemplificativi) in 3-4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descrittori (brevi enunciati) </a:t>
            </a:r>
          </a:p>
          <a:p>
            <a:pPr fontAlgn="base">
              <a:spcBef>
                <a:spcPct val="0"/>
              </a:spcBef>
            </a:pPr>
            <a:r>
              <a:rPr lang="it-IT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Fasi di sviluppo professionale</a:t>
            </a:r>
            <a:endParaRPr lang="it-IT" sz="2200" b="1" dirty="0">
              <a:solidFill>
                <a:srgbClr val="C00000"/>
              </a:solidFill>
              <a:ea typeface="Times New Roman" panose="02020603050405020304" pitchFamily="18" charset="0"/>
              <a:cs typeface="Arial" charset="0"/>
            </a:endParaRPr>
          </a:p>
          <a:p>
            <a:pPr marL="900113" fontAlgn="base">
              <a:spcBef>
                <a:spcPct val="0"/>
              </a:spcBef>
              <a:spcAft>
                <a:spcPts val="400"/>
              </a:spcAft>
            </a:pP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Ogni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 deve consentire ad un docente di posizionarsi rispetto a quanto viene indicato (quindi una spinta alla crescita professionale continua, piuttosto che una prescrizione normativa da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accertare). Sono definite tre fasi: livello iniziale, livello base, livello esperto </a:t>
            </a:r>
          </a:p>
          <a:p>
            <a:pPr fontAlgn="base">
              <a:spcBef>
                <a:spcPct val="0"/>
              </a:spcBef>
            </a:pPr>
            <a:r>
              <a:rPr lang="it-IT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La funzione degli standard</a:t>
            </a:r>
            <a:endParaRPr lang="it-IT" sz="2200" b="1" dirty="0">
              <a:solidFill>
                <a:srgbClr val="C00000"/>
              </a:solidFill>
              <a:ea typeface="Times New Roman" panose="02020603050405020304" pitchFamily="18" charset="0"/>
              <a:cs typeface="Arial" charset="0"/>
            </a:endParaRPr>
          </a:p>
          <a:p>
            <a:pPr marL="900113" fontAlgn="base">
              <a:spcBef>
                <a:spcPct val="0"/>
              </a:spcBef>
            </a:pP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L’intenzione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è di privilegiare </a:t>
            </a:r>
            <a:r>
              <a:rPr lang="it-IT" sz="2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riflessione, la consapevolezza, l’autovalutazione, un </a:t>
            </a:r>
            <a:r>
              <a:rPr lang="it-IT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avvicinamento pro-attivo all’idea di standard.</a:t>
            </a:r>
          </a:p>
          <a:p>
            <a:pPr marL="228600" fontAlgn="base">
              <a:spcBef>
                <a:spcPct val="0"/>
              </a:spcBef>
            </a:pPr>
            <a:endParaRPr lang="it-IT" sz="2200" dirty="0">
              <a:solidFill>
                <a:prstClr val="black"/>
              </a:solidFill>
              <a:latin typeface="Agency FB" panose="00010606040000040003" pitchFamily="2" charset="0"/>
              <a:ea typeface="Times New Roman" panose="0202060305040502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it-IT" sz="2200" dirty="0">
                <a:solidFill>
                  <a:prstClr val="black"/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32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-27251" y="-157645"/>
            <a:ext cx="12191760" cy="6262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600" dirty="0" smtClean="0">
                <a:solidFill>
                  <a:srgbClr val="000000"/>
                </a:solidFill>
              </a:rPr>
              <a:t>Prima ipotesi di standard professionali</a:t>
            </a:r>
            <a:endParaRPr sz="36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65765" y="5111961"/>
            <a:ext cx="8898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</a:pP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11. 	</a:t>
            </a: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Partecipazione ad </a:t>
            </a:r>
            <a:r>
              <a:rPr lang="it-IT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esperienze di formazione</a:t>
            </a: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, da intendersi come attività formative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corsuali</a:t>
            </a: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 o azioni di ricerca, formazione, documentazione, nella scuola e nel territorio, in presenza o on line, liberamente o in programmi istituzionali</a:t>
            </a:r>
          </a:p>
          <a:p>
            <a:pPr marL="261938" indent="-261938" fontAlgn="base">
              <a:spcBef>
                <a:spcPct val="0"/>
              </a:spcBef>
            </a:pP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12. 	</a:t>
            </a:r>
            <a:r>
              <a:rPr lang="it-IT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Sviluppo della propria professionalità</a:t>
            </a: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, con disponibilità ad assumere funzioni e responsabilità all’interno e all’esterno della scuola, nelle dimensioni didattiche, formative, organizzative, previa opportuna formazione e training.</a:t>
            </a:r>
          </a:p>
          <a:p>
            <a:pPr fontAlgn="base">
              <a:spcBef>
                <a:spcPct val="0"/>
              </a:spcBef>
            </a:pPr>
            <a:r>
              <a:rPr lang="it-IT" dirty="0" smtClean="0">
                <a:solidFill>
                  <a:prstClr val="black"/>
                </a:solidFill>
                <a:ea typeface="Times New Roman" panose="02020603050405020304" pitchFamily="18" charset="0"/>
                <a:cs typeface="Arial" charset="0"/>
              </a:rPr>
              <a:t> </a:t>
            </a:r>
            <a:endParaRPr lang="it-IT" dirty="0">
              <a:solidFill>
                <a:prstClr val="black"/>
              </a:solidFill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27251" y="757080"/>
            <a:ext cx="2904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400" b="1" dirty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Dimensione culturale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30343" y="565781"/>
            <a:ext cx="918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  <a:buFont typeface="+mj-lt"/>
              <a:buAutoNum type="arabicPeriod"/>
            </a:pPr>
            <a:r>
              <a:rPr lang="it-IT" b="1" dirty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C</a:t>
            </a:r>
            <a:r>
              <a:rPr lang="it-IT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onoscenze culturali </a:t>
            </a:r>
            <a:r>
              <a:rPr lang="it-IT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generali e dei saperi che sono “oggetto” di insegnamento</a:t>
            </a:r>
          </a:p>
          <a:p>
            <a:pPr marL="261938" indent="-261938" fontAlgn="base">
              <a:spcBef>
                <a:spcPct val="0"/>
              </a:spcBef>
              <a:buFont typeface="+mj-lt"/>
              <a:buAutoNum type="arabicPeriod"/>
            </a:pPr>
            <a:r>
              <a:rPr lang="it-IT" b="1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Competenze disciplinari </a:t>
            </a:r>
            <a:r>
              <a:rPr lang="it-IT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(quindi capacità di analizzare, descrivere, trattare i “saperi” in ordine alla loro </a:t>
            </a:r>
            <a:r>
              <a:rPr lang="it-IT" dirty="0" err="1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insegnabilità</a:t>
            </a:r>
            <a:r>
              <a:rPr lang="it-IT" dirty="0" smtClean="0">
                <a:solidFill>
                  <a:srgbClr val="9BBB59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, in relazione alle diverse età evolutive)</a:t>
            </a:r>
            <a:endParaRPr lang="it-IT" dirty="0">
              <a:solidFill>
                <a:srgbClr val="9BBB59">
                  <a:lumMod val="50000"/>
                </a:srgbClr>
              </a:solidFill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1668945"/>
            <a:ext cx="2898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400" b="1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Dimensione didattica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51247" y="1494026"/>
            <a:ext cx="8929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C00000"/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3. </a:t>
            </a:r>
            <a:r>
              <a:rPr lang="it-IT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Insegnamento </a:t>
            </a: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pianificato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 e strutturato per l’apprendimento</a:t>
            </a:r>
          </a:p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4. </a:t>
            </a:r>
            <a:r>
              <a:rPr lang="it-IT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	Strategie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didattiche per </a:t>
            </a: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sostenere l’apprendimento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di tutti gli studenti</a:t>
            </a:r>
          </a:p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5. </a:t>
            </a:r>
            <a:r>
              <a:rPr lang="it-IT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	Metodi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e </a:t>
            </a: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strategie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per promuovere l’apprendimento</a:t>
            </a:r>
          </a:p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6. </a:t>
            </a:r>
            <a:r>
              <a:rPr lang="it-IT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	Gestione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delle </a:t>
            </a:r>
            <a:r>
              <a:rPr lang="it-IT" b="1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relazioni </a:t>
            </a:r>
            <a:r>
              <a:rPr lang="it-IT" dirty="0">
                <a:solidFill>
                  <a:srgbClr val="C00000"/>
                </a:solidFill>
                <a:ea typeface="Times New Roman" panose="02020603050405020304" pitchFamily="18" charset="0"/>
                <a:cs typeface="Arial" charset="0"/>
              </a:rPr>
              <a:t>e comportamenti in classe</a:t>
            </a:r>
            <a:endParaRPr lang="it-IT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3070973"/>
            <a:ext cx="1854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400" b="1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Dimensione </a:t>
            </a:r>
            <a:endParaRPr lang="it-IT" sz="2400" b="1" dirty="0" smtClean="0">
              <a:solidFill>
                <a:srgbClr val="002060"/>
              </a:solidFill>
              <a:ea typeface="Times New Roman" panose="0202060305040502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it-IT" sz="24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organizzativa</a:t>
            </a:r>
            <a:endParaRPr lang="it-IT" sz="2400" b="1" dirty="0">
              <a:solidFill>
                <a:srgbClr val="002060"/>
              </a:solidFill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54494" y="2714910"/>
            <a:ext cx="9182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002060"/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7. </a:t>
            </a:r>
            <a:r>
              <a:rPr lang="it-IT" dirty="0" smtClean="0">
                <a:solidFill>
                  <a:srgbClr val="002060"/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	</a:t>
            </a:r>
            <a:r>
              <a:rPr lang="it-IT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Partecipazione </a:t>
            </a:r>
            <a:r>
              <a:rPr lang="it-IT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all’esperienza professionale </a:t>
            </a:r>
            <a:r>
              <a:rPr lang="it-IT" b="1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organizzata </a:t>
            </a:r>
            <a:r>
              <a:rPr lang="it-IT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a scuola, coinvolgimento nei processi di autovalutazione, miglioramento, rendicontazione, </a:t>
            </a:r>
          </a:p>
          <a:p>
            <a:pPr marL="261938" indent="-261938" fontAlgn="base">
              <a:spcBef>
                <a:spcPct val="0"/>
              </a:spcBef>
            </a:pPr>
            <a:r>
              <a:rPr lang="it-IT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8</a:t>
            </a:r>
            <a:r>
              <a:rPr lang="it-IT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. </a:t>
            </a:r>
            <a:r>
              <a:rPr lang="it-IT" b="1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	</a:t>
            </a:r>
            <a:r>
              <a:rPr lang="it-IT" b="1" spc="-20" dirty="0" smtClean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Lavoro </a:t>
            </a:r>
            <a:r>
              <a:rPr lang="it-IT" b="1" spc="-20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collaborativo </a:t>
            </a:r>
            <a:r>
              <a:rPr lang="it-IT" spc="-20" dirty="0">
                <a:solidFill>
                  <a:srgbClr val="002060"/>
                </a:solidFill>
                <a:ea typeface="Times New Roman" panose="02020603050405020304" pitchFamily="18" charset="0"/>
                <a:cs typeface="Arial" charset="0"/>
              </a:rPr>
              <a:t>tra docenti, nel contesto della classe, del dipartimento, anche nelle dimensioni verticali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4154469"/>
            <a:ext cx="1778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400" b="1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Dimensione </a:t>
            </a:r>
            <a:endParaRPr lang="it-IT" sz="2400" b="1" dirty="0" smtClean="0">
              <a:solidFill>
                <a:srgbClr val="F79646">
                  <a:lumMod val="50000"/>
                </a:srgbClr>
              </a:solidFill>
              <a:ea typeface="Times New Roman" panose="020206030504050203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</a:pPr>
            <a:r>
              <a:rPr lang="it-IT" sz="2400" b="1" dirty="0" smtClean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istituzionale</a:t>
            </a:r>
            <a:endParaRPr lang="it-IT" sz="2400" b="1" dirty="0">
              <a:solidFill>
                <a:srgbClr val="F79646">
                  <a:lumMod val="50000"/>
                </a:srgbClr>
              </a:solidFill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5388960"/>
            <a:ext cx="32657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it-IT" sz="2400" b="1" dirty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Dimensione </a:t>
            </a:r>
            <a:r>
              <a:rPr lang="it-IT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formativa </a:t>
            </a:r>
          </a:p>
          <a:p>
            <a:pPr fontAlgn="base">
              <a:spcBef>
                <a:spcPct val="0"/>
              </a:spcBef>
            </a:pPr>
            <a:r>
              <a:rPr lang="it-IT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imes New Roman" panose="02020603050405020304" pitchFamily="18" charset="0"/>
                <a:cs typeface="Arial" charset="0"/>
              </a:rPr>
              <a:t>(cura della professione</a:t>
            </a:r>
            <a:r>
              <a:rPr lang="it-IT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)</a:t>
            </a:r>
            <a:endParaRPr lang="it-IT" sz="2400" b="1" dirty="0">
              <a:solidFill>
                <a:prstClr val="black">
                  <a:lumMod val="65000"/>
                  <a:lumOff val="35000"/>
                </a:prstClr>
              </a:solidFill>
              <a:latin typeface="Agency FB" panose="00010606040000040003" pitchFamily="2" charset="0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09438" y="3911632"/>
            <a:ext cx="9154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F79646">
                    <a:lumMod val="50000"/>
                  </a:srgbClr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9. </a:t>
            </a:r>
            <a:r>
              <a:rPr lang="it-IT" dirty="0" smtClean="0">
                <a:solidFill>
                  <a:srgbClr val="F79646">
                    <a:lumMod val="50000"/>
                  </a:srgbClr>
                </a:solidFill>
                <a:latin typeface="Agency FB" panose="00010606040000040003" pitchFamily="2" charset="0"/>
                <a:ea typeface="Times New Roman" panose="02020603050405020304" pitchFamily="18" charset="0"/>
                <a:cs typeface="Arial" charset="0"/>
              </a:rPr>
              <a:t>	</a:t>
            </a:r>
            <a:r>
              <a:rPr lang="it-IT" dirty="0" smtClean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Padronanza </a:t>
            </a: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del contesto professionale, con le sue </a:t>
            </a:r>
            <a:r>
              <a:rPr lang="it-IT" b="1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regole, routine, responsabilità</a:t>
            </a: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; conoscenza delle dimensioni normative </a:t>
            </a:r>
            <a:r>
              <a:rPr lang="it-IT" dirty="0" smtClean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(decisioni </a:t>
            </a: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e </a:t>
            </a:r>
            <a:r>
              <a:rPr lang="it-IT" dirty="0" smtClean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relazioni professionali);</a:t>
            </a:r>
            <a:endParaRPr lang="it-IT" dirty="0">
              <a:solidFill>
                <a:srgbClr val="F79646">
                  <a:lumMod val="50000"/>
                </a:srgbClr>
              </a:solidFill>
              <a:ea typeface="Times New Roman" panose="02020603050405020304" pitchFamily="18" charset="0"/>
              <a:cs typeface="Arial" charset="0"/>
            </a:endParaRPr>
          </a:p>
          <a:p>
            <a:pPr marL="261938" indent="-261938" fontAlgn="base">
              <a:spcBef>
                <a:spcPct val="0"/>
              </a:spcBef>
            </a:pP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10. </a:t>
            </a:r>
            <a:r>
              <a:rPr lang="it-IT" dirty="0" smtClean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	Capacità </a:t>
            </a: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di instaurare rapporti positivi con genitori, </a:t>
            </a:r>
            <a:r>
              <a:rPr lang="it-IT" b="1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partner istituzionali e sociali</a:t>
            </a:r>
            <a:r>
              <a:rPr lang="it-IT" dirty="0">
                <a:solidFill>
                  <a:srgbClr val="F79646">
                    <a:lumMod val="50000"/>
                  </a:srgbClr>
                </a:solidFill>
                <a:ea typeface="Times New Roman" panose="02020603050405020304" pitchFamily="18" charset="0"/>
                <a:cs typeface="Arial" charset="0"/>
              </a:rPr>
              <a:t>, saper vivere il rapporto con il territorio e la comunità come risorsa positiva.</a:t>
            </a:r>
          </a:p>
        </p:txBody>
      </p:sp>
    </p:spTree>
    <p:extLst>
      <p:ext uri="{BB962C8B-B14F-4D97-AF65-F5344CB8AC3E}">
        <p14:creationId xmlns:p14="http://schemas.microsoft.com/office/powerpoint/2010/main" val="1904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600" dirty="0" smtClean="0">
                <a:solidFill>
                  <a:prstClr val="black"/>
                </a:solidFill>
                <a:ea typeface="Calibri" panose="020F0502020204030204" pitchFamily="34" charset="0"/>
                <a:cs typeface="Arial" charset="0"/>
              </a:rPr>
              <a:t>             Le </a:t>
            </a:r>
            <a:r>
              <a:rPr lang="it-IT" sz="3600" dirty="0">
                <a:solidFill>
                  <a:prstClr val="black"/>
                </a:solidFill>
                <a:ea typeface="Calibri" panose="020F0502020204030204" pitchFamily="34" charset="0"/>
                <a:cs typeface="Arial" charset="0"/>
              </a:rPr>
              <a:t>tre fasi di sviluppo (livelli di progressione)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8685" y="2750064"/>
            <a:ext cx="5138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 fontAlgn="base">
              <a:spcBef>
                <a:spcPct val="0"/>
              </a:spcBef>
              <a:tabLst>
                <a:tab pos="457200" algn="l"/>
              </a:tabLst>
            </a:pPr>
            <a:r>
              <a:rPr lang="it-IT" sz="2400" dirty="0" smtClean="0">
                <a:solidFill>
                  <a:srgbClr val="C0504D">
                    <a:lumMod val="75000"/>
                  </a:srgbClr>
                </a:solidFill>
                <a:latin typeface="Agency FB" panose="00010606040000040003" pitchFamily="2" charset="0"/>
                <a:ea typeface="Calibri" panose="020F0502020204030204" pitchFamily="34" charset="0"/>
                <a:cs typeface="Arial" charset="0"/>
              </a:rPr>
              <a:t>2. 	</a:t>
            </a:r>
            <a:r>
              <a:rPr lang="it-IT" sz="2200" spc="-40" dirty="0" smtClean="0">
                <a:solidFill>
                  <a:srgbClr val="C0504D">
                    <a:lumMod val="75000"/>
                  </a:srgbClr>
                </a:solidFill>
                <a:ea typeface="Calibri" panose="020F0502020204030204" pitchFamily="34" charset="0"/>
                <a:cs typeface="Arial" charset="0"/>
              </a:rPr>
              <a:t>livello </a:t>
            </a:r>
            <a:r>
              <a:rPr lang="it-IT" sz="2200" spc="-40" dirty="0">
                <a:solidFill>
                  <a:srgbClr val="C0504D">
                    <a:lumMod val="75000"/>
                  </a:srgbClr>
                </a:solidFill>
                <a:ea typeface="Calibri" panose="020F0502020204030204" pitchFamily="34" charset="0"/>
                <a:cs typeface="Arial" charset="0"/>
              </a:rPr>
              <a:t>base (docente con competenza accreditata</a:t>
            </a:r>
            <a:r>
              <a:rPr lang="it-IT" sz="2200" dirty="0">
                <a:solidFill>
                  <a:srgbClr val="C0504D">
                    <a:lumMod val="75000"/>
                  </a:srgbClr>
                </a:solidFill>
                <a:ea typeface="Calibri" panose="020F0502020204030204" pitchFamily="34" charset="0"/>
                <a:cs typeface="Arial" charset="0"/>
              </a:rPr>
              <a:t>, che ispira i propri comportamenti professionali agli standard attesi per tutti i docenti</a:t>
            </a:r>
            <a:r>
              <a:rPr lang="it-IT" sz="2200" dirty="0" smtClean="0">
                <a:solidFill>
                  <a:srgbClr val="C0504D">
                    <a:lumMod val="75000"/>
                  </a:srgbClr>
                </a:solidFill>
                <a:ea typeface="Calibri" panose="020F0502020204030204" pitchFamily="34" charset="0"/>
                <a:cs typeface="Arial" charset="0"/>
              </a:rPr>
              <a:t>);</a:t>
            </a:r>
            <a:endParaRPr lang="it-IT" sz="2200" dirty="0">
              <a:solidFill>
                <a:srgbClr val="C0504D">
                  <a:lumMod val="75000"/>
                </a:srgbClr>
              </a:solidFill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8685" y="811072"/>
            <a:ext cx="5138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fontAlgn="base">
              <a:spcBef>
                <a:spcPct val="0"/>
              </a:spcBef>
              <a:buFont typeface="+mj-lt"/>
              <a:buAutoNum type="arabicPeriod"/>
              <a:tabLst>
                <a:tab pos="261938" algn="l"/>
              </a:tabLst>
            </a:pPr>
            <a:r>
              <a:rPr lang="it-IT" sz="2400" dirty="0">
                <a:solidFill>
                  <a:srgbClr val="00B050"/>
                </a:solidFill>
                <a:ea typeface="Calibri" panose="020F0502020204030204" pitchFamily="34" charset="0"/>
                <a:cs typeface="Arial" charset="0"/>
              </a:rPr>
              <a:t>livello iniziale (docente principiante, in fase di formazione e inserimento lavorativo, di prova, di adattamento professionale, di sviluppo verso gli standard attesi</a:t>
            </a:r>
            <a:r>
              <a:rPr lang="it-IT" sz="2400" dirty="0" smtClean="0">
                <a:solidFill>
                  <a:srgbClr val="00B050"/>
                </a:solidFill>
                <a:ea typeface="Calibri" panose="020F0502020204030204" pitchFamily="34" charset="0"/>
                <a:cs typeface="Arial" charset="0"/>
              </a:rPr>
              <a:t>);</a:t>
            </a:r>
            <a:endParaRPr lang="it-IT" sz="2400" dirty="0">
              <a:solidFill>
                <a:srgbClr val="00B050"/>
              </a:solidFill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8685" y="4267175"/>
            <a:ext cx="513805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 fontAlgn="base">
              <a:spcBef>
                <a:spcPct val="0"/>
              </a:spcBef>
              <a:tabLst>
                <a:tab pos="261938" algn="l"/>
                <a:tab pos="457200" algn="l"/>
              </a:tabLst>
            </a:pPr>
            <a:r>
              <a:rPr lang="it-IT" sz="2400" spc="-70" dirty="0" smtClean="0">
                <a:solidFill>
                  <a:srgbClr val="0070C0"/>
                </a:solidFill>
                <a:latin typeface="Agency FB" panose="00010606040000040003" pitchFamily="2" charset="0"/>
                <a:ea typeface="Calibri" panose="020F0502020204030204" pitchFamily="34" charset="0"/>
                <a:cs typeface="Arial" charset="0"/>
              </a:rPr>
              <a:t>3. </a:t>
            </a:r>
            <a:r>
              <a:rPr lang="it-IT" sz="2200" spc="-70" dirty="0" smtClean="0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livello </a:t>
            </a:r>
            <a:r>
              <a:rPr lang="it-IT" sz="2200" spc="-70" dirty="0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“esperto” (docente di comprovata competenza </a:t>
            </a:r>
            <a:r>
              <a:rPr lang="it-IT" sz="2200" dirty="0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ed esperienza, che sa mettere a disposizione dei colleghi e della organizzazione cui appartiene il proprio sapere professionale, svolgendo funzioni di “</a:t>
            </a:r>
            <a:r>
              <a:rPr lang="it-IT" sz="2200" dirty="0" err="1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mentor</a:t>
            </a:r>
            <a:r>
              <a:rPr lang="it-IT" sz="2200" dirty="0">
                <a:solidFill>
                  <a:srgbClr val="0070C0"/>
                </a:solidFill>
                <a:ea typeface="Calibri" panose="020F0502020204030204" pitchFamily="34" charset="0"/>
                <a:cs typeface="Arial" charset="0"/>
              </a:rPr>
              <a:t>”.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527343" y="1125575"/>
            <a:ext cx="6664657" cy="5193340"/>
            <a:chOff x="4630057" y="790336"/>
            <a:chExt cx="7561943" cy="5619839"/>
          </a:xfrm>
        </p:grpSpPr>
        <p:pic>
          <p:nvPicPr>
            <p:cNvPr id="5122" name="Picture 2" descr="http://www.saperiaperti.it/img/consulent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57" y="989096"/>
              <a:ext cx="7561943" cy="542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igura a mano libera 8"/>
            <p:cNvSpPr/>
            <p:nvPr/>
          </p:nvSpPr>
          <p:spPr>
            <a:xfrm>
              <a:off x="10430566" y="790336"/>
              <a:ext cx="422765" cy="234343"/>
            </a:xfrm>
            <a:custGeom>
              <a:avLst/>
              <a:gdLst>
                <a:gd name="connsiteX0" fmla="*/ 395195 w 413575"/>
                <a:gd name="connsiteY0" fmla="*/ 225153 h 234343"/>
                <a:gd name="connsiteX1" fmla="*/ 399790 w 413575"/>
                <a:gd name="connsiteY1" fmla="*/ 188394 h 234343"/>
                <a:gd name="connsiteX2" fmla="*/ 404385 w 413575"/>
                <a:gd name="connsiteY2" fmla="*/ 174609 h 234343"/>
                <a:gd name="connsiteX3" fmla="*/ 408980 w 413575"/>
                <a:gd name="connsiteY3" fmla="*/ 142444 h 234343"/>
                <a:gd name="connsiteX4" fmla="*/ 413575 w 413575"/>
                <a:gd name="connsiteY4" fmla="*/ 114874 h 234343"/>
                <a:gd name="connsiteX5" fmla="*/ 408980 w 413575"/>
                <a:gd name="connsiteY5" fmla="*/ 82709 h 234343"/>
                <a:gd name="connsiteX6" fmla="*/ 395195 w 413575"/>
                <a:gd name="connsiteY6" fmla="*/ 73519 h 234343"/>
                <a:gd name="connsiteX7" fmla="*/ 381410 w 413575"/>
                <a:gd name="connsiteY7" fmla="*/ 59734 h 234343"/>
                <a:gd name="connsiteX8" fmla="*/ 367625 w 413575"/>
                <a:gd name="connsiteY8" fmla="*/ 55139 h 234343"/>
                <a:gd name="connsiteX9" fmla="*/ 353840 w 413575"/>
                <a:gd name="connsiteY9" fmla="*/ 45949 h 234343"/>
                <a:gd name="connsiteX10" fmla="*/ 340055 w 413575"/>
                <a:gd name="connsiteY10" fmla="*/ 41354 h 234343"/>
                <a:gd name="connsiteX11" fmla="*/ 312485 w 413575"/>
                <a:gd name="connsiteY11" fmla="*/ 22975 h 234343"/>
                <a:gd name="connsiteX12" fmla="*/ 284915 w 413575"/>
                <a:gd name="connsiteY12" fmla="*/ 9190 h 234343"/>
                <a:gd name="connsiteX13" fmla="*/ 257346 w 413575"/>
                <a:gd name="connsiteY13" fmla="*/ 0 h 234343"/>
                <a:gd name="connsiteX14" fmla="*/ 211396 w 413575"/>
                <a:gd name="connsiteY14" fmla="*/ 4595 h 234343"/>
                <a:gd name="connsiteX15" fmla="*/ 183826 w 413575"/>
                <a:gd name="connsiteY15" fmla="*/ 22975 h 234343"/>
                <a:gd name="connsiteX16" fmla="*/ 170041 w 413575"/>
                <a:gd name="connsiteY16" fmla="*/ 32165 h 234343"/>
                <a:gd name="connsiteX17" fmla="*/ 142471 w 413575"/>
                <a:gd name="connsiteY17" fmla="*/ 41354 h 234343"/>
                <a:gd name="connsiteX18" fmla="*/ 124091 w 413575"/>
                <a:gd name="connsiteY18" fmla="*/ 45949 h 234343"/>
                <a:gd name="connsiteX19" fmla="*/ 96521 w 413575"/>
                <a:gd name="connsiteY19" fmla="*/ 55139 h 234343"/>
                <a:gd name="connsiteX20" fmla="*/ 82737 w 413575"/>
                <a:gd name="connsiteY20" fmla="*/ 59734 h 234343"/>
                <a:gd name="connsiteX21" fmla="*/ 68952 w 413575"/>
                <a:gd name="connsiteY21" fmla="*/ 64329 h 234343"/>
                <a:gd name="connsiteX22" fmla="*/ 41382 w 413575"/>
                <a:gd name="connsiteY22" fmla="*/ 82709 h 234343"/>
                <a:gd name="connsiteX23" fmla="*/ 27597 w 413575"/>
                <a:gd name="connsiteY23" fmla="*/ 96494 h 234343"/>
                <a:gd name="connsiteX24" fmla="*/ 18407 w 413575"/>
                <a:gd name="connsiteY24" fmla="*/ 110279 h 234343"/>
                <a:gd name="connsiteX25" fmla="*/ 4622 w 413575"/>
                <a:gd name="connsiteY25" fmla="*/ 119469 h 234343"/>
                <a:gd name="connsiteX26" fmla="*/ 4622 w 413575"/>
                <a:gd name="connsiteY26" fmla="*/ 202179 h 234343"/>
                <a:gd name="connsiteX27" fmla="*/ 18407 w 413575"/>
                <a:gd name="connsiteY27" fmla="*/ 206774 h 234343"/>
                <a:gd name="connsiteX28" fmla="*/ 91926 w 413575"/>
                <a:gd name="connsiteY28" fmla="*/ 197584 h 234343"/>
                <a:gd name="connsiteX29" fmla="*/ 197611 w 413575"/>
                <a:gd name="connsiteY29" fmla="*/ 202179 h 234343"/>
                <a:gd name="connsiteX30" fmla="*/ 261941 w 413575"/>
                <a:gd name="connsiteY30" fmla="*/ 215963 h 234343"/>
                <a:gd name="connsiteX31" fmla="*/ 280320 w 413575"/>
                <a:gd name="connsiteY31" fmla="*/ 225153 h 234343"/>
                <a:gd name="connsiteX32" fmla="*/ 298700 w 413575"/>
                <a:gd name="connsiteY32" fmla="*/ 229748 h 234343"/>
                <a:gd name="connsiteX33" fmla="*/ 312485 w 413575"/>
                <a:gd name="connsiteY33" fmla="*/ 234343 h 234343"/>
                <a:gd name="connsiteX34" fmla="*/ 340055 w 413575"/>
                <a:gd name="connsiteY34" fmla="*/ 229748 h 234343"/>
                <a:gd name="connsiteX35" fmla="*/ 367625 w 413575"/>
                <a:gd name="connsiteY35" fmla="*/ 215963 h 234343"/>
                <a:gd name="connsiteX36" fmla="*/ 399790 w 413575"/>
                <a:gd name="connsiteY36" fmla="*/ 211369 h 234343"/>
                <a:gd name="connsiteX37" fmla="*/ 395195 w 413575"/>
                <a:gd name="connsiteY37" fmla="*/ 225153 h 23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3575" h="234343">
                  <a:moveTo>
                    <a:pt x="395195" y="225153"/>
                  </a:moveTo>
                  <a:cubicBezTo>
                    <a:pt x="395195" y="221324"/>
                    <a:pt x="397581" y="200543"/>
                    <a:pt x="399790" y="188394"/>
                  </a:cubicBezTo>
                  <a:cubicBezTo>
                    <a:pt x="400656" y="183629"/>
                    <a:pt x="403435" y="179358"/>
                    <a:pt x="404385" y="174609"/>
                  </a:cubicBezTo>
                  <a:cubicBezTo>
                    <a:pt x="406509" y="163989"/>
                    <a:pt x="407333" y="153149"/>
                    <a:pt x="408980" y="142444"/>
                  </a:cubicBezTo>
                  <a:cubicBezTo>
                    <a:pt x="410397" y="133236"/>
                    <a:pt x="412043" y="124064"/>
                    <a:pt x="413575" y="114874"/>
                  </a:cubicBezTo>
                  <a:cubicBezTo>
                    <a:pt x="412043" y="104152"/>
                    <a:pt x="413379" y="92606"/>
                    <a:pt x="408980" y="82709"/>
                  </a:cubicBezTo>
                  <a:cubicBezTo>
                    <a:pt x="406737" y="77662"/>
                    <a:pt x="399438" y="77054"/>
                    <a:pt x="395195" y="73519"/>
                  </a:cubicBezTo>
                  <a:cubicBezTo>
                    <a:pt x="390203" y="69359"/>
                    <a:pt x="386817" y="63339"/>
                    <a:pt x="381410" y="59734"/>
                  </a:cubicBezTo>
                  <a:cubicBezTo>
                    <a:pt x="377380" y="57047"/>
                    <a:pt x="371957" y="57305"/>
                    <a:pt x="367625" y="55139"/>
                  </a:cubicBezTo>
                  <a:cubicBezTo>
                    <a:pt x="362686" y="52669"/>
                    <a:pt x="358779" y="48419"/>
                    <a:pt x="353840" y="45949"/>
                  </a:cubicBezTo>
                  <a:cubicBezTo>
                    <a:pt x="349508" y="43783"/>
                    <a:pt x="344289" y="43706"/>
                    <a:pt x="340055" y="41354"/>
                  </a:cubicBezTo>
                  <a:cubicBezTo>
                    <a:pt x="330400" y="35990"/>
                    <a:pt x="322963" y="26468"/>
                    <a:pt x="312485" y="22975"/>
                  </a:cubicBezTo>
                  <a:cubicBezTo>
                    <a:pt x="262216" y="6219"/>
                    <a:pt x="338355" y="32942"/>
                    <a:pt x="284915" y="9190"/>
                  </a:cubicBezTo>
                  <a:cubicBezTo>
                    <a:pt x="276063" y="5256"/>
                    <a:pt x="257346" y="0"/>
                    <a:pt x="257346" y="0"/>
                  </a:cubicBezTo>
                  <a:cubicBezTo>
                    <a:pt x="242029" y="1532"/>
                    <a:pt x="226088" y="4"/>
                    <a:pt x="211396" y="4595"/>
                  </a:cubicBezTo>
                  <a:cubicBezTo>
                    <a:pt x="200854" y="7889"/>
                    <a:pt x="193016" y="16848"/>
                    <a:pt x="183826" y="22975"/>
                  </a:cubicBezTo>
                  <a:cubicBezTo>
                    <a:pt x="179231" y="26038"/>
                    <a:pt x="175280" y="30419"/>
                    <a:pt x="170041" y="32165"/>
                  </a:cubicBezTo>
                  <a:cubicBezTo>
                    <a:pt x="160851" y="35228"/>
                    <a:pt x="151869" y="39005"/>
                    <a:pt x="142471" y="41354"/>
                  </a:cubicBezTo>
                  <a:cubicBezTo>
                    <a:pt x="136344" y="42886"/>
                    <a:pt x="130140" y="44134"/>
                    <a:pt x="124091" y="45949"/>
                  </a:cubicBezTo>
                  <a:cubicBezTo>
                    <a:pt x="114812" y="48733"/>
                    <a:pt x="105711" y="52076"/>
                    <a:pt x="96521" y="55139"/>
                  </a:cubicBezTo>
                  <a:lnTo>
                    <a:pt x="82737" y="59734"/>
                  </a:lnTo>
                  <a:cubicBezTo>
                    <a:pt x="78142" y="61266"/>
                    <a:pt x="72982" y="61642"/>
                    <a:pt x="68952" y="64329"/>
                  </a:cubicBezTo>
                  <a:cubicBezTo>
                    <a:pt x="59762" y="70456"/>
                    <a:pt x="49192" y="74899"/>
                    <a:pt x="41382" y="82709"/>
                  </a:cubicBezTo>
                  <a:cubicBezTo>
                    <a:pt x="36787" y="87304"/>
                    <a:pt x="31757" y="91502"/>
                    <a:pt x="27597" y="96494"/>
                  </a:cubicBezTo>
                  <a:cubicBezTo>
                    <a:pt x="24062" y="100737"/>
                    <a:pt x="22312" y="106374"/>
                    <a:pt x="18407" y="110279"/>
                  </a:cubicBezTo>
                  <a:cubicBezTo>
                    <a:pt x="14502" y="114184"/>
                    <a:pt x="9217" y="116406"/>
                    <a:pt x="4622" y="119469"/>
                  </a:cubicBezTo>
                  <a:cubicBezTo>
                    <a:pt x="3244" y="134622"/>
                    <a:pt x="-5053" y="182829"/>
                    <a:pt x="4622" y="202179"/>
                  </a:cubicBezTo>
                  <a:cubicBezTo>
                    <a:pt x="6788" y="206511"/>
                    <a:pt x="13812" y="205242"/>
                    <a:pt x="18407" y="206774"/>
                  </a:cubicBezTo>
                  <a:cubicBezTo>
                    <a:pt x="45732" y="201309"/>
                    <a:pt x="60115" y="197584"/>
                    <a:pt x="91926" y="197584"/>
                  </a:cubicBezTo>
                  <a:cubicBezTo>
                    <a:pt x="127188" y="197584"/>
                    <a:pt x="162383" y="200647"/>
                    <a:pt x="197611" y="202179"/>
                  </a:cubicBezTo>
                  <a:cubicBezTo>
                    <a:pt x="249754" y="212608"/>
                    <a:pt x="228407" y="207581"/>
                    <a:pt x="261941" y="215963"/>
                  </a:cubicBezTo>
                  <a:cubicBezTo>
                    <a:pt x="268067" y="219026"/>
                    <a:pt x="273907" y="222748"/>
                    <a:pt x="280320" y="225153"/>
                  </a:cubicBezTo>
                  <a:cubicBezTo>
                    <a:pt x="286233" y="227370"/>
                    <a:pt x="292628" y="228013"/>
                    <a:pt x="298700" y="229748"/>
                  </a:cubicBezTo>
                  <a:cubicBezTo>
                    <a:pt x="303357" y="231079"/>
                    <a:pt x="307890" y="232811"/>
                    <a:pt x="312485" y="234343"/>
                  </a:cubicBezTo>
                  <a:cubicBezTo>
                    <a:pt x="321675" y="232811"/>
                    <a:pt x="331216" y="232694"/>
                    <a:pt x="340055" y="229748"/>
                  </a:cubicBezTo>
                  <a:cubicBezTo>
                    <a:pt x="380710" y="216196"/>
                    <a:pt x="328569" y="223773"/>
                    <a:pt x="367625" y="215963"/>
                  </a:cubicBezTo>
                  <a:cubicBezTo>
                    <a:pt x="378245" y="213839"/>
                    <a:pt x="389835" y="215635"/>
                    <a:pt x="399790" y="211369"/>
                  </a:cubicBezTo>
                  <a:cubicBezTo>
                    <a:pt x="402606" y="210162"/>
                    <a:pt x="395195" y="228982"/>
                    <a:pt x="395195" y="2251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42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altLang="it-IT" dirty="0" smtClean="0"/>
              <a:t>Come validare le competenze</a:t>
            </a:r>
            <a:endParaRPr lang="it-IT" alt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842963"/>
            <a:ext cx="12204879" cy="5905567"/>
          </a:xfrm>
        </p:spPr>
        <p:txBody>
          <a:bodyPr>
            <a:noAutofit/>
          </a:bodyPr>
          <a:lstStyle/>
          <a:p>
            <a:pPr marL="228600" indent="-228600"/>
            <a:r>
              <a:rPr lang="it-IT" altLang="it-IT" sz="2400" dirty="0" smtClean="0"/>
              <a:t>Le competenze documentate in un portfolio dovrebbero essere «validate» </a:t>
            </a:r>
            <a:endParaRPr lang="it-IT" altLang="it-IT" sz="2400" dirty="0"/>
          </a:p>
          <a:p>
            <a:pPr marL="228600" indent="-228600"/>
            <a:r>
              <a:rPr lang="it-IT" altLang="it-IT" sz="2400" dirty="0"/>
              <a:t>Lo scenario è quello della valutazione «autentica»</a:t>
            </a:r>
          </a:p>
          <a:p>
            <a:pPr marL="228600" indent="-228600">
              <a:spcAft>
                <a:spcPts val="2400"/>
              </a:spcAft>
            </a:pPr>
            <a:r>
              <a:rPr lang="it-IT" altLang="it-IT" sz="2400" dirty="0"/>
              <a:t>Possiamo usare la metafora dei «crediti</a:t>
            </a:r>
            <a:r>
              <a:rPr lang="it-IT" altLang="it-IT" sz="2400" dirty="0" smtClean="0"/>
              <a:t>» certificati e riconosciuti: didattici</a:t>
            </a:r>
            <a:r>
              <a:rPr lang="it-IT" altLang="it-IT" sz="2400" dirty="0"/>
              <a:t>, organizzativi-professionali, formativi</a:t>
            </a:r>
          </a:p>
          <a:p>
            <a:pPr marL="1074738" indent="-538163"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it-IT" altLang="it-IT" sz="2800" b="1" dirty="0">
                <a:solidFill>
                  <a:schemeClr val="accent2">
                    <a:lumMod val="75000"/>
                  </a:schemeClr>
                </a:solidFill>
              </a:rPr>
              <a:t>CREDITI FORMATIVI</a:t>
            </a:r>
            <a:r>
              <a:rPr lang="it-IT" altLang="it-IT" sz="2800" dirty="0">
                <a:solidFill>
                  <a:schemeClr val="accent2">
                    <a:lumMod val="75000"/>
                  </a:schemeClr>
                </a:solidFill>
              </a:rPr>
              <a:t>: descrivere le caratteristiche della formazione, </a:t>
            </a:r>
            <a:r>
              <a:rPr lang="it-IT" altLang="it-IT" sz="2800" dirty="0" smtClean="0">
                <a:solidFill>
                  <a:schemeClr val="accent2">
                    <a:lumMod val="75000"/>
                  </a:schemeClr>
                </a:solidFill>
              </a:rPr>
              <a:t>presenza-online-ricerca-sperimentazione-condivisione</a:t>
            </a:r>
            <a:r>
              <a:rPr lang="it-IT" altLang="it-IT" sz="2800" dirty="0">
                <a:solidFill>
                  <a:schemeClr val="accent2">
                    <a:lumMod val="75000"/>
                  </a:schemeClr>
                </a:solidFill>
              </a:rPr>
              <a:t>, del legame con insegnamento e didattica</a:t>
            </a:r>
          </a:p>
          <a:p>
            <a:pPr marL="1074738" indent="-538163"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</a:rPr>
              <a:t>CREDITI ORGANIZZATIVI-PROFESSIONALI</a:t>
            </a:r>
            <a:r>
              <a:rPr lang="it-IT" altLang="it-IT" sz="2800" dirty="0">
                <a:solidFill>
                  <a:schemeClr val="accent5">
                    <a:lumMod val="50000"/>
                  </a:schemeClr>
                </a:solidFill>
              </a:rPr>
              <a:t>: curvare gli impegni nell’ottica del lavoro collaborativo, dell’innovazione, del miglioramento, della verifica dei risultati </a:t>
            </a:r>
          </a:p>
          <a:p>
            <a:pPr marL="1074738" indent="-538163"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AutoNum type="arabicPeriod"/>
            </a:pPr>
            <a:r>
              <a:rPr lang="it-IT" altLang="it-IT" sz="2800" b="1" dirty="0">
                <a:solidFill>
                  <a:srgbClr val="00B050"/>
                </a:solidFill>
              </a:rPr>
              <a:t>CREDITI DIDATTICI</a:t>
            </a:r>
            <a:r>
              <a:rPr lang="it-IT" altLang="it-IT" sz="2800" dirty="0">
                <a:solidFill>
                  <a:srgbClr val="00B050"/>
                </a:solidFill>
              </a:rPr>
              <a:t>: disponibilità all’autovalutazione, all’osservazione reciproca, al confronto sui risultati, alla documentazione del lavoro</a:t>
            </a:r>
          </a:p>
        </p:txBody>
      </p:sp>
    </p:spTree>
    <p:extLst>
      <p:ext uri="{BB962C8B-B14F-4D97-AF65-F5344CB8AC3E}">
        <p14:creationId xmlns:p14="http://schemas.microsoft.com/office/powerpoint/2010/main" val="3332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85725"/>
            <a:ext cx="12192000" cy="842963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800" dirty="0" smtClean="0">
                <a:latin typeface="Arial Narrow" panose="020B0606020202030204" pitchFamily="34" charset="0"/>
              </a:rPr>
              <a:t>Scelte coraggiose per il futuro</a:t>
            </a:r>
            <a:endParaRPr lang="it-IT" sz="4800" dirty="0"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12863"/>
            <a:ext cx="12192000" cy="48641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>
                <a:latin typeface="Arial Narrow" panose="020B0606020202030204" pitchFamily="34" charset="0"/>
              </a:rPr>
              <a:t>Ora abbiamo il «bonus» (merito) e la «formazione» (card)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Arial Narrow" panose="020B0606020202030204" pitchFamily="34" charset="0"/>
              </a:rPr>
              <a:t>         Occorrono scelte più radicali per uscire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latin typeface="Arial Narrow" panose="020B0606020202030204" pitchFamily="34" charset="0"/>
              </a:rPr>
              <a:t>         dalla marginalità della condizione docente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smtClean="0">
                <a:latin typeface="Arial Narrow" panose="020B0606020202030204" pitchFamily="34" charset="0"/>
              </a:rPr>
              <a:t>                                               </a:t>
            </a:r>
            <a:r>
              <a:rPr lang="it-IT" b="1" dirty="0" smtClean="0">
                <a:latin typeface="Arial Narrow" panose="020B0606020202030204" pitchFamily="34" charset="0"/>
              </a:rPr>
              <a:t>Tre questioni «tabù»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Arial Narrow" panose="020B0606020202030204" pitchFamily="34" charset="0"/>
              </a:rPr>
              <a:t>Uno </a:t>
            </a:r>
            <a:r>
              <a:rPr lang="it-IT" b="1" dirty="0" smtClean="0">
                <a:latin typeface="Arial Narrow" panose="020B0606020202030204" pitchFamily="34" charset="0"/>
              </a:rPr>
              <a:t>stato giuridico e una «carriera» </a:t>
            </a:r>
            <a:r>
              <a:rPr lang="it-IT" dirty="0" smtClean="0">
                <a:latin typeface="Arial Narrow" panose="020B0606020202030204" pitchFamily="34" charset="0"/>
              </a:rPr>
              <a:t>orientati alla professionalità  (l’esperienza di per sé non basta, va accompagnata dalla rielaborazione culturale)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latin typeface="Arial Narrow" panose="020B0606020202030204" pitchFamily="34" charset="0"/>
              </a:rPr>
              <a:t>Standard professionali </a:t>
            </a:r>
            <a:r>
              <a:rPr lang="it-IT" dirty="0" smtClean="0">
                <a:latin typeface="Arial Narrow" panose="020B0606020202030204" pitchFamily="34" charset="0"/>
              </a:rPr>
              <a:t>e non solo un generico profilo: descrizione di comportamenti attesi e un tempo di lavoro onnicomprensivo, socialmente visibile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Arial Narrow" panose="020B0606020202030204" pitchFamily="34" charset="0"/>
              </a:rPr>
              <a:t>Una articolazione di </a:t>
            </a:r>
            <a:r>
              <a:rPr lang="it-IT" b="1" dirty="0" smtClean="0">
                <a:latin typeface="Arial Narrow" panose="020B0606020202030204" pitchFamily="34" charset="0"/>
              </a:rPr>
              <a:t>figure/funzioni professionali intermedie</a:t>
            </a:r>
            <a:r>
              <a:rPr lang="it-IT" dirty="0" smtClean="0">
                <a:latin typeface="Arial Narrow" panose="020B0606020202030204" pitchFamily="34" charset="0"/>
              </a:rPr>
              <a:t>, per presidiare l’autonomia e far crescere l’organizzazione professionale dell’insegnamento (e le persone) </a:t>
            </a:r>
            <a:endParaRPr lang="it-IT" dirty="0">
              <a:latin typeface="Arial Narrow" panose="020B0606020202030204" pitchFamily="34" charset="0"/>
            </a:endParaRPr>
          </a:p>
        </p:txBody>
      </p:sp>
      <p:pic>
        <p:nvPicPr>
          <p:cNvPr id="22531" name="Picture 6" descr="http://www.uniges3.net/juego/img/ram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975" y="-85725"/>
            <a:ext cx="4010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7625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35" name="Rettangolo 4"/>
          <p:cNvSpPr>
            <a:spLocks noChangeArrowheads="1"/>
          </p:cNvSpPr>
          <p:nvPr/>
        </p:nvSpPr>
        <p:spPr bwMode="auto">
          <a:xfrm>
            <a:off x="546100" y="387350"/>
            <a:ext cx="11050588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Tre livelli di formazione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Possiamo ipotizzare tre livelli di impegno: 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endParaRPr lang="it-IT" sz="20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una formazione </a:t>
            </a:r>
            <a:r>
              <a:rPr lang="it-IT" sz="2000" b="1">
                <a:solidFill>
                  <a:prstClr val="black"/>
                </a:solidFill>
                <a:latin typeface="Arial" charset="0"/>
                <a:cs typeface="Arial" charset="0"/>
              </a:rPr>
              <a:t>personale</a:t>
            </a: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, di gusto, libera, che segue interessi culturali "forti" (di cui magari dar conto con un sistema di </a:t>
            </a:r>
            <a:r>
              <a:rPr lang="it-IT" sz="2000" i="1">
                <a:solidFill>
                  <a:prstClr val="black"/>
                </a:solidFill>
                <a:latin typeface="Arial" charset="0"/>
                <a:cs typeface="Arial" charset="0"/>
              </a:rPr>
              <a:t>reporting</a:t>
            </a: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 alla scuola cui si appartiene) (strumento: la CARD);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sz="20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una formazione a livello </a:t>
            </a:r>
            <a:r>
              <a:rPr lang="it-IT" sz="2000" b="1">
                <a:solidFill>
                  <a:prstClr val="black"/>
                </a:solidFill>
                <a:latin typeface="Arial" charset="0"/>
                <a:cs typeface="Arial" charset="0"/>
              </a:rPr>
              <a:t>di scuola</a:t>
            </a: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 (o di rete), a partire dalle esigenze rilevate nei piani di miglioramento o di sviluppo dell’autonomia curricolare ed organizzativa (strumenti: il Piano formativo di Istituto e i Piani formativi di ambito);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sz="20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- una formazione </a:t>
            </a:r>
            <a:r>
              <a:rPr lang="it-IT" sz="2000" b="1">
                <a:solidFill>
                  <a:prstClr val="black"/>
                </a:solidFill>
                <a:latin typeface="Arial" charset="0"/>
                <a:cs typeface="Arial" charset="0"/>
              </a:rPr>
              <a:t>“approfondita”, opzionale</a:t>
            </a:r>
            <a:r>
              <a:rPr lang="it-IT" sz="2000">
                <a:solidFill>
                  <a:prstClr val="black"/>
                </a:solidFill>
                <a:latin typeface="Arial" charset="0"/>
                <a:cs typeface="Arial" charset="0"/>
              </a:rPr>
              <a:t>, attraverso percorsi più articolati, ricchi, impegnativi (CLIL, digitale, competenze per funzioni intermedie, stage, ecc.), incentivati e riconosciuti, certificati, inseriti nel portfolio...in forma di crediti formativi (strumento: il Piano di sviluppo professionale personale).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it-IT" sz="240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it-IT" sz="280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8436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2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388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2952466" y="368717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1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Autonomia organizzativa e didattica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2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Didattica per competenze, innovazione metodologica  e competenze di base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3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Competenze digitali e nuovi ambienti per l’apprendimento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4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Competenze di lingua straniera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5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Inclusione e disabilità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6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Coesione sociale e prevenzione del disagio giovanile globale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7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Integrazione, competenze di cittadinanza e cittadinanza globale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8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Alternanza Scuola e Lavoro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it-IT" sz="2000" b="1" i="1" dirty="0">
                <a:solidFill>
                  <a:prstClr val="black"/>
                </a:solidFill>
                <a:cs typeface="Arial" charset="0"/>
              </a:rPr>
              <a:t>Priorità 9</a:t>
            </a:r>
            <a:r>
              <a:rPr lang="it-IT" sz="2000" dirty="0">
                <a:solidFill>
                  <a:prstClr val="black"/>
                </a:solidFill>
                <a:cs typeface="Arial" charset="0"/>
              </a:rPr>
              <a:t>: Valutazione e miglioramento</a:t>
            </a:r>
          </a:p>
        </p:txBody>
      </p:sp>
    </p:spTree>
    <p:extLst>
      <p:ext uri="{BB962C8B-B14F-4D97-AF65-F5344CB8AC3E}">
        <p14:creationId xmlns:p14="http://schemas.microsoft.com/office/powerpoint/2010/main" val="429358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1624012" y="44624"/>
          <a:ext cx="8943976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6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olo 1"/>
          <p:cNvSpPr>
            <a:spLocks noGrp="1"/>
          </p:cNvSpPr>
          <p:nvPr>
            <p:ph type="title"/>
          </p:nvPr>
        </p:nvSpPr>
        <p:spPr>
          <a:xfrm>
            <a:off x="2279650" y="274639"/>
            <a:ext cx="7931150" cy="561975"/>
          </a:xfrm>
        </p:spPr>
        <p:txBody>
          <a:bodyPr/>
          <a:lstStyle/>
          <a:p>
            <a:pPr eaLnBrk="1" hangingPunct="1"/>
            <a:r>
              <a:rPr lang="it-IT" altLang="it-IT" sz="2800" b="1">
                <a:solidFill>
                  <a:srgbClr val="FF0000"/>
                </a:solidFill>
              </a:rPr>
              <a:t>Formarsi sulla valutazione</a:t>
            </a:r>
          </a:p>
        </p:txBody>
      </p:sp>
      <p:pic>
        <p:nvPicPr>
          <p:cNvPr id="263171" name="Gra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4" y="996288"/>
            <a:ext cx="9378288" cy="53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83" name="Rettangolo 4"/>
          <p:cNvSpPr>
            <a:spLocks noChangeArrowheads="1"/>
          </p:cNvSpPr>
          <p:nvPr/>
        </p:nvSpPr>
        <p:spPr bwMode="auto">
          <a:xfrm>
            <a:off x="1401762" y="163773"/>
            <a:ext cx="9380537" cy="47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NON-SOLO-CONTENUTI: la “buona” </a:t>
            </a:r>
            <a:r>
              <a:rPr lang="it-IT" sz="32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formazione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</a:pPr>
            <a:endParaRPr lang="it-IT" sz="3200" b="1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Non corsi “una tantum” ma percorsi di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ricerca-azione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, formazione, accompagnamento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Orientamento ai problemi della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classe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e al miglioramento degli apprendimenti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Azione di tutoraggio, </a:t>
            </a:r>
            <a:r>
              <a:rPr lang="it-IT" sz="2800" b="1" dirty="0" err="1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peer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review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, supervisione professionale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Metodologie operative e collaborative (laboratorio “adulto”)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Produzione culturale, documentazione, validazione risorse didattiche </a:t>
            </a:r>
          </a:p>
          <a:p>
            <a:pPr fontAlgn="base">
              <a:spcBef>
                <a:spcPts val="100"/>
              </a:spcBef>
              <a:spcAft>
                <a:spcPts val="100"/>
              </a:spcAft>
              <a:buFont typeface="Calibri" pitchFamily="34" charset="0"/>
              <a:buChar char="-"/>
            </a:pP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Costruzione di </a:t>
            </a:r>
            <a:r>
              <a:rPr lang="it-IT" sz="28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comunità di “pratiche</a:t>
            </a:r>
            <a:r>
              <a:rPr lang="it-IT" sz="28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”</a:t>
            </a:r>
          </a:p>
        </p:txBody>
      </p:sp>
      <p:pic>
        <p:nvPicPr>
          <p:cNvPr id="20484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51463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5087938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7863" y="5186363"/>
            <a:ext cx="1508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5332413"/>
            <a:ext cx="21272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8463" y="5072063"/>
            <a:ext cx="16335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81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angryblackladychronicles.com/wp-content/uploads/2012/09/conver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6663"/>
            <a:ext cx="1401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07" name="Rettangolo 4"/>
          <p:cNvSpPr>
            <a:spLocks noChangeArrowheads="1"/>
          </p:cNvSpPr>
          <p:nvPr/>
        </p:nvSpPr>
        <p:spPr bwMode="auto">
          <a:xfrm>
            <a:off x="196850" y="552450"/>
            <a:ext cx="11528425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ts val="100"/>
              </a:spcBef>
              <a:spcAft>
                <a:spcPts val="100"/>
              </a:spcAft>
            </a:pPr>
            <a:r>
              <a:rPr lang="it-IT" sz="3200" b="1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Il laboratorio “adulto” </a:t>
            </a:r>
          </a:p>
          <a:p>
            <a:pPr algn="ctr" fontAlgn="base">
              <a:spcBef>
                <a:spcPts val="100"/>
              </a:spcBef>
              <a:spcAft>
                <a:spcPts val="100"/>
              </a:spcAft>
            </a:pPr>
            <a:r>
              <a:rPr lang="it-IT" sz="320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…la formazione “sul campo”</a:t>
            </a:r>
          </a:p>
          <a:p>
            <a:pPr algn="ctr" fontAlgn="base">
              <a:spcBef>
                <a:spcPts val="100"/>
              </a:spcBef>
              <a:spcAft>
                <a:spcPts val="100"/>
              </a:spcAft>
            </a:pPr>
            <a:endParaRPr lang="it-IT" sz="280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Un modello di formazione per 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problemi</a:t>
            </a: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e non per esercizi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PBL: il legame 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teorie, pratiche</a:t>
            </a: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, soluzione dei problemi della classe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Oltre le metodologie “espositive”: 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fare</a:t>
            </a: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laboratorio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L’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esemplarità</a:t>
            </a: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delle situazioni di apprendimento 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Il 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formatore</a:t>
            </a: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della “porta accanto” </a:t>
            </a:r>
          </a:p>
          <a:p>
            <a:pPr marL="742950" lvl="1" indent="-285750" fontAlgn="base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it-IT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Come progettare </a:t>
            </a:r>
            <a:r>
              <a:rPr lang="it-IT" sz="28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unità formative</a:t>
            </a:r>
          </a:p>
        </p:txBody>
      </p:sp>
      <p:pic>
        <p:nvPicPr>
          <p:cNvPr id="21508" name="Picture 4" descr="http://www.psicologiaedintorni.com/UserFiles/Image/giugno08/clipart_peer_support_001_a15309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349875" y="5332413"/>
            <a:ext cx="16764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675" y="5087938"/>
            <a:ext cx="16351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s://jdexternottingham.files.wordpress.com/2015/09/talk-clipart-rtak5eqt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6275" y="5186363"/>
            <a:ext cx="15097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cliparts.co/cliparts/Acb/jRg/AcbjRgxx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25" y="5332413"/>
            <a:ext cx="212883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http://3.bp.blogspot.com/-BzBhzL0KBOU/UxGwqokBrKI/AAAAAAAABGU/tt9LdCx5TFM/s1600/gruppo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3463" y="5200650"/>
            <a:ext cx="17859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6" descr="http://www.cliparthut.com/clip-arts/1352/two-people-talking-cartoon-13523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75" y="5072063"/>
            <a:ext cx="16351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658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gine Interne">
  <a:themeElements>
    <a:clrScheme name="colori Indire">
      <a:dk1>
        <a:srgbClr val="343434"/>
      </a:dk1>
      <a:lt1>
        <a:sysClr val="window" lastClr="FFFFFF"/>
      </a:lt1>
      <a:dk2>
        <a:srgbClr val="065388"/>
      </a:dk2>
      <a:lt2>
        <a:srgbClr val="EEECE1"/>
      </a:lt2>
      <a:accent1>
        <a:srgbClr val="1472A3"/>
      </a:accent1>
      <a:accent2>
        <a:srgbClr val="B3B3B3"/>
      </a:accent2>
      <a:accent3>
        <a:srgbClr val="54784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13800" b="1" spc="50" smtClean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itolo Capito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3051</Words>
  <Application>Microsoft Office PowerPoint</Application>
  <PresentationFormat>Widescreen</PresentationFormat>
  <Paragraphs>301</Paragraphs>
  <Slides>34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20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69" baseType="lpstr">
      <vt:lpstr>Agency FB</vt:lpstr>
      <vt:lpstr>Arial</vt:lpstr>
      <vt:lpstr>Arial Narrow</vt:lpstr>
      <vt:lpstr>Calibri</vt:lpstr>
      <vt:lpstr>Calibri Light</vt:lpstr>
      <vt:lpstr>Chiller</vt:lpstr>
      <vt:lpstr>Lato Light</vt:lpstr>
      <vt:lpstr>Lato Thin</vt:lpstr>
      <vt:lpstr>Open Sans Cond Light</vt:lpstr>
      <vt:lpstr>Open Sans Condensed Light</vt:lpstr>
      <vt:lpstr>Open Sans Light</vt:lpstr>
      <vt:lpstr>Source Sans Pro</vt:lpstr>
      <vt:lpstr>Source Sans Pro Light</vt:lpstr>
      <vt:lpstr>Times New Roman</vt:lpstr>
      <vt:lpstr>Tema di Office</vt:lpstr>
      <vt:lpstr>1_Tema di Office</vt:lpstr>
      <vt:lpstr>Pagine Interne</vt:lpstr>
      <vt:lpstr>Titolo Capitolo</vt:lpstr>
      <vt:lpstr>5_Tema di Office</vt:lpstr>
      <vt:lpstr>7_Tema di Office</vt:lpstr>
      <vt:lpstr>6_Tema di Office</vt:lpstr>
      <vt:lpstr>8_Tema di Office</vt:lpstr>
      <vt:lpstr>9_Tema di Office</vt:lpstr>
      <vt:lpstr>3_Tema di Office</vt:lpstr>
      <vt:lpstr>10_Tema di Office</vt:lpstr>
      <vt:lpstr>11_Tema di Office</vt:lpstr>
      <vt:lpstr>12_Tema di Office</vt:lpstr>
      <vt:lpstr>13_Tema di Office</vt:lpstr>
      <vt:lpstr>Struttura predefinita</vt:lpstr>
      <vt:lpstr>14_Tema di Office</vt:lpstr>
      <vt:lpstr>15_Tema di Office</vt:lpstr>
      <vt:lpstr>16_Tema di Office</vt:lpstr>
      <vt:lpstr>17_Tema di Office</vt:lpstr>
      <vt:lpstr>18_Tema di Office</vt:lpstr>
      <vt:lpstr>CorelDRAW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Formarsi sulla valutazione</vt:lpstr>
      <vt:lpstr>Presentazione standard di PowerPoint</vt:lpstr>
      <vt:lpstr>Presentazione standard di PowerPoint</vt:lpstr>
      <vt:lpstr>L’Unità formativa: la «qualità» della formazione</vt:lpstr>
      <vt:lpstr>Chi può promuovere una Unità Formativa 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Governance: MIUR e USR</vt:lpstr>
      <vt:lpstr>          Governance: ambiti e scuole</vt:lpstr>
      <vt:lpstr>Presentazione standard di PowerPoint</vt:lpstr>
      <vt:lpstr>Presentazione standard di PowerPoint</vt:lpstr>
      <vt:lpstr>  RETE DI AMBITO (Legge 107/2015) E’ uno strumento organizzativo di tipo istruttorio E’ rappresentativo delle istanza delle scuole verso gli uffici dell’amministrazione e viceversa Consente il coordinamento istituzionale su materie di interesse comune Non intacca l’allocazione delle competenze decisorie Consente di acquisire e valutare in anticipo informazioni utili alle decisioni delle scuole </vt:lpstr>
      <vt:lpstr>Presentazione standard di PowerPoint</vt:lpstr>
      <vt:lpstr>Attivazione di partenariati scientifici</vt:lpstr>
      <vt:lpstr>Aspetti amministrativi: problemi rilevati</vt:lpstr>
      <vt:lpstr>Governance: suggerimenti</vt:lpstr>
      <vt:lpstr>Aspetti amministrativi: questioni da affrontare</vt:lpstr>
      <vt:lpstr>Presentazione standard di PowerPoint</vt:lpstr>
      <vt:lpstr>A che punto siamo con gli standard professionali</vt:lpstr>
      <vt:lpstr>I documenti analizzati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validare le competenze</vt:lpstr>
      <vt:lpstr>Scelte coraggiose per il futuro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L’Unità formativa</dc:title>
  <dc:creator>marghe</dc:creator>
  <cp:lastModifiedBy>riccardo soglia</cp:lastModifiedBy>
  <cp:revision>54</cp:revision>
  <dcterms:created xsi:type="dcterms:W3CDTF">2017-10-11T06:42:08Z</dcterms:created>
  <dcterms:modified xsi:type="dcterms:W3CDTF">2018-03-02T07:21:53Z</dcterms:modified>
</cp:coreProperties>
</file>