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1" r:id="rId5"/>
    <p:sldId id="259" r:id="rId6"/>
    <p:sldId id="268" r:id="rId7"/>
    <p:sldId id="260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94254CF-518A-4EEE-B869-53D7B40E58BA}" type="datetimeFigureOut">
              <a:rPr lang="it-IT" smtClean="0"/>
              <a:t>08/01/2018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7323352-87F5-4499-86E7-7C0D9DC82E41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lenabeltramini.it/schoolwork1718/UserFiles/Admin_teacher/postcolonial_literature.pdf" TargetMode="External"/><Relationship Id="rId7" Type="http://schemas.openxmlformats.org/officeDocument/2006/relationships/hyperlink" Target="https://www.britannica.com/event/postcolonialism" TargetMode="External"/><Relationship Id="rId2" Type="http://schemas.openxmlformats.org/officeDocument/2006/relationships/hyperlink" Target="http://www.marilenabeltramini.it/schoolwork1718/UserFiles/Admin_teacher/postcolonialism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st-colonialism.weebly.com/features-of-post-colonialism.html" TargetMode="External"/><Relationship Id="rId5" Type="http://schemas.openxmlformats.org/officeDocument/2006/relationships/hyperlink" Target="https://en.wikipedia.org/wiki/The_Empire_Writes_Back" TargetMode="External"/><Relationship Id="rId4" Type="http://schemas.openxmlformats.org/officeDocument/2006/relationships/hyperlink" Target="http://www.marilenabeltramini.it/schoolwork1718/UserFiles/Admin_teacher/postcolonial_response.ppthttps:/en.wikipedia.org/wik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6000" b="1" dirty="0" smtClean="0"/>
              <a:t>POSTCOLONIAL LITERATURE</a:t>
            </a:r>
            <a:endParaRPr lang="it-IT" sz="60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37093" y="3798056"/>
            <a:ext cx="7704856" cy="1075928"/>
          </a:xfrm>
        </p:spPr>
        <p:txBody>
          <a:bodyPr>
            <a:normAutofit/>
          </a:bodyPr>
          <a:lstStyle/>
          <a:p>
            <a:pPr algn="ctr"/>
            <a:r>
              <a:rPr lang="it-IT" b="1" dirty="0" err="1">
                <a:solidFill>
                  <a:srgbClr val="C00000"/>
                </a:solidFill>
              </a:rPr>
              <a:t>M</a:t>
            </a:r>
            <a:r>
              <a:rPr lang="it-IT" b="1" dirty="0" err="1" smtClean="0">
                <a:solidFill>
                  <a:srgbClr val="C00000"/>
                </a:solidFill>
              </a:rPr>
              <a:t>ain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features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4" name="Shape 100"/>
          <p:cNvSpPr/>
          <p:nvPr/>
        </p:nvSpPr>
        <p:spPr>
          <a:xfrm>
            <a:off x="179512" y="4913199"/>
            <a:ext cx="8676456" cy="10673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I.I.S.S. “BASSA FRIULANA” - Polo liceale “A. Einstein” – </a:t>
            </a: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Cervignano del Friuli</a:t>
            </a: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0" i="0" u="none" strike="noStrike" cap="none" dirty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ANNO SCOLASTICO </a:t>
            </a:r>
            <a:r>
              <a:rPr lang="it-IT" sz="1600" b="0" i="0" u="none" strike="noStrike" cap="none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  <a:sym typeface="Times New Roman"/>
              </a:rPr>
              <a:t>2017/2018</a:t>
            </a:r>
          </a:p>
          <a:p>
            <a:pPr marL="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it-IT" sz="1600" b="1" dirty="0" smtClean="0">
                <a:latin typeface="+mj-lt"/>
                <a:ea typeface="Times New Roman"/>
                <a:cs typeface="Times New Roman"/>
                <a:sym typeface="Times New Roman"/>
              </a:rPr>
              <a:t>CREDITS: Raffaele Carinola</a:t>
            </a:r>
            <a:endParaRPr lang="it-IT" sz="1600" b="1" i="0" u="none" strike="noStrike" cap="none" dirty="0">
              <a:solidFill>
                <a:srgbClr val="000000"/>
              </a:solidFill>
              <a:latin typeface="+mj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404664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9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Major figures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008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Chinua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Achebe</a:t>
            </a:r>
            <a:r>
              <a:rPr lang="it-IT" sz="2400" b="1" dirty="0" smtClean="0"/>
              <a:t>: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3347864" y="2348880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Albert </a:t>
            </a:r>
            <a:r>
              <a:rPr lang="it-IT" sz="2000" dirty="0" err="1"/>
              <a:t>Chinualumogu</a:t>
            </a:r>
            <a:r>
              <a:rPr lang="it-IT" sz="2000" dirty="0"/>
              <a:t> </a:t>
            </a:r>
            <a:r>
              <a:rPr lang="it-IT" sz="2000" dirty="0" err="1" smtClean="0"/>
              <a:t>Achebe</a:t>
            </a:r>
            <a:r>
              <a:rPr lang="it-IT" sz="2000" dirty="0" smtClean="0"/>
              <a:t>, a </a:t>
            </a:r>
            <a:r>
              <a:rPr lang="it-IT" sz="2000" dirty="0" err="1"/>
              <a:t>N</a:t>
            </a:r>
            <a:r>
              <a:rPr lang="it-IT" sz="2000" dirty="0" err="1" smtClean="0"/>
              <a:t>igerian</a:t>
            </a:r>
            <a:r>
              <a:rPr lang="en-US" sz="2000" dirty="0" smtClean="0"/>
              <a:t> </a:t>
            </a:r>
            <a:r>
              <a:rPr lang="en-US" sz="2000" dirty="0"/>
              <a:t>novelist, poet, professor, and </a:t>
            </a:r>
            <a:r>
              <a:rPr lang="en-US" sz="2000" dirty="0" smtClean="0"/>
              <a:t>critic</a:t>
            </a:r>
            <a:r>
              <a:rPr lang="en-US" sz="2000" dirty="0"/>
              <a:t>:</a:t>
            </a:r>
            <a:endParaRPr lang="it-IT" sz="2000" dirty="0" smtClean="0"/>
          </a:p>
          <a:p>
            <a:pPr algn="ctr"/>
            <a:r>
              <a:rPr lang="it-IT" sz="2000" dirty="0" smtClean="0"/>
              <a:t>the </a:t>
            </a:r>
            <a:r>
              <a:rPr lang="it-IT" sz="2000" dirty="0" err="1" smtClean="0"/>
              <a:t>father</a:t>
            </a:r>
            <a:r>
              <a:rPr lang="it-IT" sz="2000" dirty="0" smtClean="0"/>
              <a:t> of </a:t>
            </a:r>
            <a:r>
              <a:rPr lang="it-IT" sz="2000" dirty="0" err="1" smtClean="0"/>
              <a:t>Modern</a:t>
            </a:r>
            <a:r>
              <a:rPr lang="it-IT" sz="2000" dirty="0" smtClean="0"/>
              <a:t> </a:t>
            </a:r>
            <a:r>
              <a:rPr lang="it-IT" sz="2000" dirty="0" err="1" smtClean="0"/>
              <a:t>African</a:t>
            </a:r>
            <a:r>
              <a:rPr lang="it-IT" sz="2000" dirty="0" smtClean="0"/>
              <a:t> </a:t>
            </a:r>
            <a:r>
              <a:rPr lang="it-IT" sz="2000" dirty="0" err="1" smtClean="0"/>
              <a:t>Literature</a:t>
            </a:r>
            <a:endParaRPr lang="it-IT" sz="2000" dirty="0"/>
          </a:p>
        </p:txBody>
      </p:sp>
      <p:sp>
        <p:nvSpPr>
          <p:cNvPr id="2" name="AutoShape 2" descr="Risultati immagini per chinua ache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5" y="2348880"/>
            <a:ext cx="2331025" cy="351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4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Bibliography</a:t>
            </a:r>
            <a:endParaRPr lang="it-IT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www.marilenabeltramini.it/schoolwork1718/UserFiles/Admin_teacher/postcolonialism.pdf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it-IT" alt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altLang="en-US" sz="1800" dirty="0">
                <a:hlinkClick r:id="rId3"/>
              </a:rPr>
              <a:t>http://</a:t>
            </a:r>
            <a:r>
              <a:rPr lang="it-IT" altLang="en-US" sz="1800" dirty="0" smtClean="0">
                <a:hlinkClick r:id="rId3"/>
              </a:rPr>
              <a:t>www.marilenabeltramini.it/schoolwork1718/UserFiles/Admin_teacher/postcolonial_literature.pdf</a:t>
            </a:r>
            <a:endParaRPr lang="it-IT" alt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it-IT" altLang="en-US" sz="1800" dirty="0"/>
          </a:p>
          <a:p>
            <a:r>
              <a:rPr lang="it-IT" altLang="en-US" sz="1800" dirty="0">
                <a:hlinkClick r:id="rId4"/>
              </a:rPr>
              <a:t>http://</a:t>
            </a:r>
            <a:r>
              <a:rPr lang="it-IT" altLang="en-US" sz="1800" dirty="0" smtClean="0">
                <a:hlinkClick r:id="rId4"/>
              </a:rPr>
              <a:t>www.marilenabeltramini.it/schoolwork1718/UserFiles/Admin_teacher/postcolonial_response.ppt</a:t>
            </a:r>
            <a:r>
              <a:rPr lang="it-IT" sz="1800" dirty="0">
                <a:hlinkClick r:id="rId4"/>
              </a:rPr>
              <a:t>https://</a:t>
            </a:r>
            <a:r>
              <a:rPr lang="it-IT" sz="1800" dirty="0" smtClean="0">
                <a:hlinkClick r:id="rId4"/>
              </a:rPr>
              <a:t>en.wikipedia.org/wiki</a:t>
            </a: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>
                <a:hlinkClick r:id="rId5"/>
              </a:rPr>
              <a:t>https://</a:t>
            </a:r>
            <a:r>
              <a:rPr lang="it-IT" sz="1800" dirty="0" smtClean="0">
                <a:hlinkClick r:id="rId5"/>
              </a:rPr>
              <a:t>en.wikipedia.org/wiki/The_Empire_Writes_Back</a:t>
            </a:r>
            <a:endParaRPr lang="it-IT" sz="1800" dirty="0" smtClean="0"/>
          </a:p>
          <a:p>
            <a:endParaRPr lang="it-IT" sz="1800" dirty="0"/>
          </a:p>
          <a:p>
            <a:r>
              <a:rPr lang="it-IT" sz="1800" dirty="0">
                <a:hlinkClick r:id="rId6"/>
              </a:rPr>
              <a:t>https://</a:t>
            </a:r>
            <a:r>
              <a:rPr lang="it-IT" sz="1800" dirty="0" smtClean="0">
                <a:hlinkClick r:id="rId6"/>
              </a:rPr>
              <a:t>post-colonialism.weebly.com/features-of-post-colonialism.html</a:t>
            </a:r>
            <a:endParaRPr lang="it-IT" sz="1800" dirty="0" smtClean="0"/>
          </a:p>
          <a:p>
            <a:endParaRPr lang="it-IT" sz="1800" dirty="0"/>
          </a:p>
          <a:p>
            <a:r>
              <a:rPr lang="it-IT" sz="1800" dirty="0">
                <a:hlinkClick r:id="rId7"/>
              </a:rPr>
              <a:t>https://</a:t>
            </a:r>
            <a:r>
              <a:rPr lang="it-IT" sz="1800" dirty="0" smtClean="0">
                <a:hlinkClick r:id="rId7"/>
              </a:rPr>
              <a:t>www.britannica.com/event/postcolonialism</a:t>
            </a:r>
            <a:endParaRPr lang="it-IT" sz="1800" dirty="0" smtClean="0"/>
          </a:p>
          <a:p>
            <a:endParaRPr lang="it-IT" sz="1800" dirty="0"/>
          </a:p>
          <a:p>
            <a:pPr>
              <a:buFont typeface="Wingdings" panose="05000000000000000000" pitchFamily="2" charset="2"/>
              <a:buChar char="§"/>
            </a:pPr>
            <a:endParaRPr lang="it-IT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5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55776" y="2564904"/>
            <a:ext cx="4503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C00000"/>
                </a:solidFill>
              </a:rPr>
              <a:t>THANK YOU FOR YOUR ATTENTION</a:t>
            </a:r>
            <a:endParaRPr lang="it-IT" sz="4000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044" y="404664"/>
            <a:ext cx="1079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err="1" smtClean="0"/>
              <a:t>What</a:t>
            </a:r>
            <a:r>
              <a:rPr lang="it-IT" sz="4400" dirty="0" smtClean="0"/>
              <a:t> </a:t>
            </a:r>
            <a:r>
              <a:rPr lang="it-IT" sz="4400" dirty="0" err="1" smtClean="0"/>
              <a:t>is</a:t>
            </a:r>
            <a:r>
              <a:rPr lang="it-IT" sz="4400" dirty="0" smtClean="0"/>
              <a:t> </a:t>
            </a:r>
            <a:r>
              <a:rPr lang="it-IT" sz="4400" dirty="0" err="1" smtClean="0"/>
              <a:t>its</a:t>
            </a:r>
            <a:r>
              <a:rPr lang="it-IT" sz="4400" dirty="0" smtClean="0"/>
              <a:t> </a:t>
            </a:r>
            <a:r>
              <a:rPr lang="it-IT" sz="4400" dirty="0" err="1" smtClean="0"/>
              <a:t>definition</a:t>
            </a:r>
            <a:r>
              <a:rPr lang="it-IT" sz="4400" dirty="0" smtClean="0"/>
              <a:t>?</a:t>
            </a:r>
            <a:endParaRPr lang="it-IT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6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t-IT" sz="4500" b="1" dirty="0" err="1" smtClean="0"/>
              <a:t>Postcolonialism</a:t>
            </a:r>
            <a:r>
              <a:rPr lang="it-IT" sz="4500" dirty="0" smtClean="0"/>
              <a:t> </a:t>
            </a:r>
            <a:r>
              <a:rPr lang="it-IT" sz="4500" dirty="0" err="1" smtClean="0"/>
              <a:t>has</a:t>
            </a:r>
            <a:r>
              <a:rPr lang="it-IT" sz="4500" dirty="0" smtClean="0"/>
              <a:t> </a:t>
            </a:r>
            <a:r>
              <a:rPr lang="it-IT" sz="4500" dirty="0" err="1" smtClean="0"/>
              <a:t>various</a:t>
            </a:r>
            <a:r>
              <a:rPr lang="it-IT" sz="4500" dirty="0" smtClean="0"/>
              <a:t> </a:t>
            </a:r>
            <a:r>
              <a:rPr lang="it-IT" sz="4500" dirty="0" err="1" smtClean="0"/>
              <a:t>definitions</a:t>
            </a:r>
            <a:r>
              <a:rPr lang="it-IT" sz="4500" dirty="0" smtClean="0"/>
              <a:t>:</a:t>
            </a:r>
          </a:p>
          <a:p>
            <a:pPr marL="0" indent="0">
              <a:buNone/>
            </a:pPr>
            <a:r>
              <a:rPr lang="it-IT" dirty="0" smtClean="0"/>
              <a:t>	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13285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err="1"/>
              <a:t>Postcolonialism</a:t>
            </a:r>
            <a:r>
              <a:rPr lang="en-US" sz="2400" dirty="0"/>
              <a:t> </a:t>
            </a:r>
            <a:r>
              <a:rPr lang="en-US" sz="2400" dirty="0" smtClean="0"/>
              <a:t>(or </a:t>
            </a:r>
            <a:r>
              <a:rPr lang="en-US" sz="2400" b="1" dirty="0"/>
              <a:t>postcolonial </a:t>
            </a:r>
            <a:r>
              <a:rPr lang="en-US" sz="2400" b="1" dirty="0" smtClean="0"/>
              <a:t>studies)</a:t>
            </a:r>
            <a:r>
              <a:rPr lang="en-US" sz="2400" dirty="0" smtClean="0"/>
              <a:t> </a:t>
            </a:r>
            <a:r>
              <a:rPr lang="en-US" sz="2400" dirty="0"/>
              <a:t>is the academic study of the cultural legacy of colonialism and </a:t>
            </a:r>
            <a:r>
              <a:rPr lang="en-US" sz="2400" dirty="0" smtClean="0"/>
              <a:t>imperialism.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Its  focus is  </a:t>
            </a:r>
            <a:r>
              <a:rPr lang="en-US" sz="2400" dirty="0"/>
              <a:t>on the human consequences of the control and exploitation of colonised people and their lands</a:t>
            </a:r>
            <a:endParaRPr lang="it-IT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24833"/>
            <a:ext cx="4156236" cy="233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6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err="1" smtClean="0"/>
              <a:t>Postolonial</a:t>
            </a: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theoretical approach in various disciplines </a:t>
            </a:r>
            <a:endParaRPr lang="en-US" dirty="0" smtClean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concerned </a:t>
            </a:r>
            <a:r>
              <a:rPr lang="en-US" dirty="0"/>
              <a:t>with the lasting impact of colonization in former colonies</a:t>
            </a:r>
            <a:r>
              <a:rPr lang="en-US" dirty="0" smtClean="0"/>
              <a:t>.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b="1" dirty="0" err="1" smtClean="0"/>
              <a:t>Postolonial</a:t>
            </a:r>
            <a:endParaRPr lang="en-US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political or cultural condition of a former colony.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 smtClean="0"/>
              <a:t>What </a:t>
            </a:r>
            <a:r>
              <a:rPr lang="it-IT" sz="4400" dirty="0" err="1" smtClean="0"/>
              <a:t>is</a:t>
            </a:r>
            <a:r>
              <a:rPr lang="it-IT" sz="4400" dirty="0" smtClean="0"/>
              <a:t> </a:t>
            </a:r>
            <a:r>
              <a:rPr lang="it-IT" sz="4400" dirty="0" err="1" smtClean="0"/>
              <a:t>its</a:t>
            </a:r>
            <a:r>
              <a:rPr lang="it-IT" sz="4400" dirty="0" smtClean="0"/>
              <a:t> </a:t>
            </a:r>
            <a:r>
              <a:rPr lang="it-IT" sz="4400" dirty="0" err="1" smtClean="0"/>
              <a:t>definition</a:t>
            </a:r>
            <a:r>
              <a:rPr lang="it-IT" sz="4400" dirty="0" smtClean="0"/>
              <a:t>?</a:t>
            </a:r>
            <a:endParaRPr lang="it-IT" sz="4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01069"/>
            <a:ext cx="2973316" cy="236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09" y="4405094"/>
            <a:ext cx="2688376" cy="215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1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ClrTx/>
              <a:buNone/>
            </a:pPr>
            <a:r>
              <a:rPr lang="it-IT" sz="2800" b="1" dirty="0" smtClean="0"/>
              <a:t>Appreciation </a:t>
            </a:r>
            <a:r>
              <a:rPr lang="it-IT" sz="2800" b="1" dirty="0"/>
              <a:t>of Cultural </a:t>
            </a:r>
            <a:r>
              <a:rPr lang="it-IT" sz="2800" b="1" dirty="0" smtClean="0"/>
              <a:t>Identity</a:t>
            </a:r>
          </a:p>
          <a:p>
            <a:pPr marL="274320" lvl="1" indent="0" algn="ctr">
              <a:buClrTx/>
              <a:buNone/>
            </a:pPr>
            <a:r>
              <a:rPr lang="en-US" sz="2400" dirty="0"/>
              <a:t>P</a:t>
            </a:r>
            <a:r>
              <a:rPr lang="en-US" sz="2400" dirty="0" smtClean="0"/>
              <a:t>ostcolonial </a:t>
            </a:r>
            <a:r>
              <a:rPr lang="en-US" sz="2400" dirty="0"/>
              <a:t>writers </a:t>
            </a:r>
            <a:r>
              <a:rPr lang="en-US" sz="2400" dirty="0" smtClean="0"/>
              <a:t>challenge the idea that </a:t>
            </a:r>
          </a:p>
          <a:p>
            <a:pPr marL="274320" lvl="1" indent="0" algn="ctr">
              <a:buClrTx/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</a:t>
            </a:r>
            <a:endParaRPr lang="en-US" sz="2400" dirty="0" smtClean="0"/>
          </a:p>
          <a:p>
            <a:pPr marL="274320" lvl="1" indent="0" algn="ctr">
              <a:buClrTx/>
              <a:buNone/>
            </a:pPr>
            <a:r>
              <a:rPr lang="en-US" sz="2400" dirty="0" smtClean="0"/>
              <a:t>the cultures </a:t>
            </a:r>
            <a:r>
              <a:rPr lang="en-US" sz="2400" dirty="0"/>
              <a:t>of colonized peoples were inferior </a:t>
            </a:r>
            <a:endParaRPr lang="en-US" sz="2400" dirty="0" smtClean="0"/>
          </a:p>
          <a:p>
            <a:pPr marL="274320" lvl="1" indent="0" algn="ctr">
              <a:buClrTx/>
              <a:buNone/>
            </a:pPr>
            <a:endParaRPr lang="it-IT" sz="2400" b="1" dirty="0"/>
          </a:p>
          <a:p>
            <a:pPr marL="0" indent="0" algn="ctr">
              <a:buClrTx/>
              <a:buNone/>
            </a:pPr>
            <a:r>
              <a:rPr lang="it-IT" sz="2800" b="1" dirty="0" err="1"/>
              <a:t>Nationhood</a:t>
            </a:r>
            <a:r>
              <a:rPr lang="it-IT" sz="2800" b="1" dirty="0"/>
              <a:t> and </a:t>
            </a:r>
            <a:r>
              <a:rPr lang="it-IT" sz="2800" b="1" dirty="0" err="1" smtClean="0"/>
              <a:t>Nationalism</a:t>
            </a:r>
            <a:endParaRPr lang="it-IT" sz="2800" b="1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V</a:t>
            </a:r>
            <a:r>
              <a:rPr lang="en-US" sz="2400" dirty="0" smtClean="0"/>
              <a:t>ery patriotic writers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Books written </a:t>
            </a:r>
            <a:r>
              <a:rPr lang="en-US" sz="2400" dirty="0"/>
              <a:t>on behalf of their nations</a:t>
            </a:r>
            <a:r>
              <a:rPr lang="en-US" sz="2400" dirty="0" smtClean="0"/>
              <a:t>.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O</a:t>
            </a:r>
            <a:r>
              <a:rPr lang="en-US" sz="2400" dirty="0" smtClean="0"/>
              <a:t>ften nationalist output 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W</a:t>
            </a:r>
            <a:r>
              <a:rPr lang="en-US" sz="2400" dirty="0" smtClean="0"/>
              <a:t>riters </a:t>
            </a:r>
            <a:r>
              <a:rPr lang="en-US" sz="2400" dirty="0"/>
              <a:t>like to highlight and </a:t>
            </a:r>
            <a:r>
              <a:rPr lang="en-US" sz="2400" dirty="0" smtClean="0"/>
              <a:t>appreciate their </a:t>
            </a:r>
            <a:r>
              <a:rPr lang="en-US" sz="2400" dirty="0"/>
              <a:t>nation's cultural, political and social identity</a:t>
            </a:r>
            <a:endParaRPr lang="it-IT" sz="2400" b="1" dirty="0"/>
          </a:p>
          <a:p>
            <a:endParaRPr lang="it-IT" dirty="0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What</a:t>
            </a:r>
            <a:r>
              <a:rPr lang="it-IT" dirty="0" smtClean="0"/>
              <a:t> are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48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What</a:t>
            </a:r>
            <a:r>
              <a:rPr lang="it-IT" dirty="0" smtClean="0"/>
              <a:t> are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Tx/>
              <a:buNone/>
            </a:pPr>
            <a:r>
              <a:rPr lang="en-US" sz="2800" b="1" dirty="0"/>
              <a:t>Appropriation of Colonial </a:t>
            </a:r>
            <a:r>
              <a:rPr lang="en-US" sz="2800" b="1" dirty="0" smtClean="0"/>
              <a:t>Languages</a:t>
            </a:r>
            <a:endParaRPr lang="en-US" sz="2800" dirty="0" smtClean="0"/>
          </a:p>
          <a:p>
            <a:pPr marL="274320" lvl="1" indent="0" algn="ctr">
              <a:buClrTx/>
              <a:buNone/>
            </a:pPr>
            <a:r>
              <a:rPr lang="en-US" sz="2400" dirty="0"/>
              <a:t>Authors use native </a:t>
            </a:r>
            <a:r>
              <a:rPr lang="en-US" sz="2400" dirty="0" smtClean="0"/>
              <a:t>language within </a:t>
            </a:r>
            <a:r>
              <a:rPr lang="en-US" sz="2400" dirty="0"/>
              <a:t>their </a:t>
            </a:r>
            <a:r>
              <a:rPr lang="en-US" sz="2400" dirty="0" smtClean="0"/>
              <a:t>writing</a:t>
            </a:r>
          </a:p>
          <a:p>
            <a:pPr lvl="1">
              <a:buClrTx/>
            </a:pPr>
            <a:endParaRPr lang="en-US" sz="2400" b="1" dirty="0"/>
          </a:p>
          <a:p>
            <a:pPr marL="0" indent="0" algn="ctr">
              <a:buClrTx/>
              <a:buNone/>
            </a:pPr>
            <a:r>
              <a:rPr lang="it-IT" sz="2800" b="1" dirty="0" err="1" smtClean="0"/>
              <a:t>Rewriting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History</a:t>
            </a:r>
            <a:endParaRPr lang="it-IT" sz="2800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British wrote the histories of </a:t>
            </a:r>
            <a:r>
              <a:rPr lang="en-US" sz="2400" dirty="0" smtClean="0"/>
              <a:t>the conquered  empires.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Postcolonial </a:t>
            </a:r>
            <a:r>
              <a:rPr lang="en-US" sz="2400" dirty="0"/>
              <a:t>writers </a:t>
            </a:r>
            <a:r>
              <a:rPr lang="en-US" sz="2400" dirty="0" smtClean="0"/>
              <a:t>do not accept their </a:t>
            </a:r>
            <a:r>
              <a:rPr lang="en-US" sz="2400" dirty="0" err="1" smtClean="0"/>
              <a:t>historians’works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400" dirty="0"/>
              <a:t>P</a:t>
            </a:r>
            <a:r>
              <a:rPr lang="en-US" sz="2400" dirty="0" smtClean="0"/>
              <a:t>ostcolonial </a:t>
            </a:r>
            <a:r>
              <a:rPr lang="en-US" sz="2400" dirty="0"/>
              <a:t>writers </a:t>
            </a:r>
            <a:r>
              <a:rPr lang="en-US" sz="2400" dirty="0" smtClean="0"/>
              <a:t>write history </a:t>
            </a:r>
            <a:r>
              <a:rPr lang="en-US" sz="2400" dirty="0"/>
              <a:t>from their own </a:t>
            </a:r>
            <a:r>
              <a:rPr lang="en-US" sz="2400" dirty="0" smtClean="0"/>
              <a:t>perspective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They </a:t>
            </a:r>
            <a:r>
              <a:rPr lang="en-US" sz="2400" dirty="0" err="1" smtClean="0"/>
              <a:t>showingthe</a:t>
            </a:r>
            <a:r>
              <a:rPr lang="en-US" sz="2400" dirty="0" smtClean="0"/>
              <a:t> violent, terrible aspects of colonialism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35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What</a:t>
            </a:r>
            <a:r>
              <a:rPr lang="it-IT" dirty="0" smtClean="0"/>
              <a:t> are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features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en-US" sz="2800" b="1" dirty="0" err="1" smtClean="0"/>
              <a:t>Postcolonial</a:t>
            </a:r>
            <a:r>
              <a:rPr lang="it-IT" altLang="en-US" sz="2800" b="1" dirty="0" smtClean="0"/>
              <a:t> </a:t>
            </a:r>
            <a:r>
              <a:rPr lang="it-IT" altLang="en-US" sz="2800" b="1" dirty="0" err="1" smtClean="0"/>
              <a:t>Literature</a:t>
            </a:r>
            <a:r>
              <a:rPr lang="it-IT" altLang="en-US" sz="2800" b="1" dirty="0" smtClean="0"/>
              <a:t> </a:t>
            </a:r>
            <a:r>
              <a:rPr lang="it-IT" altLang="en-US" sz="2800" b="1" dirty="0" err="1" smtClean="0"/>
              <a:t>Goals</a:t>
            </a:r>
            <a:endParaRPr lang="it-IT" altLang="en-US" sz="2800" b="1" dirty="0"/>
          </a:p>
          <a:p>
            <a:pPr marL="0" indent="0">
              <a:buNone/>
            </a:pPr>
            <a:endParaRPr lang="it-IT" altLang="en-US" dirty="0" smtClean="0"/>
          </a:p>
          <a:p>
            <a:pPr lvl="1" algn="just">
              <a:buClrTx/>
              <a:buFont typeface="Wingdings" panose="05000000000000000000" pitchFamily="2" charset="2"/>
              <a:buChar char="§"/>
            </a:pPr>
            <a:r>
              <a:rPr lang="it-IT" altLang="en-US" dirty="0" smtClean="0"/>
              <a:t>Condemnation of the distorting </a:t>
            </a:r>
            <a:r>
              <a:rPr lang="it-IT" altLang="en-US" dirty="0" err="1" smtClean="0"/>
              <a:t>experience</a:t>
            </a:r>
            <a:r>
              <a:rPr lang="it-IT" altLang="en-US" dirty="0" smtClean="0"/>
              <a:t> </a:t>
            </a:r>
            <a:r>
              <a:rPr lang="it-IT" altLang="en-US" dirty="0"/>
              <a:t>and </a:t>
            </a:r>
            <a:r>
              <a:rPr lang="it-IT" altLang="en-US" dirty="0" err="1"/>
              <a:t>realities</a:t>
            </a:r>
            <a:r>
              <a:rPr lang="it-IT" altLang="en-US" dirty="0"/>
              <a:t> of colonized people </a:t>
            </a:r>
            <a:r>
              <a:rPr lang="it-IT" altLang="en-US" dirty="0" err="1" smtClean="0"/>
              <a:t>conveyed</a:t>
            </a:r>
            <a:r>
              <a:rPr lang="it-IT" altLang="en-US" dirty="0" smtClean="0"/>
              <a:t> by a </a:t>
            </a:r>
            <a:r>
              <a:rPr lang="it-IT" altLang="en-US" dirty="0" err="1" smtClean="0"/>
              <a:t>colonizing</a:t>
            </a:r>
            <a:r>
              <a:rPr lang="it-IT" altLang="en-US" dirty="0" smtClean="0"/>
              <a:t> </a:t>
            </a:r>
            <a:r>
              <a:rPr lang="it-IT" altLang="en-US" dirty="0"/>
              <a:t>culture</a:t>
            </a:r>
          </a:p>
          <a:p>
            <a:pPr lvl="1" algn="just">
              <a:buClrTx/>
              <a:buFont typeface="Wingdings" panose="05000000000000000000" pitchFamily="2" charset="2"/>
              <a:buChar char="§"/>
            </a:pPr>
            <a:r>
              <a:rPr lang="it-IT" altLang="en-US" dirty="0" smtClean="0"/>
              <a:t>Articulation of  the identity of the colonized</a:t>
            </a:r>
          </a:p>
          <a:p>
            <a:pPr lvl="1" algn="just">
              <a:buClrTx/>
              <a:buFont typeface="Wingdings" panose="05000000000000000000" pitchFamily="2" charset="2"/>
              <a:buChar char="§"/>
            </a:pPr>
            <a:r>
              <a:rPr lang="it-IT" altLang="en-US" dirty="0" err="1" smtClean="0"/>
              <a:t>Postcolonial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writers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want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their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past</a:t>
            </a:r>
            <a:r>
              <a:rPr lang="it-IT" altLang="en-US" dirty="0" smtClean="0"/>
              <a:t> back </a:t>
            </a:r>
            <a:r>
              <a:rPr lang="it-IT" altLang="en-US" dirty="0"/>
              <a:t>in the face of the </a:t>
            </a:r>
            <a:r>
              <a:rPr lang="it-IT" altLang="en-US" dirty="0" err="1" smtClean="0"/>
              <a:t>past</a:t>
            </a:r>
            <a:r>
              <a:rPr lang="it-IT" altLang="en-US" dirty="0" smtClean="0"/>
              <a:t> </a:t>
            </a:r>
            <a:r>
              <a:rPr lang="it-IT" altLang="en-US" dirty="0" err="1"/>
              <a:t>inevitable</a:t>
            </a:r>
            <a:r>
              <a:rPr lang="it-IT" altLang="en-US" dirty="0"/>
              <a:t> </a:t>
            </a:r>
            <a:r>
              <a:rPr lang="it-IT" altLang="en-US" i="1" dirty="0" err="1"/>
              <a:t>otherness</a:t>
            </a:r>
            <a:endParaRPr lang="it-IT" altLang="en-US" i="1" dirty="0"/>
          </a:p>
          <a:p>
            <a:pPr>
              <a:buClrTx/>
              <a:buFont typeface="Wingdings" panose="05000000000000000000" pitchFamily="2" charset="2"/>
              <a:buChar char="§"/>
            </a:pPr>
            <a:endParaRPr lang="it-IT" dirty="0"/>
          </a:p>
        </p:txBody>
      </p:sp>
      <p:sp>
        <p:nvSpPr>
          <p:cNvPr id="4" name="AutoShape 2" descr="Risultati immagini per go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90378"/>
            <a:ext cx="2899023" cy="217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4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Major figures</a:t>
            </a:r>
            <a:endParaRPr lang="it-IT" dirty="0"/>
          </a:p>
        </p:txBody>
      </p:sp>
      <p:pic>
        <p:nvPicPr>
          <p:cNvPr id="4098" name="Picture 2" descr="Risultati immagini per edward s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29720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4" y="168888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Edward Said: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3275856" y="2420888"/>
            <a:ext cx="4968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Orientalism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smtClean="0"/>
              <a:t>1978): a </a:t>
            </a:r>
            <a:r>
              <a:rPr lang="en-US" sz="2400" dirty="0"/>
              <a:t>critique of the cultural representations </a:t>
            </a:r>
            <a:r>
              <a:rPr lang="en-US" sz="2400" dirty="0" smtClean="0"/>
              <a:t>at the roots of Orientalism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370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Major figures</a:t>
            </a:r>
            <a:endParaRPr lang="it-IT" dirty="0"/>
          </a:p>
        </p:txBody>
      </p:sp>
      <p:pic>
        <p:nvPicPr>
          <p:cNvPr id="6146" name="Picture 2" descr="Risultati immagini per salman rush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8" y="2348880"/>
            <a:ext cx="2247782" cy="33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95536" y="17008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Salman</a:t>
            </a:r>
            <a:r>
              <a:rPr lang="it-IT" sz="2400" b="1" dirty="0" smtClean="0"/>
              <a:t> Rushdie: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3347864" y="23488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Sir Ahmed </a:t>
            </a:r>
            <a:r>
              <a:rPr lang="it-IT" sz="2400" dirty="0" err="1"/>
              <a:t>Salman</a:t>
            </a:r>
            <a:r>
              <a:rPr lang="it-IT" sz="2400" dirty="0"/>
              <a:t> </a:t>
            </a:r>
            <a:r>
              <a:rPr lang="it-IT" sz="2400" dirty="0" err="1" smtClean="0"/>
              <a:t>Rushdieis</a:t>
            </a:r>
            <a:r>
              <a:rPr lang="it-IT" sz="2400" dirty="0" smtClean="0"/>
              <a:t> </a:t>
            </a:r>
            <a:r>
              <a:rPr lang="it-IT" sz="2400" dirty="0"/>
              <a:t>a </a:t>
            </a:r>
            <a:r>
              <a:rPr lang="it-IT" sz="2400" dirty="0" smtClean="0"/>
              <a:t>British: </a:t>
            </a:r>
            <a:r>
              <a:rPr lang="it-IT" sz="2400" dirty="0" err="1" smtClean="0"/>
              <a:t>Indian</a:t>
            </a:r>
            <a:r>
              <a:rPr lang="it-IT" sz="2400" dirty="0" smtClean="0"/>
              <a:t> </a:t>
            </a:r>
            <a:r>
              <a:rPr lang="it-IT" sz="2400" dirty="0" err="1"/>
              <a:t>novelist</a:t>
            </a:r>
            <a:r>
              <a:rPr lang="it-IT" sz="2400" dirty="0"/>
              <a:t> and </a:t>
            </a:r>
            <a:r>
              <a:rPr lang="it-IT" sz="2400" dirty="0" err="1"/>
              <a:t>essayist</a:t>
            </a:r>
            <a:r>
              <a:rPr lang="it-IT" sz="2400" dirty="0"/>
              <a:t>. 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err="1" smtClean="0"/>
              <a:t>Concerned</a:t>
            </a:r>
            <a:r>
              <a:rPr lang="it-IT" sz="2400" dirty="0" smtClean="0"/>
              <a:t> </a:t>
            </a:r>
            <a:r>
              <a:rPr lang="it-IT" sz="2400" dirty="0"/>
              <a:t>with the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connections</a:t>
            </a:r>
            <a:r>
              <a:rPr lang="it-IT" sz="2400" dirty="0"/>
              <a:t>, </a:t>
            </a:r>
            <a:r>
              <a:rPr lang="it-IT" sz="2400" dirty="0" err="1"/>
              <a:t>disruptions</a:t>
            </a:r>
            <a:r>
              <a:rPr lang="it-IT" sz="2400" dirty="0"/>
              <a:t>, and </a:t>
            </a:r>
            <a:r>
              <a:rPr lang="it-IT" sz="2400" dirty="0" err="1"/>
              <a:t>migrations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Eastern</a:t>
            </a:r>
            <a:r>
              <a:rPr lang="it-IT" sz="2400" dirty="0"/>
              <a:t> and Western </a:t>
            </a:r>
            <a:r>
              <a:rPr lang="it-IT" sz="2400" dirty="0" err="1"/>
              <a:t>civilizations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7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Major figures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0080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Bill Ashcroft:</a:t>
            </a:r>
            <a:endParaRPr lang="it-IT" sz="2400" b="1" dirty="0"/>
          </a:p>
        </p:txBody>
      </p:sp>
      <p:sp>
        <p:nvSpPr>
          <p:cNvPr id="6" name="Rettangolo 5"/>
          <p:cNvSpPr/>
          <p:nvPr/>
        </p:nvSpPr>
        <p:spPr>
          <a:xfrm>
            <a:off x="2771800" y="2348880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err="1" smtClean="0"/>
              <a:t>One</a:t>
            </a:r>
            <a:r>
              <a:rPr lang="it-IT" sz="2400" dirty="0" smtClean="0"/>
              <a:t> of </a:t>
            </a:r>
            <a:r>
              <a:rPr lang="it-IT" sz="2400" dirty="0" err="1" smtClean="0"/>
              <a:t>his</a:t>
            </a:r>
            <a:r>
              <a:rPr lang="it-IT" sz="2400" dirty="0" smtClean="0"/>
              <a:t> </a:t>
            </a:r>
            <a:r>
              <a:rPr lang="it-IT" sz="2400" dirty="0" err="1" smtClean="0"/>
              <a:t>most</a:t>
            </a:r>
            <a:r>
              <a:rPr lang="it-IT" sz="2400" dirty="0" smtClean="0"/>
              <a:t> </a:t>
            </a:r>
            <a:r>
              <a:rPr lang="it-IT" sz="2400" dirty="0" err="1" smtClean="0"/>
              <a:t>significant</a:t>
            </a:r>
            <a:r>
              <a:rPr lang="it-IT" sz="2400" dirty="0" smtClean="0"/>
              <a:t> </a:t>
            </a:r>
            <a:r>
              <a:rPr lang="it-IT" sz="2400" dirty="0" err="1" smtClean="0"/>
              <a:t>contribution</a:t>
            </a:r>
            <a:r>
              <a:rPr lang="it-IT" sz="2400" dirty="0" smtClean="0"/>
              <a:t>: </a:t>
            </a:r>
            <a:r>
              <a:rPr lang="it-IT" sz="2400" b="1" dirty="0" smtClean="0"/>
              <a:t>The </a:t>
            </a:r>
            <a:r>
              <a:rPr lang="it-IT" sz="2400" b="1" dirty="0"/>
              <a:t>Empire </a:t>
            </a:r>
            <a:r>
              <a:rPr lang="it-IT" sz="2400" b="1" dirty="0" err="1"/>
              <a:t>Writes</a:t>
            </a:r>
            <a:r>
              <a:rPr lang="it-IT" sz="2400" b="1" dirty="0"/>
              <a:t> Back</a:t>
            </a:r>
          </a:p>
        </p:txBody>
      </p:sp>
      <p:pic>
        <p:nvPicPr>
          <p:cNvPr id="7170" name="Picture 2" descr="Risultati immagini per bill ashcro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2252120" cy="339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1920</TotalTime>
  <Words>354</Words>
  <Application>Microsoft Office PowerPoint</Application>
  <PresentationFormat>Presentazione su schermo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Chiaro</vt:lpstr>
      <vt:lpstr>POSTCOLONIAL LITERATURE</vt:lpstr>
      <vt:lpstr>What is its definition?</vt:lpstr>
      <vt:lpstr>Presentazione standard di PowerPoint</vt:lpstr>
      <vt:lpstr>What are its main features?</vt:lpstr>
      <vt:lpstr>What are its main features?</vt:lpstr>
      <vt:lpstr>What are its main features?</vt:lpstr>
      <vt:lpstr>Major figures</vt:lpstr>
      <vt:lpstr>Major figures</vt:lpstr>
      <vt:lpstr>Major figures</vt:lpstr>
      <vt:lpstr>Major figures</vt:lpstr>
      <vt:lpstr>Bibliography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Raffaele Carinola</dc:creator>
  <cp:lastModifiedBy>Utente Windows</cp:lastModifiedBy>
  <cp:revision>23</cp:revision>
  <dcterms:created xsi:type="dcterms:W3CDTF">2018-01-06T17:21:18Z</dcterms:created>
  <dcterms:modified xsi:type="dcterms:W3CDTF">2018-01-08T20:35:15Z</dcterms:modified>
</cp:coreProperties>
</file>