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6" r:id="rId6"/>
    <p:sldId id="261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4"/>
    <p:restoredTop sz="94709"/>
  </p:normalViewPr>
  <p:slideViewPr>
    <p:cSldViewPr snapToGrid="0" snapToObjects="1">
      <p:cViewPr>
        <p:scale>
          <a:sx n="114" d="100"/>
          <a:sy n="114" d="100"/>
        </p:scale>
        <p:origin x="636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96CFE-9C02-384D-9DDF-D43D36CC0DF2}" type="datetimeFigureOut">
              <a:rPr lang="it-IT" smtClean="0"/>
              <a:t>09/01/2018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383F6-0FCB-B240-9CD1-60116AD55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8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83F6-0FCB-B240-9CD1-60116AD559E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5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83F6-0FCB-B240-9CD1-60116AD559E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67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744D-E61C-4F66-9CB7-8ACE5043F5D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46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83F6-0FCB-B240-9CD1-60116AD559E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37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E4C2-67EF-8E41-9E2C-6B673ECF618F}" type="datetime1">
              <a:rPr lang="it-IT" smtClean="0"/>
              <a:t>09/01/2018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67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4553-8203-464A-8A4F-CED77212876C}" type="datetime1">
              <a:rPr lang="it-IT" smtClean="0"/>
              <a:t>09/01/2018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26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F51F-6028-A143-8D8B-D6F80F73A65F}" type="datetime1">
              <a:rPr lang="it-IT" smtClean="0"/>
              <a:t>09/01/2018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34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AE55-4CFE-274E-BECA-63553D3BD0EA}" type="datetime1">
              <a:rPr lang="it-IT" smtClean="0"/>
              <a:t>09/01/2018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39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0E02-559D-F245-AC13-1BC95E94330A}" type="datetime1">
              <a:rPr lang="it-IT" smtClean="0"/>
              <a:t>09/01/2018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77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2CB2-284F-A949-A1F1-633766B10F7A}" type="datetime1">
              <a:rPr lang="it-IT" smtClean="0"/>
              <a:t>09/01/2018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17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B34C-A316-1C41-84E8-5782DB9ADC3B}" type="datetime1">
              <a:rPr lang="it-IT" smtClean="0"/>
              <a:t>09/01/2018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15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F73D-A989-164B-9A4B-FFFF5E2E920A}" type="datetime1">
              <a:rPr lang="it-IT" smtClean="0"/>
              <a:t>09/01/2018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53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5F3F-4BE5-EB42-A696-A384DABA1EBE}" type="datetime1">
              <a:rPr lang="it-IT" smtClean="0"/>
              <a:t>09/01/2018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8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DBE8-447E-8143-A89F-2572CC2AE980}" type="datetime1">
              <a:rPr lang="it-IT" smtClean="0"/>
              <a:t>09/01/2018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39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A63A-7D69-1348-9579-48E1512919D3}" type="datetime1">
              <a:rPr lang="it-IT" smtClean="0"/>
              <a:t>09/01/2018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93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4DD0-838A-BB4B-860F-47995EEDB45C}" type="datetime1">
              <a:rPr lang="it-IT" smtClean="0"/>
              <a:t>09/01/2018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FE463-B328-324A-B444-E4B38092AA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0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9608" y="0"/>
            <a:ext cx="9976207" cy="317471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The War in the Mountains</a:t>
            </a:r>
            <a:endParaRPr lang="it-IT" dirty="0">
              <a:solidFill>
                <a:srgbClr val="0070C0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9608" y="3583825"/>
            <a:ext cx="9976207" cy="3505343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PT Serif" charset="0"/>
                <a:ea typeface="PT Serif" charset="0"/>
                <a:cs typeface="PT Serif" charset="0"/>
              </a:rPr>
              <a:t>Group work 2: </a:t>
            </a:r>
            <a:r>
              <a:rPr lang="it-IT" sz="2800" dirty="0" err="1" smtClean="0">
                <a:latin typeface="PT Serif" charset="0"/>
                <a:ea typeface="PT Serif" charset="0"/>
                <a:cs typeface="PT Serif" charset="0"/>
              </a:rPr>
              <a:t>Baldan</a:t>
            </a:r>
            <a:r>
              <a:rPr lang="it-IT" sz="2800" dirty="0" smtClean="0">
                <a:latin typeface="PT Serif" charset="0"/>
                <a:ea typeface="PT Serif" charset="0"/>
                <a:cs typeface="PT Serif" charset="0"/>
              </a:rPr>
              <a:t>, Bertoli, </a:t>
            </a:r>
            <a:r>
              <a:rPr lang="it-IT" sz="2800" dirty="0" err="1" smtClean="0">
                <a:latin typeface="PT Serif" charset="0"/>
                <a:ea typeface="PT Serif" charset="0"/>
                <a:cs typeface="PT Serif" charset="0"/>
              </a:rPr>
              <a:t>Danielis</a:t>
            </a:r>
            <a:r>
              <a:rPr lang="it-IT" sz="2800" dirty="0" smtClean="0">
                <a:latin typeface="PT Serif" charset="0"/>
                <a:ea typeface="PT Serif" charset="0"/>
                <a:cs typeface="PT Serif" charset="0"/>
              </a:rPr>
              <a:t>, Romano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PT Serif" charset="0"/>
                <a:ea typeface="PT Serif" charset="0"/>
                <a:cs typeface="PT Serif" charset="0"/>
              </a:rPr>
              <a:t>Liceo Scientifico "A. Einstein" - V ALS - A. S. 2017/2018</a:t>
            </a:r>
            <a:endParaRPr lang="it-IT" dirty="0">
              <a:latin typeface="PT Serif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1380"/>
            <a:ext cx="10515600" cy="1248497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Introduction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75007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 smtClean="0">
                <a:latin typeface="PT Serif" charset="0"/>
                <a:ea typeface="PT Serif" charset="0"/>
                <a:cs typeface="PT Serif" charset="0"/>
              </a:rPr>
              <a:t>Activities</a:t>
            </a:r>
            <a:r>
              <a:rPr lang="it-IT" sz="2600" b="1" dirty="0" smtClean="0">
                <a:latin typeface="PT Serif" charset="0"/>
                <a:ea typeface="PT Serif" charset="0"/>
                <a:cs typeface="PT Serif" charset="0"/>
              </a:rPr>
              <a:t>:</a:t>
            </a:r>
            <a:endParaRPr lang="it-IT" sz="2600" b="1" dirty="0">
              <a:latin typeface="PT Serif" charset="0"/>
              <a:ea typeface="PT Serif" charset="0"/>
              <a:cs typeface="PT Serif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600" dirty="0">
                <a:latin typeface="PT Serif" charset="0"/>
                <a:ea typeface="PT Serif" charset="0"/>
                <a:cs typeface="PT Serif" charset="0"/>
              </a:rPr>
              <a:t>Reading of the 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war report </a:t>
            </a:r>
            <a:r>
              <a:rPr lang="it-IT" sz="2600" i="1" dirty="0" smtClean="0">
                <a:latin typeface="PT Serif" charset="0"/>
                <a:ea typeface="PT Serif" charset="0"/>
                <a:cs typeface="PT Serif" charset="0"/>
              </a:rPr>
              <a:t>The </a:t>
            </a:r>
            <a:r>
              <a:rPr lang="it-IT" sz="2600" i="1" dirty="0" smtClean="0">
                <a:latin typeface="PT Serif" charset="0"/>
                <a:ea typeface="PT Serif" charset="0"/>
                <a:cs typeface="PT Serif" charset="0"/>
              </a:rPr>
              <a:t>War in the Mountains 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by R. Kipling</a:t>
            </a:r>
            <a:endParaRPr lang="it-IT" sz="2600" dirty="0">
              <a:latin typeface="PT Serif" charset="0"/>
              <a:ea typeface="PT Serif" charset="0"/>
              <a:cs typeface="PT Serif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Analysis 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of the report</a:t>
            </a:r>
            <a:endParaRPr lang="it-IT" sz="2600" dirty="0" smtClean="0">
              <a:latin typeface="PT Serif" charset="0"/>
              <a:ea typeface="PT Serif" charset="0"/>
              <a:cs typeface="PT Serif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Production of 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a PowerPoint 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Presentation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600" dirty="0" smtClean="0">
              <a:latin typeface="PT Serif" charset="0"/>
              <a:ea typeface="PT Serif" charset="0"/>
              <a:cs typeface="PT Serif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600" b="1" dirty="0" err="1" smtClean="0">
                <a:latin typeface="PT Serif" charset="0"/>
                <a:ea typeface="PT Serif" charset="0"/>
                <a:cs typeface="PT Serif" charset="0"/>
              </a:rPr>
              <a:t>Objective</a:t>
            </a:r>
            <a:r>
              <a:rPr lang="it-IT" sz="2600" b="1" dirty="0" smtClean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-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D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is-covery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 of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Kipling’s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vision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 of the war and 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the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soldiers’s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role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through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textual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analysis</a:t>
            </a:r>
            <a:endParaRPr lang="it-IT" dirty="0" smtClean="0"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6998" r="5758" b="15522"/>
          <a:stretch/>
        </p:blipFill>
        <p:spPr>
          <a:xfrm>
            <a:off x="0" y="0"/>
            <a:ext cx="12192000" cy="6935056"/>
          </a:xfrm>
        </p:spPr>
      </p:pic>
    </p:spTree>
    <p:extLst>
      <p:ext uri="{BB962C8B-B14F-4D97-AF65-F5344CB8AC3E}">
        <p14:creationId xmlns:p14="http://schemas.microsoft.com/office/powerpoint/2010/main" val="12894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Chapter</a:t>
            </a: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I - The </a:t>
            </a:r>
            <a:r>
              <a:rPr lang="it-IT" b="1" dirty="0" err="1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Roads</a:t>
            </a: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of an </a:t>
            </a:r>
            <a:r>
              <a:rPr lang="it-IT" b="1" dirty="0" err="1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Army</a:t>
            </a: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endParaRPr lang="it-IT" sz="2400" b="1" dirty="0" smtClean="0">
              <a:latin typeface="PT Serif" charset="0"/>
              <a:ea typeface="PT Serif" charset="0"/>
              <a:cs typeface="PT Serif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it-IT" b="1" dirty="0" smtClean="0">
                <a:latin typeface="PT Serif" charset="0"/>
                <a:ea typeface="PT Serif" charset="0"/>
                <a:cs typeface="PT Serif" charset="0"/>
              </a:rPr>
              <a:t>Text type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: War 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Report </a:t>
            </a:r>
          </a:p>
          <a:p>
            <a:pPr marL="0" indent="0">
              <a:buNone/>
            </a:pPr>
            <a:r>
              <a:rPr lang="it-IT" sz="2400" b="1" dirty="0" smtClean="0">
                <a:latin typeface="PT Serif" charset="0"/>
                <a:ea typeface="PT Serif" charset="0"/>
                <a:cs typeface="PT Serif" charset="0"/>
              </a:rPr>
              <a:t>Structure</a:t>
            </a:r>
            <a:r>
              <a:rPr lang="it-IT" sz="2400" dirty="0" smtClean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marL="457200" lvl="1" indent="0">
              <a:buNone/>
            </a:pP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Narrative (mixture of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d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ialogues and descriptions) – telling and showing</a:t>
            </a:r>
          </a:p>
          <a:p>
            <a:pPr marL="457200" lvl="1" indent="-457200">
              <a:buNone/>
            </a:pPr>
            <a:r>
              <a:rPr lang="it-IT" sz="2400" b="1" dirty="0" smtClean="0">
                <a:latin typeface="PT Serif" charset="0"/>
                <a:ea typeface="PT Serif" charset="0"/>
                <a:cs typeface="PT Serif" charset="0"/>
              </a:rPr>
              <a:t>Language</a:t>
            </a:r>
            <a:r>
              <a:rPr lang="it-IT" sz="2400" dirty="0" smtClean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dirty="0">
                <a:latin typeface="PT Serif" charset="0"/>
                <a:ea typeface="PT Serif" charset="0"/>
                <a:cs typeface="PT Serif" charset="0"/>
              </a:rPr>
              <a:t>short, </a:t>
            </a:r>
            <a:r>
              <a:rPr lang="en-US" dirty="0">
                <a:latin typeface="PT Serif" charset="0"/>
                <a:ea typeface="PT Serif" charset="0"/>
                <a:cs typeface="PT Serif" charset="0"/>
              </a:rPr>
              <a:t>simple sentences, </a:t>
            </a:r>
            <a:r>
              <a:rPr lang="en-US" dirty="0">
                <a:latin typeface="PT Serif" charset="0"/>
                <a:ea typeface="PT Serif" charset="0"/>
                <a:cs typeface="PT Serif" charset="0"/>
              </a:rPr>
              <a:t>with the use of </a:t>
            </a:r>
            <a:r>
              <a:rPr lang="en-US" dirty="0">
                <a:latin typeface="PT Serif" charset="0"/>
                <a:ea typeface="PT Serif" charset="0"/>
                <a:cs typeface="PT Serif" charset="0"/>
              </a:rPr>
              <a:t>coordination </a:t>
            </a:r>
          </a:p>
          <a:p>
            <a:pPr lvl="1">
              <a:buFontTx/>
              <a:buChar char="-"/>
            </a:pP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l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exical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choices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semantic</a:t>
            </a:r>
            <a:r>
              <a:rPr lang="it-IT" dirty="0">
                <a:latin typeface="PT Serif" charset="0"/>
                <a:ea typeface="PT Serif" charset="0"/>
                <a:cs typeface="PT Serif" charset="0"/>
                <a:sym typeface="Wingdings"/>
              </a:rPr>
              <a:t> areas of war (last paragraph of the first sequence and last paragraphs of </a:t>
            </a:r>
            <a:r>
              <a:rPr lang="en-GB" dirty="0">
                <a:latin typeface="PT Serif" charset="0"/>
                <a:ea typeface="PT Serif" charset="0"/>
                <a:cs typeface="PT Serif" charset="0"/>
              </a:rPr>
              <a:t>The Belly of Stones)</a:t>
            </a:r>
            <a:r>
              <a:rPr lang="it-IT" dirty="0">
                <a:latin typeface="PT Serif" charset="0"/>
                <a:ea typeface="PT Serif" charset="0"/>
                <a:cs typeface="PT Serif" charset="0"/>
                <a:sym typeface="Wingdings"/>
              </a:rPr>
              <a:t> and nature (first paragraphs)</a:t>
            </a:r>
            <a:endParaRPr lang="it-IT" dirty="0">
              <a:latin typeface="PT Serif" charset="0"/>
              <a:ea typeface="PT Serif" charset="0"/>
              <a:cs typeface="PT Serif" charset="0"/>
            </a:endParaRPr>
          </a:p>
          <a:p>
            <a:pPr lvl="1">
              <a:buFontTx/>
              <a:buChar char="-"/>
            </a:pP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Rhetorical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figures</a:t>
            </a:r>
            <a:r>
              <a:rPr lang="it-IT" dirty="0">
                <a:latin typeface="PT Serif" charset="0"/>
                <a:ea typeface="PT Serif" charset="0"/>
                <a:cs typeface="PT Serif" charset="0"/>
                <a:sym typeface="Wingdings"/>
              </a:rPr>
              <a:t> 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a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lliterations</a:t>
            </a:r>
            <a:r>
              <a:rPr lang="it-IT" dirty="0">
                <a:latin typeface="PT Serif" charset="0"/>
                <a:ea typeface="PT Serif" charset="0"/>
                <a:cs typeface="PT Serif" charset="0"/>
                <a:sym typeface="Wingdings"/>
              </a:rPr>
              <a:t> (</a:t>
            </a:r>
            <a:r>
              <a:rPr lang="en-GB" dirty="0">
                <a:latin typeface="PT Serif" charset="0"/>
                <a:ea typeface="PT Serif" charset="0"/>
                <a:cs typeface="PT Serif" charset="0"/>
              </a:rPr>
              <a:t>sound “t”, 3rd paragraph)</a:t>
            </a:r>
            <a:r>
              <a:rPr lang="it-IT" dirty="0">
                <a:latin typeface="PT Serif" charset="0"/>
                <a:ea typeface="PT Serif" charset="0"/>
                <a:cs typeface="PT Serif" charset="0"/>
                <a:sym typeface="Wingdings"/>
              </a:rPr>
              <a:t>,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anaphoras</a:t>
            </a:r>
            <a:r>
              <a:rPr lang="it-IT" dirty="0">
                <a:latin typeface="PT Serif" charset="0"/>
                <a:ea typeface="PT Serif" charset="0"/>
                <a:cs typeface="PT Serif" charset="0"/>
                <a:sym typeface="Wingdings"/>
              </a:rPr>
              <a:t> (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like</a:t>
            </a:r>
            <a:r>
              <a:rPr lang="it-IT" dirty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en-GB" dirty="0">
                <a:latin typeface="PT Serif" charset="0"/>
                <a:ea typeface="PT Serif" charset="0"/>
                <a:cs typeface="PT Serif" charset="0"/>
              </a:rPr>
              <a:t>head –head, 4th paragraph of The Belly of Stones) </a:t>
            </a:r>
            <a:endParaRPr lang="it-IT" dirty="0">
              <a:latin typeface="PT Serif" charset="0"/>
              <a:ea typeface="PT Serif" charset="0"/>
              <a:cs typeface="PT Serif" charset="0"/>
            </a:endParaRPr>
          </a:p>
          <a:p>
            <a:pPr marL="0" indent="0">
              <a:buNone/>
            </a:pPr>
            <a:r>
              <a:rPr lang="it-IT" sz="2400" b="1" dirty="0" err="1" smtClean="0">
                <a:latin typeface="PT Serif" charset="0"/>
                <a:ea typeface="PT Serif" charset="0"/>
                <a:cs typeface="PT Serif" charset="0"/>
              </a:rPr>
              <a:t>R.Kipling’s</a:t>
            </a:r>
            <a:r>
              <a:rPr lang="it-IT" sz="2400" b="1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400" b="1" dirty="0" err="1" smtClean="0">
                <a:latin typeface="PT Serif" charset="0"/>
                <a:ea typeface="PT Serif" charset="0"/>
                <a:cs typeface="PT Serif" charset="0"/>
              </a:rPr>
              <a:t>ideas</a:t>
            </a:r>
            <a:r>
              <a:rPr lang="it-IT" sz="2400" b="1" dirty="0" smtClean="0">
                <a:latin typeface="PT Serif" charset="0"/>
                <a:ea typeface="PT Serif" charset="0"/>
                <a:cs typeface="PT Serif" charset="0"/>
              </a:rPr>
              <a:t> of</a:t>
            </a:r>
            <a:r>
              <a:rPr lang="it-IT" sz="2400" dirty="0" smtClean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lvl="1">
              <a:buFont typeface=".AppleSystemUIFont" charset="-120"/>
              <a:buChar char="-"/>
            </a:pPr>
            <a:r>
              <a:rPr lang="it-IT" u="sng" dirty="0" smtClean="0">
                <a:latin typeface="PT Serif" charset="0"/>
                <a:ea typeface="PT Serif" charset="0"/>
                <a:cs typeface="PT Serif" charset="0"/>
              </a:rPr>
              <a:t>War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 It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is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a way to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reach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the National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Unity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of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Italy</a:t>
            </a:r>
            <a:endParaRPr lang="it-IT" dirty="0" smtClean="0">
              <a:latin typeface="PT Serif" charset="0"/>
              <a:ea typeface="PT Serif" charset="0"/>
              <a:cs typeface="PT Serif" charset="0"/>
              <a:sym typeface="Wingdings"/>
            </a:endParaRPr>
          </a:p>
          <a:p>
            <a:pPr lvl="1">
              <a:buFont typeface=".AppleSystemUIFont" charset="-120"/>
              <a:buChar char="-"/>
            </a:pPr>
            <a:r>
              <a:rPr lang="it-IT" u="sng" dirty="0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 He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celebrates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the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slain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and the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victims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of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WWI </a:t>
            </a:r>
            <a:endParaRPr lang="it-IT" dirty="0"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4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Chapter</a:t>
            </a:r>
            <a:r>
              <a:rPr lang="it-IT" b="1" dirty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II - </a:t>
            </a:r>
            <a:r>
              <a:rPr lang="it-IT" b="1" dirty="0" err="1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Podgora</a:t>
            </a:r>
            <a:r>
              <a:rPr lang="it-IT" b="1" dirty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90932"/>
            <a:ext cx="10515600" cy="4865174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it-IT" b="1" dirty="0">
                <a:latin typeface="PT Serif" charset="0"/>
                <a:ea typeface="PT Serif" charset="0"/>
                <a:cs typeface="PT Serif" charset="0"/>
              </a:rPr>
              <a:t>Text type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: War Report </a:t>
            </a:r>
          </a:p>
          <a:p>
            <a:pPr marL="0" indent="0">
              <a:buNone/>
            </a:pPr>
            <a:r>
              <a:rPr lang="it-IT" sz="2400" b="1" dirty="0">
                <a:latin typeface="PT Serif" charset="0"/>
                <a:ea typeface="PT Serif" charset="0"/>
                <a:cs typeface="PT Serif" charset="0"/>
              </a:rPr>
              <a:t>Structure</a:t>
            </a:r>
            <a:r>
              <a:rPr lang="it-IT" sz="2400" dirty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marL="457200" lvl="1" indent="0">
              <a:buNone/>
            </a:pPr>
            <a:r>
              <a:rPr lang="it-IT" dirty="0">
                <a:latin typeface="PT Serif" charset="0"/>
                <a:ea typeface="PT Serif" charset="0"/>
                <a:cs typeface="PT Serif" charset="0"/>
              </a:rPr>
              <a:t>Narrative (mixture of dialogues and descriptions) – telling and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showing</a:t>
            </a:r>
          </a:p>
          <a:p>
            <a:pPr marL="457200" lvl="1" indent="-457200">
              <a:buNone/>
            </a:pPr>
            <a:r>
              <a:rPr lang="it-IT" b="1" dirty="0" smtClean="0">
                <a:latin typeface="PT Serif" charset="0"/>
                <a:ea typeface="PT Serif" charset="0"/>
                <a:cs typeface="PT Serif" charset="0"/>
              </a:rPr>
              <a:t>Language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marL="457200" lvl="1" indent="-457200">
              <a:buFontTx/>
              <a:buChar char="-"/>
            </a:pPr>
            <a:r>
              <a:rPr lang="en-US" dirty="0" smtClean="0">
                <a:latin typeface="PT Serif" charset="0"/>
                <a:ea typeface="PT Serif" charset="0"/>
                <a:cs typeface="PT Serif" charset="0"/>
              </a:rPr>
              <a:t>short</a:t>
            </a:r>
            <a:r>
              <a:rPr lang="en-US" dirty="0">
                <a:latin typeface="PT Serif" charset="0"/>
                <a:ea typeface="PT Serif" charset="0"/>
                <a:cs typeface="PT Serif" charset="0"/>
              </a:rPr>
              <a:t>, simple sentences, with the use of coordination </a:t>
            </a:r>
            <a:endParaRPr lang="it-IT" dirty="0" smtClean="0">
              <a:latin typeface="PT Serif" charset="0"/>
              <a:ea typeface="PT Serif" charset="0"/>
              <a:cs typeface="PT Serif" charset="0"/>
            </a:endParaRPr>
          </a:p>
          <a:p>
            <a:pPr marL="457200" lvl="1" indent="-457200">
              <a:buFontTx/>
              <a:buChar char="-"/>
            </a:pP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lexical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choices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semantic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areas of war and nature </a:t>
            </a:r>
            <a:r>
              <a:rPr lang="en-US" dirty="0">
                <a:latin typeface="PT Serif" charset="0"/>
                <a:ea typeface="PT Serif" charset="0"/>
                <a:cs typeface="PT Serif" charset="0"/>
              </a:rPr>
              <a:t>(enemy, death, bombs, fights, trench, soldiers, war, cannons, military service)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endParaRPr lang="it-IT" dirty="0" smtClean="0">
              <a:latin typeface="PT Serif" charset="0"/>
              <a:ea typeface="PT Serif" charset="0"/>
              <a:cs typeface="PT Serif" charset="0"/>
            </a:endParaRPr>
          </a:p>
          <a:p>
            <a:pPr marL="457200" lvl="1" indent="-457200">
              <a:buFontTx/>
              <a:buChar char="-"/>
            </a:pP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r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hetorical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figures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US" dirty="0">
                <a:latin typeface="PT Serif" charset="0"/>
                <a:ea typeface="PT Serif" charset="0"/>
                <a:cs typeface="PT Serif" charset="0"/>
              </a:rPr>
              <a:t>metaphors </a:t>
            </a:r>
            <a:r>
              <a:rPr lang="en-US" i="1" dirty="0">
                <a:latin typeface="PT Serif" charset="0"/>
                <a:ea typeface="PT Serif" charset="0"/>
                <a:cs typeface="PT Serif" charset="0"/>
              </a:rPr>
              <a:t>“…in a month the smooth Italian roads would overrun them as vine tendrils overrun rubbish-heaps”</a:t>
            </a:r>
            <a:endParaRPr lang="it-IT" i="1" dirty="0">
              <a:latin typeface="PT Serif" charset="0"/>
              <a:ea typeface="PT Serif" charset="0"/>
              <a:cs typeface="PT Serif" charset="0"/>
            </a:endParaRPr>
          </a:p>
          <a:p>
            <a:r>
              <a:rPr lang="it-IT" sz="2400" b="1" dirty="0" smtClean="0">
                <a:latin typeface="PT Serif" charset="0"/>
                <a:ea typeface="PT Serif" charset="0"/>
                <a:cs typeface="PT Serif" charset="0"/>
              </a:rPr>
              <a:t>R. </a:t>
            </a:r>
            <a:r>
              <a:rPr lang="it-IT" sz="2400" b="1" dirty="0" err="1" smtClean="0">
                <a:latin typeface="PT Serif" charset="0"/>
                <a:ea typeface="PT Serif" charset="0"/>
                <a:cs typeface="PT Serif" charset="0"/>
              </a:rPr>
              <a:t>Kipling’s</a:t>
            </a:r>
            <a:r>
              <a:rPr lang="it-IT" sz="2400" b="1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400" b="1" dirty="0" err="1">
                <a:latin typeface="PT Serif" charset="0"/>
                <a:ea typeface="PT Serif" charset="0"/>
                <a:cs typeface="PT Serif" charset="0"/>
              </a:rPr>
              <a:t>ideas</a:t>
            </a:r>
            <a:r>
              <a:rPr lang="it-IT" sz="2400" b="1" dirty="0">
                <a:latin typeface="PT Serif" charset="0"/>
                <a:ea typeface="PT Serif" charset="0"/>
                <a:cs typeface="PT Serif" charset="0"/>
              </a:rPr>
              <a:t> of</a:t>
            </a:r>
            <a:r>
              <a:rPr lang="it-IT" sz="2400" dirty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lvl="1">
              <a:buFont typeface=".AppleSystemUIFont" charset="-120"/>
              <a:buChar char="-"/>
            </a:pPr>
            <a:r>
              <a:rPr lang="it-IT" dirty="0"/>
              <a:t>War </a:t>
            </a:r>
            <a:r>
              <a:rPr lang="it-IT" dirty="0">
                <a:sym typeface="Wingdings"/>
              </a:rPr>
              <a:t></a:t>
            </a:r>
            <a:r>
              <a:rPr lang="it-IT" dirty="0"/>
              <a:t> the war </a:t>
            </a:r>
            <a:r>
              <a:rPr lang="it-IT" dirty="0"/>
              <a:t>in </a:t>
            </a:r>
            <a:r>
              <a:rPr lang="it-IT" dirty="0"/>
              <a:t>the </a:t>
            </a:r>
            <a:r>
              <a:rPr lang="it-IT" dirty="0" err="1"/>
              <a:t>mountains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/>
              <a:t>hard and </a:t>
            </a:r>
            <a:r>
              <a:rPr lang="it-IT" dirty="0" err="1"/>
              <a:t>height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everything to </a:t>
            </a:r>
            <a:r>
              <a:rPr lang="it-IT" dirty="0" err="1"/>
              <a:t>survive</a:t>
            </a:r>
            <a:r>
              <a:rPr lang="it-IT" dirty="0"/>
              <a:t> (</a:t>
            </a:r>
            <a:r>
              <a:rPr lang="it-IT" dirty="0" err="1">
                <a:solidFill>
                  <a:srgbClr val="FF0000"/>
                </a:solidFill>
              </a:rPr>
              <a:t>not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clear</a:t>
            </a:r>
            <a:r>
              <a:rPr lang="it-IT" dirty="0" smtClean="0">
                <a:solidFill>
                  <a:srgbClr val="FF0000"/>
                </a:solidFill>
              </a:rPr>
              <a:t> idea)</a:t>
            </a:r>
            <a:endParaRPr lang="it-IT" dirty="0">
              <a:solidFill>
                <a:srgbClr val="FF0000"/>
              </a:solidFill>
            </a:endParaRPr>
          </a:p>
          <a:p>
            <a:pPr lvl="1">
              <a:buFont typeface=".AppleSystemUIFont" charset="-120"/>
              <a:buChar char="-"/>
            </a:pPr>
            <a:r>
              <a:rPr lang="it-IT" dirty="0">
                <a:latin typeface="PT Serif" charset="0"/>
                <a:ea typeface="PT Serif" charset="0"/>
                <a:cs typeface="PT Serif" charset="0"/>
              </a:rPr>
              <a:t>Soldiers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R.Kipling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understands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must be ready for everything in a mountain war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Liceo Scientifico "A. Einstein" - V ALS - A. S. 2017/2018</a:t>
            </a:r>
          </a:p>
        </p:txBody>
      </p:sp>
    </p:spTree>
    <p:extLst>
      <p:ext uri="{BB962C8B-B14F-4D97-AF65-F5344CB8AC3E}">
        <p14:creationId xmlns:p14="http://schemas.microsoft.com/office/powerpoint/2010/main" val="12717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14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err="1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Chapter</a:t>
            </a:r>
            <a:r>
              <a:rPr lang="it-IT" sz="4000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III - A pass, a King and a Mountain</a:t>
            </a: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/>
            </a:r>
            <a:b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</a:b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79665"/>
            <a:ext cx="10515600" cy="4497793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it-IT" b="1" dirty="0">
                <a:latin typeface="PT Serif" charset="0"/>
                <a:ea typeface="PT Serif" charset="0"/>
                <a:cs typeface="PT Serif" charset="0"/>
              </a:rPr>
              <a:t>Text type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: 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War Report </a:t>
            </a:r>
          </a:p>
          <a:p>
            <a:pPr marL="0" indent="0">
              <a:buNone/>
            </a:pPr>
            <a:r>
              <a:rPr lang="it-IT" sz="2200" b="1" dirty="0">
                <a:latin typeface="PT Serif" charset="0"/>
                <a:ea typeface="PT Serif" charset="0"/>
                <a:cs typeface="PT Serif" charset="0"/>
              </a:rPr>
              <a:t>Structure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marL="457200" lvl="1" indent="0">
              <a:buNone/>
            </a:pP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Narrative (mixture of dialogues and descriptions) – telling and showing</a:t>
            </a:r>
          </a:p>
          <a:p>
            <a:pPr marL="457200" lvl="1" indent="-457200">
              <a:buNone/>
            </a:pPr>
            <a:r>
              <a:rPr lang="it-IT" sz="2000" b="1" dirty="0" smtClean="0">
                <a:latin typeface="PT Serif" charset="0"/>
                <a:ea typeface="PT Serif" charset="0"/>
                <a:cs typeface="PT Serif" charset="0"/>
              </a:rPr>
              <a:t>Language</a:t>
            </a:r>
            <a:r>
              <a:rPr lang="it-IT" sz="2000" dirty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marL="457200" lvl="1" indent="-457200">
              <a:buFontTx/>
              <a:buChar char="-"/>
            </a:pPr>
            <a:r>
              <a:rPr lang="en-US" sz="2200" dirty="0">
                <a:latin typeface="PT Serif" charset="0"/>
                <a:ea typeface="PT Serif" charset="0"/>
                <a:cs typeface="PT Serif" charset="0"/>
              </a:rPr>
              <a:t>short, simple sentences, with the use of coordination </a:t>
            </a:r>
            <a:endParaRPr lang="it-IT" sz="2200" dirty="0">
              <a:latin typeface="PT Serif" charset="0"/>
              <a:ea typeface="PT Serif" charset="0"/>
              <a:cs typeface="PT Serif" charset="0"/>
            </a:endParaRPr>
          </a:p>
          <a:p>
            <a:pPr marL="457200" lvl="1" indent="-457200">
              <a:buFontTx/>
              <a:buChar char="-"/>
            </a:pP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lexical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choices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Semantic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areas of war, nature and references 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Puritanism</a:t>
            </a:r>
            <a:endParaRPr lang="it-IT" sz="2200" dirty="0">
              <a:latin typeface="PT Serif" charset="0"/>
              <a:ea typeface="PT Serif" charset="0"/>
              <a:cs typeface="PT Serif" charset="0"/>
              <a:sym typeface="Wingdings"/>
            </a:endParaRPr>
          </a:p>
          <a:p>
            <a:pPr marL="457200" lvl="1" indent="-457200">
              <a:buFontTx/>
              <a:buChar char="-"/>
            </a:pP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r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hetorical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figures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alliterations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of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sounds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“s” and “t”;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similes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(</a:t>
            </a:r>
            <a:r>
              <a:rPr lang="en-US" sz="2200" i="1" dirty="0" smtClean="0">
                <a:latin typeface="PT Serif" charset="0"/>
                <a:ea typeface="PT Serif" charset="0"/>
                <a:cs typeface="PT Serif" charset="0"/>
              </a:rPr>
              <a:t>Sometimes </a:t>
            </a:r>
            <a:r>
              <a:rPr lang="en-US" sz="2200" i="1" dirty="0">
                <a:latin typeface="PT Serif" charset="0"/>
                <a:ea typeface="PT Serif" charset="0"/>
                <a:cs typeface="PT Serif" charset="0"/>
              </a:rPr>
              <a:t>the discharge sounded like a triumphant whoop across the </a:t>
            </a:r>
            <a:r>
              <a:rPr lang="en-US" sz="2200" i="1" dirty="0" smtClean="0">
                <a:latin typeface="PT Serif" charset="0"/>
                <a:ea typeface="PT Serif" charset="0"/>
                <a:cs typeface="PT Serif" charset="0"/>
              </a:rPr>
              <a:t>snows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)</a:t>
            </a:r>
            <a:endParaRPr lang="it-IT" sz="2200" dirty="0">
              <a:latin typeface="PT Serif" charset="0"/>
              <a:ea typeface="PT Serif" charset="0"/>
              <a:cs typeface="PT Serif" charset="0"/>
            </a:endParaRPr>
          </a:p>
          <a:p>
            <a:pPr marL="0" indent="0">
              <a:buNone/>
            </a:pPr>
            <a:r>
              <a:rPr lang="it-IT" sz="2200" b="1" dirty="0" err="1" smtClean="0">
                <a:latin typeface="PT Serif" charset="0"/>
                <a:ea typeface="PT Serif" charset="0"/>
                <a:cs typeface="PT Serif" charset="0"/>
              </a:rPr>
              <a:t>R.Kipling’s</a:t>
            </a:r>
            <a:r>
              <a:rPr lang="it-IT" sz="2200" b="1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b="1" dirty="0" err="1" smtClean="0">
                <a:latin typeface="PT Serif" charset="0"/>
                <a:ea typeface="PT Serif" charset="0"/>
                <a:cs typeface="PT Serif" charset="0"/>
              </a:rPr>
              <a:t>ideas</a:t>
            </a:r>
            <a:r>
              <a:rPr lang="it-IT" sz="2200" b="1" dirty="0" smtClean="0">
                <a:latin typeface="PT Serif" charset="0"/>
                <a:ea typeface="PT Serif" charset="0"/>
                <a:cs typeface="PT Serif" charset="0"/>
              </a:rPr>
              <a:t> of:</a:t>
            </a:r>
          </a:p>
          <a:p>
            <a:pPr marL="444500" lvl="1" indent="-444500">
              <a:buFont typeface=".AppleSystemUIFont" charset="-120"/>
              <a:buChar char="-"/>
            </a:pP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War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It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involves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every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aspect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of life</a:t>
            </a:r>
            <a:endParaRPr lang="it-IT" sz="2200" dirty="0" smtClean="0">
              <a:latin typeface="PT Serif" charset="0"/>
              <a:ea typeface="PT Serif" charset="0"/>
              <a:cs typeface="PT Serif" charset="0"/>
            </a:endParaRPr>
          </a:p>
          <a:p>
            <a:pPr marL="444500" lvl="1" indent="-444500">
              <a:buFont typeface=".AppleSystemUIFont" charset="-120"/>
              <a:buChar char="-"/>
            </a:pP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Soldiers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R.Kipling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considers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soldiers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as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vehicles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achieve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the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objective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of the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war (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w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hat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is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the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objective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?)</a:t>
            </a:r>
            <a:endParaRPr lang="it-IT" sz="2200" dirty="0" smtClean="0"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3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PT Serif"/>
                <a:ea typeface="PT Serif"/>
              </a:rPr>
              <a:t>Chapter IV - Only a few steps higher up </a:t>
            </a:r>
            <a:endParaRPr lang="it-IT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838080" y="1368000"/>
            <a:ext cx="10515240" cy="525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it-IT" b="1" dirty="0">
                <a:latin typeface="PT Serif" charset="0"/>
                <a:ea typeface="PT Serif" charset="0"/>
                <a:cs typeface="PT Serif" charset="0"/>
              </a:rPr>
              <a:t>Text type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: 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War Report </a:t>
            </a:r>
          </a:p>
          <a:p>
            <a:r>
              <a:rPr lang="it-IT" sz="2200" b="1" dirty="0">
                <a:latin typeface="PT Serif" charset="0"/>
                <a:ea typeface="PT Serif" charset="0"/>
                <a:cs typeface="PT Serif" charset="0"/>
              </a:rPr>
              <a:t>Structure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lvl="1"/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Narrative (mixture of dialogues and descriptions) – telling and showing</a:t>
            </a:r>
          </a:p>
          <a:p>
            <a:pPr lvl="1" indent="-457200"/>
            <a:r>
              <a:rPr lang="it-IT" sz="2000" b="1" dirty="0">
                <a:latin typeface="PT Serif" charset="0"/>
                <a:ea typeface="PT Serif" charset="0"/>
                <a:cs typeface="PT Serif" charset="0"/>
              </a:rPr>
              <a:t>Language</a:t>
            </a:r>
            <a:r>
              <a:rPr lang="it-IT" sz="2000" dirty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lvl="1" indent="-457200">
              <a:buFontTx/>
              <a:buChar char="-"/>
            </a:pPr>
            <a:r>
              <a:rPr lang="en-US" sz="2200" dirty="0">
                <a:latin typeface="PT Serif" charset="0"/>
                <a:ea typeface="PT Serif" charset="0"/>
                <a:cs typeface="PT Serif" charset="0"/>
              </a:rPr>
              <a:t>short, simple sentences, with the use of coordination </a:t>
            </a:r>
            <a:endParaRPr lang="it-IT" sz="2200" dirty="0">
              <a:latin typeface="PT Serif" charset="0"/>
              <a:ea typeface="PT Serif" charset="0"/>
              <a:cs typeface="PT Serif" charset="0"/>
            </a:endParaRPr>
          </a:p>
          <a:p>
            <a:pPr lvl="1" indent="-457200">
              <a:buFontTx/>
              <a:buChar char="-"/>
            </a:pP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lexical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choices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GB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</a:t>
            </a:r>
            <a:r>
              <a:rPr lang="en-GB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GB" sz="2200" dirty="0" smtClean="0">
                <a:latin typeface="PT Serif" charset="0"/>
                <a:ea typeface="PT Serif" charset="0"/>
                <a:cs typeface="PT Serif" charset="0"/>
              </a:rPr>
              <a:t>Semantic areas of war and </a:t>
            </a:r>
            <a:r>
              <a:rPr lang="en-GB" sz="2200" dirty="0" smtClean="0">
                <a:latin typeface="PT Serif" charset="0"/>
                <a:ea typeface="PT Serif" charset="0"/>
                <a:cs typeface="PT Serif" charset="0"/>
              </a:rPr>
              <a:t>nature</a:t>
            </a:r>
            <a:endParaRPr lang="it-IT" sz="2200" dirty="0">
              <a:latin typeface="PT Serif" charset="0"/>
              <a:ea typeface="PT Serif" charset="0"/>
              <a:cs typeface="PT Serif" charset="0"/>
            </a:endParaRPr>
          </a:p>
          <a:p>
            <a:pPr lvl="1" indent="-457200">
              <a:buFontTx/>
              <a:buChar char="-"/>
            </a:pPr>
            <a:r>
              <a:rPr lang="en-GB" sz="2200" dirty="0" smtClean="0">
                <a:latin typeface="PT Serif" charset="0"/>
                <a:ea typeface="PT Serif" charset="0"/>
                <a:cs typeface="PT Serif" charset="0"/>
              </a:rPr>
              <a:t>r</a:t>
            </a:r>
            <a:r>
              <a:rPr lang="en-GB" sz="2200" dirty="0" smtClean="0">
                <a:latin typeface="PT Serif" charset="0"/>
                <a:ea typeface="PT Serif" charset="0"/>
                <a:cs typeface="PT Serif" charset="0"/>
              </a:rPr>
              <a:t>hetorical </a:t>
            </a:r>
            <a:r>
              <a:rPr lang="en-GB" sz="2200" dirty="0" smtClean="0">
                <a:latin typeface="PT Serif" charset="0"/>
                <a:ea typeface="PT Serif" charset="0"/>
                <a:cs typeface="PT Serif" charset="0"/>
              </a:rPr>
              <a:t>figures </a:t>
            </a:r>
            <a:r>
              <a:rPr lang="en-GB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en-US" sz="2200" dirty="0" smtClean="0">
                <a:latin typeface="PT Serif" charset="0"/>
                <a:ea typeface="PT Serif" charset="0"/>
                <a:cs typeface="PT Serif" charset="0"/>
              </a:rPr>
              <a:t>Alliteration of sound “s” and “t”; similes between nature and a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m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onster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 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it-IT" sz="2200" b="1" dirty="0" err="1" smtClean="0">
                <a:latin typeface="PT Serif" charset="0"/>
                <a:ea typeface="PT Serif" charset="0"/>
                <a:cs typeface="PT Serif" charset="0"/>
              </a:rPr>
              <a:t>Kipling’s</a:t>
            </a:r>
            <a:r>
              <a:rPr lang="it-IT" sz="2200" b="1" dirty="0" smtClean="0">
                <a:latin typeface="PT Serif" charset="0"/>
                <a:ea typeface="PT Serif" charset="0"/>
                <a:cs typeface="PT Serif" charset="0"/>
              </a:rPr>
              <a:t> idea of:</a:t>
            </a:r>
          </a:p>
          <a:p>
            <a:pPr marL="800100" lvl="1" indent="-342900">
              <a:buFont typeface=".AppleSystemUIFont" charset="-120"/>
              <a:buChar char="-"/>
              <a:tabLst>
                <a:tab pos="457200" algn="l"/>
              </a:tabLst>
            </a:pP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War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GB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negative idea: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people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must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adapt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to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a new situation in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order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survive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</a:p>
          <a:p>
            <a:pPr marL="800100" lvl="1" indent="-342900">
              <a:buFont typeface=".AppleSystemUIFont" charset="-120"/>
              <a:buChar char="-"/>
              <a:tabLst>
                <a:tab pos="457200" algn="l"/>
              </a:tabLst>
            </a:pP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GB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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R.Kipling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considers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as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brave and full of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energy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young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men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who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are ready 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adapt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any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situation and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sacrifice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themselves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,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changing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their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life 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defend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their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Nation</a:t>
            </a:r>
            <a:endParaRPr lang="it-IT" sz="2200" dirty="0" smtClean="0">
              <a:latin typeface="PT Serif" charset="0"/>
              <a:ea typeface="PT Serif" charset="0"/>
              <a:cs typeface="PT Serif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Liceo Scientifico "A. Einstein" - V ALS - A. S. 2017/2018</a:t>
            </a:r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80274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Chapter</a:t>
            </a:r>
            <a:r>
              <a:rPr lang="it-IT" b="1" dirty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V </a:t>
            </a:r>
            <a:r>
              <a:rPr lang="mr-IN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–</a:t>
            </a: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The Trentino Front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00027"/>
            <a:ext cx="10515600" cy="4774130"/>
          </a:xfrm>
        </p:spPr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it-IT" b="1" dirty="0">
                <a:latin typeface="PT Serif" charset="0"/>
                <a:ea typeface="PT Serif" charset="0"/>
                <a:cs typeface="PT Serif" charset="0"/>
              </a:rPr>
              <a:t>Text type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: 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War Report </a:t>
            </a:r>
          </a:p>
          <a:p>
            <a:pPr marL="0" indent="0">
              <a:buNone/>
            </a:pPr>
            <a:r>
              <a:rPr lang="it-IT" sz="2200" b="1" dirty="0" smtClean="0">
                <a:latin typeface="PT Serif" charset="0"/>
                <a:ea typeface="PT Serif" charset="0"/>
                <a:cs typeface="PT Serif" charset="0"/>
              </a:rPr>
              <a:t>Structure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:</a:t>
            </a:r>
            <a:br>
              <a:rPr lang="it-IT" sz="2200" dirty="0" smtClean="0">
                <a:latin typeface="PT Serif" charset="0"/>
                <a:ea typeface="PT Serif" charset="0"/>
                <a:cs typeface="PT Serif" charset="0"/>
              </a:rPr>
            </a:b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Narrative 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(mixture of dialogues and descriptions) – telling and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showing</a:t>
            </a:r>
          </a:p>
          <a:p>
            <a:pPr marL="0" indent="0">
              <a:buNone/>
            </a:pPr>
            <a:r>
              <a:rPr lang="it-IT" sz="2000" b="1" dirty="0" smtClean="0">
                <a:latin typeface="PT Serif" charset="0"/>
                <a:ea typeface="PT Serif" charset="0"/>
                <a:cs typeface="PT Serif" charset="0"/>
              </a:rPr>
              <a:t>Language</a:t>
            </a:r>
            <a:r>
              <a:rPr lang="it-IT" sz="2000" dirty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lvl="1" indent="-457200">
              <a:buFontTx/>
              <a:buChar char="-"/>
            </a:pPr>
            <a:r>
              <a:rPr lang="en-US" sz="2200" dirty="0">
                <a:latin typeface="PT Serif" charset="0"/>
                <a:ea typeface="PT Serif" charset="0"/>
                <a:cs typeface="PT Serif" charset="0"/>
              </a:rPr>
              <a:t>short, simple sentences, with the use of coordination </a:t>
            </a:r>
            <a:endParaRPr lang="it-IT" sz="2200" dirty="0">
              <a:latin typeface="PT Serif" charset="0"/>
              <a:ea typeface="PT Serif" charset="0"/>
              <a:cs typeface="PT Serif" charset="0"/>
            </a:endParaRPr>
          </a:p>
          <a:p>
            <a:pPr lvl="1" indent="-457200">
              <a:buFontTx/>
              <a:buChar char="-"/>
            </a:pP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lexical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choices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Semantic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areas of war, nature and references to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Puritanism</a:t>
            </a:r>
            <a:endParaRPr lang="it-IT" sz="2200" dirty="0">
              <a:latin typeface="PT Serif" charset="0"/>
              <a:ea typeface="PT Serif" charset="0"/>
              <a:cs typeface="PT Serif" charset="0"/>
              <a:sym typeface="Wingdings"/>
            </a:endParaRPr>
          </a:p>
          <a:p>
            <a:pPr lvl="1">
              <a:buFontTx/>
              <a:buChar char="-"/>
            </a:pPr>
            <a:r>
              <a:rPr lang="it-IT" sz="2200" u="sng" dirty="0" err="1">
                <a:latin typeface="PT Serif" charset="0"/>
                <a:ea typeface="PT Serif" charset="0"/>
                <a:cs typeface="PT Serif" charset="0"/>
              </a:rPr>
              <a:t>r</a:t>
            </a:r>
            <a:r>
              <a:rPr lang="it-IT" sz="2200" u="sng" dirty="0" err="1" smtClean="0">
                <a:latin typeface="PT Serif" charset="0"/>
                <a:ea typeface="PT Serif" charset="0"/>
                <a:cs typeface="PT Serif" charset="0"/>
              </a:rPr>
              <a:t>hetorical</a:t>
            </a: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u="sng" dirty="0" err="1">
                <a:latin typeface="PT Serif" charset="0"/>
                <a:ea typeface="PT Serif" charset="0"/>
                <a:cs typeface="PT Serif" charset="0"/>
              </a:rPr>
              <a:t>figures</a:t>
            </a:r>
            <a:r>
              <a:rPr lang="it-IT" sz="2200" u="sng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similes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(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Battalions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slipped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like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shadows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through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the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mists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between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the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pines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)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 ;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alliterations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 of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sounds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 “s” and “t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” (</a:t>
            </a:r>
            <a:r>
              <a:rPr lang="en-US" sz="2200" i="1" dirty="0">
                <a:latin typeface="PT Serif" charset="0"/>
                <a:ea typeface="PT Serif" charset="0"/>
                <a:cs typeface="PT Serif" charset="0"/>
              </a:rPr>
              <a:t>hardness that impresses</a:t>
            </a:r>
            <a:r>
              <a:rPr lang="en-US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US" sz="2200" dirty="0" smtClean="0">
                <a:latin typeface="PT Serif" charset="0"/>
                <a:ea typeface="PT Serif" charset="0"/>
                <a:cs typeface="PT Serif" charset="0"/>
              </a:rPr>
              <a:t>or </a:t>
            </a:r>
            <a:r>
              <a:rPr lang="en-US" sz="2200" i="1" dirty="0">
                <a:latin typeface="PT Serif" charset="0"/>
                <a:ea typeface="PT Serif" charset="0"/>
                <a:cs typeface="PT Serif" charset="0"/>
              </a:rPr>
              <a:t>immense efforts and necessities</a:t>
            </a:r>
            <a:r>
              <a:rPr lang="en-US" sz="2200" dirty="0" smtClean="0">
                <a:latin typeface="PT Serif" charset="0"/>
                <a:ea typeface="PT Serif" charset="0"/>
                <a:cs typeface="PT Serif" charset="0"/>
              </a:rPr>
              <a:t>)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endParaRPr lang="it-IT" sz="2200" dirty="0">
              <a:latin typeface="PT Serif" charset="0"/>
              <a:ea typeface="PT Serif" charset="0"/>
              <a:cs typeface="PT Serif" charset="0"/>
            </a:endParaRPr>
          </a:p>
          <a:p>
            <a:r>
              <a:rPr lang="it-IT" sz="2200" b="1" dirty="0" err="1">
                <a:latin typeface="PT Serif" charset="0"/>
                <a:ea typeface="PT Serif" charset="0"/>
                <a:cs typeface="PT Serif" charset="0"/>
              </a:rPr>
              <a:t>Kipling’s</a:t>
            </a:r>
            <a:r>
              <a:rPr lang="it-IT" sz="2200" b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b="1" dirty="0" err="1">
                <a:latin typeface="PT Serif" charset="0"/>
                <a:ea typeface="PT Serif" charset="0"/>
                <a:cs typeface="PT Serif" charset="0"/>
              </a:rPr>
              <a:t>ideas</a:t>
            </a:r>
            <a:r>
              <a:rPr lang="it-IT" sz="2200" b="1" dirty="0">
                <a:latin typeface="PT Serif" charset="0"/>
                <a:ea typeface="PT Serif" charset="0"/>
                <a:cs typeface="PT Serif" charset="0"/>
              </a:rPr>
              <a:t> of:</a:t>
            </a:r>
          </a:p>
          <a:p>
            <a:pPr lvl="1">
              <a:buFont typeface=".AppleSystemUIFont" charset="-120"/>
              <a:buChar char="-"/>
            </a:pP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War 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It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is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a way 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reach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the National Unit</a:t>
            </a:r>
            <a:endParaRPr lang="it-IT" sz="2200" dirty="0">
              <a:latin typeface="PT Serif" charset="0"/>
              <a:ea typeface="PT Serif" charset="0"/>
              <a:cs typeface="PT Serif" charset="0"/>
            </a:endParaRPr>
          </a:p>
          <a:p>
            <a:pPr lvl="1">
              <a:buFont typeface=".AppleSystemUIFont" charset="-120"/>
              <a:buChar char="-"/>
            </a:pP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Soldiers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R. 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Kipling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underlines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their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values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that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remind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P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uritan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ideology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: work,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efficiency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determination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to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reach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their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objectives</a:t>
            </a:r>
            <a:endParaRPr lang="it-IT" sz="2200" dirty="0">
              <a:latin typeface="PT Serif" charset="0"/>
              <a:ea typeface="PT Serif" charset="0"/>
              <a:cs typeface="PT Serif" charset="0"/>
              <a:sym typeface="Wingding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2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47318"/>
            <a:ext cx="10515600" cy="1325563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Conclusion</a:t>
            </a:r>
            <a:endParaRPr lang="it-IT" b="1" dirty="0">
              <a:solidFill>
                <a:srgbClr val="0070C0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49347"/>
            <a:ext cx="10515600" cy="432761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 smtClean="0">
                <a:latin typeface="PT Serif" charset="0"/>
                <a:ea typeface="PT Serif" charset="0"/>
                <a:cs typeface="PT Serif" charset="0"/>
              </a:rPr>
              <a:t>IDEAS CONVEYED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 smtClean="0">
                <a:latin typeface="PT Serif" charset="0"/>
                <a:ea typeface="PT Serif" charset="0"/>
                <a:cs typeface="PT Serif" charset="0"/>
              </a:rPr>
              <a:t>The war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R.Kipling shows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an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ambiguous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opinion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about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the war.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Indeed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, some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chapters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convey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a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contradictory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vision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of the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conflict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: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on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one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side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brought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innovation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in economy,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communication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and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transport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, on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the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other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side,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implied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sacrifices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the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death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of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young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men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who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believed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in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the idea of the National Unit.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 smtClean="0">
              <a:latin typeface="PT Serif" charset="0"/>
              <a:ea typeface="PT Serif" charset="0"/>
              <a:cs typeface="PT Serif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>
                <a:latin typeface="PT Serif" charset="0"/>
                <a:ea typeface="PT Serif" charset="0"/>
                <a:cs typeface="PT Serif" charset="0"/>
              </a:rPr>
              <a:t>T</a:t>
            </a:r>
            <a:r>
              <a:rPr lang="it-IT" b="1" dirty="0" smtClean="0">
                <a:latin typeface="PT Serif" charset="0"/>
                <a:ea typeface="PT Serif" charset="0"/>
                <a:cs typeface="PT Serif" charset="0"/>
              </a:rPr>
              <a:t>he </a:t>
            </a:r>
            <a:r>
              <a:rPr lang="it-IT" b="1" dirty="0" err="1" smtClean="0">
                <a:latin typeface="PT Serif" charset="0"/>
                <a:ea typeface="PT Serif" charset="0"/>
                <a:cs typeface="PT Serif" charset="0"/>
              </a:rPr>
              <a:t>soldier</a:t>
            </a:r>
            <a:endParaRPr lang="it-IT" dirty="0">
              <a:latin typeface="PT Serif" charset="0"/>
              <a:ea typeface="PT Serif" charset="0"/>
              <a:cs typeface="PT Serif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R.Kipling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appreciates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Italian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’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dedication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and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values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(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recalling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P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uritan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ideology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: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determination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, </a:t>
            </a:r>
            <a:r>
              <a:rPr lang="en-US" dirty="0">
                <a:latin typeface="PT Serif" charset="0"/>
                <a:ea typeface="PT Serif" charset="0"/>
                <a:cs typeface="PT Serif" charset="0"/>
              </a:rPr>
              <a:t>perseverance</a:t>
            </a:r>
            <a:r>
              <a:rPr lang="it-IT" dirty="0" smtClean="0">
                <a:effectLst/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en-US" dirty="0" smtClean="0">
                <a:latin typeface="PT Serif" charset="0"/>
                <a:ea typeface="PT Serif" charset="0"/>
                <a:cs typeface="PT Serif" charset="0"/>
              </a:rPr>
              <a:t>work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). In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addition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,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are a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means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to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reach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a National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Unit.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732</Words>
  <Application>Microsoft Office PowerPoint</Application>
  <PresentationFormat>Widescreen</PresentationFormat>
  <Paragraphs>84</Paragraphs>
  <Slides>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.AppleSystemUIFont</vt:lpstr>
      <vt:lpstr>Arial</vt:lpstr>
      <vt:lpstr>Calibri</vt:lpstr>
      <vt:lpstr>Calibri Light</vt:lpstr>
      <vt:lpstr>PT Serif</vt:lpstr>
      <vt:lpstr>Times New Roman</vt:lpstr>
      <vt:lpstr>Wingdings</vt:lpstr>
      <vt:lpstr>Tema di Office</vt:lpstr>
      <vt:lpstr>The War in the Mountains</vt:lpstr>
      <vt:lpstr>Introduction</vt:lpstr>
      <vt:lpstr>Presentazione standard di PowerPoint</vt:lpstr>
      <vt:lpstr>Chapter I - The Roads of an Army </vt:lpstr>
      <vt:lpstr>Chapter II - Podgora </vt:lpstr>
      <vt:lpstr>Chapter III - A pass, a King and a Mountain  </vt:lpstr>
      <vt:lpstr>Presentazione standard di PowerPoint</vt:lpstr>
      <vt:lpstr>Chapter V – The Trentino Front  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in the Mountains</dc:title>
  <dc:creator>Mattia Romano</dc:creator>
  <cp:lastModifiedBy>Utente Windows</cp:lastModifiedBy>
  <cp:revision>44</cp:revision>
  <dcterms:created xsi:type="dcterms:W3CDTF">2017-12-29T14:42:35Z</dcterms:created>
  <dcterms:modified xsi:type="dcterms:W3CDTF">2018-01-09T21:17:07Z</dcterms:modified>
</cp:coreProperties>
</file>