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F41BB-C45B-4765-88AF-41DA9F2FEEA7}" type="datetimeFigureOut">
              <a:rPr lang="it-IT" smtClean="0"/>
              <a:t>02/03/2018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510975-9899-449D-A402-E4A1F98B514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GRUPPO B</a:t>
            </a:r>
            <a:b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7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2424114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FF0066"/>
                </a:solidFill>
              </a:rPr>
              <a:t>IMPEGNI </a:t>
            </a:r>
            <a:r>
              <a:rPr lang="it-IT" b="1" dirty="0" err="1" smtClean="0">
                <a:solidFill>
                  <a:srgbClr val="FF0066"/>
                </a:solidFill>
              </a:rPr>
              <a:t>DI</a:t>
            </a:r>
            <a:r>
              <a:rPr lang="it-IT" b="1" dirty="0" smtClean="0">
                <a:solidFill>
                  <a:srgbClr val="FF0066"/>
                </a:solidFill>
              </a:rPr>
              <a:t> SERVIZIO</a:t>
            </a:r>
          </a:p>
          <a:p>
            <a:r>
              <a:rPr lang="it-IT" sz="2400" b="1" dirty="0" smtClean="0">
                <a:solidFill>
                  <a:srgbClr val="FF0066"/>
                </a:solidFill>
              </a:rPr>
              <a:t>Piano di istituto </a:t>
            </a:r>
          </a:p>
          <a:p>
            <a:r>
              <a:rPr lang="it-IT" sz="2400" b="1" dirty="0" smtClean="0">
                <a:solidFill>
                  <a:srgbClr val="FF0066"/>
                </a:solidFill>
              </a:rPr>
              <a:t>Obbligatorietà</a:t>
            </a:r>
            <a:endParaRPr lang="it-IT" sz="2400" dirty="0">
              <a:solidFill>
                <a:srgbClr val="FF0066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Liceo Scientifico Marinelli</a:t>
            </a:r>
            <a:br>
              <a:rPr lang="it-IT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marzo 2018</a:t>
            </a:r>
            <a:endParaRPr lang="it-IT" dirty="0" smtClean="0">
              <a:solidFill>
                <a:srgbClr val="FF0066"/>
              </a:solidFill>
            </a:endParaRPr>
          </a:p>
          <a:p>
            <a:pPr>
              <a:buFont typeface="Wingdings" pitchFamily="2" charset="2"/>
              <a:buChar char="§"/>
            </a:pPr>
            <a:endParaRPr lang="it-IT" dirty="0">
              <a:solidFill>
                <a:srgbClr val="FF0066"/>
              </a:solidFill>
            </a:endParaRPr>
          </a:p>
        </p:txBody>
      </p:sp>
      <p:pic>
        <p:nvPicPr>
          <p:cNvPr id="14338" name="Picture 2" descr="le province del Friuli Venezia Giul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85728"/>
            <a:ext cx="3629025" cy="136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725470"/>
          </a:xfrm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</a:rPr>
              <a:t>PIANO FORMATIVO </a:t>
            </a:r>
            <a:r>
              <a:rPr lang="it-IT" sz="3600" b="1" dirty="0" err="1" smtClean="0">
                <a:solidFill>
                  <a:srgbClr val="002060"/>
                </a:solidFill>
              </a:rPr>
              <a:t>D’ISTITUTO</a:t>
            </a:r>
            <a:endParaRPr lang="it-IT" sz="3600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214422"/>
            <a:ext cx="8329642" cy="4429156"/>
          </a:xfrm>
          <a:ln>
            <a:solidFill>
              <a:srgbClr val="FF0066"/>
            </a:solidFill>
            <a:prstDash val="dash"/>
          </a:ln>
        </p:spPr>
        <p:txBody>
          <a:bodyPr>
            <a:normAutofit/>
          </a:bodyPr>
          <a:lstStyle/>
          <a:p>
            <a:pPr algn="just">
              <a:buClr>
                <a:srgbClr val="FF0066"/>
              </a:buClr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</a:rPr>
              <a:t>La tipologia dell’istituto privilegia  offerte formative diverse</a:t>
            </a:r>
          </a:p>
          <a:p>
            <a:pPr algn="just">
              <a:buClr>
                <a:srgbClr val="FF0066"/>
              </a:buClr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</a:rPr>
              <a:t>Esperienze pregresse influenzano la progettualità dei piani di formazione </a:t>
            </a:r>
          </a:p>
          <a:p>
            <a:pPr algn="just">
              <a:buClr>
                <a:srgbClr val="FF0066"/>
              </a:buClr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</a:rPr>
              <a:t>Piano formazione </a:t>
            </a:r>
            <a:r>
              <a:rPr lang="it-IT" sz="2000" i="1" dirty="0" smtClean="0">
                <a:solidFill>
                  <a:srgbClr val="002060"/>
                </a:solidFill>
              </a:rPr>
              <a:t>versus </a:t>
            </a:r>
            <a:r>
              <a:rPr lang="it-IT" sz="2000" dirty="0" smtClean="0">
                <a:solidFill>
                  <a:srgbClr val="002060"/>
                </a:solidFill>
              </a:rPr>
              <a:t>PTOF  </a:t>
            </a: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 </a:t>
            </a:r>
            <a:r>
              <a:rPr lang="it-IT" sz="2000" dirty="0" smtClean="0">
                <a:solidFill>
                  <a:srgbClr val="002060"/>
                </a:solidFill>
              </a:rPr>
              <a:t>R</a:t>
            </a:r>
            <a:r>
              <a:rPr lang="it-IT" sz="2000" dirty="0" smtClean="0">
                <a:solidFill>
                  <a:srgbClr val="002060"/>
                </a:solidFill>
              </a:rPr>
              <a:t>apporto p</a:t>
            </a:r>
            <a:r>
              <a:rPr lang="it-IT" sz="2000" dirty="0" smtClean="0">
                <a:solidFill>
                  <a:srgbClr val="002060"/>
                </a:solidFill>
              </a:rPr>
              <a:t>rospettive triennali e scadenze annuali</a:t>
            </a:r>
          </a:p>
          <a:p>
            <a:pPr algn="just">
              <a:buClr>
                <a:srgbClr val="FF0066"/>
              </a:buClr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</a:rPr>
              <a:t>Struttura piano formazione </a:t>
            </a: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identità,  priorità, finalità, organizzazione</a:t>
            </a:r>
          </a:p>
          <a:p>
            <a:pPr algn="just">
              <a:buClr>
                <a:srgbClr val="FF0066"/>
              </a:buClr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Risposte formative diversificate e comunque mirate alle </a:t>
            </a: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esigenze peculiari dell’istituto</a:t>
            </a:r>
          </a:p>
          <a:p>
            <a:pPr algn="just">
              <a:buClr>
                <a:srgbClr val="FF0066"/>
              </a:buClr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Come </a:t>
            </a: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 </a:t>
            </a: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validare e valorizzare all’interno dell’istituto le esperienze effettuate</a:t>
            </a:r>
          </a:p>
          <a:p>
            <a:pPr algn="just">
              <a:buClr>
                <a:srgbClr val="FF0066"/>
              </a:buClr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Necessità di individuare un gruppo di presidio dei processi  e dei prodotti</a:t>
            </a:r>
          </a:p>
          <a:p>
            <a:pPr algn="just">
              <a:buClr>
                <a:srgbClr val="FF0066"/>
              </a:buClr>
              <a:buFont typeface="Wingdings" pitchFamily="2" charset="2"/>
              <a:buChar char="§"/>
            </a:pP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Ipotizzare percorsi di formazione di livelli diversificati  all’interno delle istituzioni scolastiche (azione-ricerca, gruppi di studio,  momenti di riflessioni per macroaree o </a:t>
            </a: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a </a:t>
            </a:r>
            <a:r>
              <a:rPr lang="it-IT" sz="2000" dirty="0" smtClean="0">
                <a:solidFill>
                  <a:srgbClr val="002060"/>
                </a:solidFill>
                <a:sym typeface="Wingdings"/>
              </a:rPr>
              <a:t>carattere dipartimentale)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002060"/>
                </a:solidFill>
              </a:rPr>
              <a:t>OBBLIGATORIETA’</a:t>
            </a:r>
            <a:endParaRPr lang="it-IT" b="1" dirty="0">
              <a:solidFill>
                <a:srgbClr val="00206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  <a:ln>
            <a:solidFill>
              <a:srgbClr val="FF0066"/>
            </a:solidFill>
            <a:prstDash val="dashDot"/>
          </a:ln>
        </p:spPr>
        <p:txBody>
          <a:bodyPr>
            <a:normAutofit fontScale="92500" lnSpcReduction="20000"/>
          </a:bodyPr>
          <a:lstStyle/>
          <a:p>
            <a:pPr marL="358775" indent="-358775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Dimensione etica deontologica dell’insegnante</a:t>
            </a:r>
          </a:p>
          <a:p>
            <a:pPr marL="358775" indent="-358775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Sviluppo professionale continuo come parte identitaria della figura professionale dell’insegnante</a:t>
            </a:r>
          </a:p>
          <a:p>
            <a:pPr marL="358775" indent="-358775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Il contratto di lavoro è elusivo sulla formazione</a:t>
            </a:r>
          </a:p>
          <a:p>
            <a:pPr marL="358775" indent="-358775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Mancanza di riconoscimento/ricaduta economica</a:t>
            </a:r>
          </a:p>
          <a:p>
            <a:pPr marL="358775" indent="-358775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Ipotesi di utilizzo di crediti per il riconoscimento delle buona didattica e formazione</a:t>
            </a:r>
          </a:p>
          <a:p>
            <a:pPr marL="358775" indent="-358775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Ruolo del Collegio Docenti nella definizione  degli impegni (collocazione, scelta e durata delle attività, ….)</a:t>
            </a:r>
          </a:p>
          <a:p>
            <a:pPr marL="358775" indent="-358775">
              <a:buFont typeface="Wingdings" pitchFamily="2" charset="2"/>
              <a:buChar char="§"/>
            </a:pPr>
            <a:endParaRPr lang="it-IT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2547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>
                <a:solidFill>
                  <a:srgbClr val="002060"/>
                </a:solidFill>
              </a:rPr>
              <a:t>CHI PRESIDIA LA FORMAZIONE?</a:t>
            </a:r>
            <a:br>
              <a:rPr lang="it-IT" b="1" dirty="0" smtClean="0">
                <a:solidFill>
                  <a:srgbClr val="002060"/>
                </a:solidFill>
              </a:rPr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1071546"/>
            <a:ext cx="8186766" cy="5054617"/>
          </a:xfrm>
          <a:ln>
            <a:solidFill>
              <a:schemeClr val="tx1"/>
            </a:solidFill>
            <a:prstDash val="dash"/>
          </a:ln>
        </p:spPr>
        <p:txBody>
          <a:bodyPr>
            <a:normAutofit lnSpcReduction="10000"/>
          </a:bodyPr>
          <a:lstStyle/>
          <a:p>
            <a:pPr>
              <a:buNone/>
            </a:pPr>
            <a:endParaRPr lang="it-IT" dirty="0" smtClean="0">
              <a:solidFill>
                <a:srgbClr val="002060"/>
              </a:solidFill>
            </a:endParaRPr>
          </a:p>
          <a:p>
            <a:pPr marL="268288" indent="-268288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Formazione come processo strutturale permanente  </a:t>
            </a:r>
            <a:r>
              <a:rPr lang="it-IT" dirty="0" smtClean="0">
                <a:solidFill>
                  <a:srgbClr val="FF0066"/>
                </a:solidFill>
                <a:sym typeface="Wingdings"/>
              </a:rPr>
              <a:t></a:t>
            </a:r>
            <a:r>
              <a:rPr lang="it-IT" dirty="0" smtClean="0">
                <a:solidFill>
                  <a:srgbClr val="002060"/>
                </a:solidFill>
                <a:sym typeface="Wingdings"/>
              </a:rPr>
              <a:t> necessità di individuare una figura/un gruppo impegnato in questa direzione</a:t>
            </a:r>
          </a:p>
          <a:p>
            <a:pPr marL="268288" indent="-268288">
              <a:buClr>
                <a:srgbClr val="FF0066"/>
              </a:buClr>
              <a:buFont typeface="Wingdings" pitchFamily="2" charset="2"/>
              <a:buChar char="§"/>
            </a:pPr>
            <a:r>
              <a:rPr lang="it-IT" smtClean="0">
                <a:solidFill>
                  <a:srgbClr val="002060"/>
                </a:solidFill>
                <a:sym typeface="Wingdings"/>
              </a:rPr>
              <a:t>Relazione </a:t>
            </a:r>
            <a:r>
              <a:rPr lang="it-IT" dirty="0" smtClean="0">
                <a:solidFill>
                  <a:srgbClr val="002060"/>
                </a:solidFill>
                <a:sym typeface="Wingdings"/>
              </a:rPr>
              <a:t>docenti, scuola, ambito, USR, MIUR</a:t>
            </a:r>
            <a:endParaRPr lang="it-IT" dirty="0" smtClean="0">
              <a:solidFill>
                <a:srgbClr val="002060"/>
              </a:solidFill>
              <a:sym typeface="Wingdings"/>
            </a:endParaRPr>
          </a:p>
          <a:p>
            <a:pPr marL="268288" indent="-268288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>
                <a:solidFill>
                  <a:srgbClr val="002060"/>
                </a:solidFill>
                <a:sym typeface="Wingdings"/>
              </a:rPr>
              <a:t>R</a:t>
            </a:r>
            <a:r>
              <a:rPr lang="it-IT" dirty="0" smtClean="0">
                <a:solidFill>
                  <a:srgbClr val="002060"/>
                </a:solidFill>
                <a:sym typeface="Wingdings"/>
              </a:rPr>
              <a:t>apporto con aspetti amministrativi e gestionali</a:t>
            </a:r>
          </a:p>
          <a:p>
            <a:pPr marL="268288" indent="-268288">
              <a:buClr>
                <a:srgbClr val="FF0066"/>
              </a:buClr>
              <a:buFont typeface="Wingdings" pitchFamily="2" charset="2"/>
              <a:buChar char="§"/>
            </a:pPr>
            <a:r>
              <a:rPr lang="it-IT" dirty="0" smtClean="0">
                <a:solidFill>
                  <a:srgbClr val="002060"/>
                </a:solidFill>
              </a:rPr>
              <a:t>Modalità dell’informazione ai docenti e forme di accessibilità dell’informazione</a:t>
            </a:r>
          </a:p>
          <a:p>
            <a:pPr marL="268288" indent="-268288">
              <a:buFont typeface="Wingdings" pitchFamily="2" charset="2"/>
              <a:buChar char="§"/>
            </a:pPr>
            <a:endParaRPr lang="it-IT" dirty="0" smtClean="0">
              <a:sym typeface="Wingdings"/>
            </a:endParaRPr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212</Words>
  <Application>Microsoft Office PowerPoint</Application>
  <PresentationFormat>Presentazione su schermo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GRUPPO B </vt:lpstr>
      <vt:lpstr>PIANO FORMATIVO D’ISTITUTO</vt:lpstr>
      <vt:lpstr>OBBLIGATORIETA’</vt:lpstr>
      <vt:lpstr> CHI PRESIDIA LA FORMAZIONE?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GRUPPO B</dc:title>
  <dc:creator>Alunno28</dc:creator>
  <cp:lastModifiedBy>Alunno28</cp:lastModifiedBy>
  <cp:revision>13</cp:revision>
  <dcterms:created xsi:type="dcterms:W3CDTF">2018-03-02T13:20:34Z</dcterms:created>
  <dcterms:modified xsi:type="dcterms:W3CDTF">2018-03-02T14:31:29Z</dcterms:modified>
</cp:coreProperties>
</file>