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3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80" r:id="rId16"/>
    <p:sldId id="28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5"/>
    <p:restoredTop sz="92965"/>
  </p:normalViewPr>
  <p:slideViewPr>
    <p:cSldViewPr snapToGrid="0" snapToObjects="1">
      <p:cViewPr>
        <p:scale>
          <a:sx n="80" d="100"/>
          <a:sy n="80" d="100"/>
        </p:scale>
        <p:origin x="-4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27BB-A86E-A34B-807C-70BA1B1210E4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6A6A4-DFF4-9D49-9A85-C51BFF03B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91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6A6A4-DFF4-9D49-9A85-C51BFF03B8B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5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77275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5" tIns="44307" rIns="88615" bIns="44307" anchor="b"/>
          <a:lstStyle>
            <a:lvl1pPr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7813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8075" indent="-22225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0988" indent="-22225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3900" indent="-22225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1100" indent="-22225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8300" indent="-22225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5500" indent="-22225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2700" indent="-22225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C25889-EDE8-477A-8E6E-EEAA9628D32A}" type="slidenum">
              <a:rPr lang="it-IT" altLang="it-IT" sz="1200">
                <a:latin typeface="Times New Roman" panose="02020603050405020304" pitchFamily="18" charset="0"/>
              </a:rPr>
              <a:pPr algn="r" eaLnBrk="1" hangingPunct="1"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6438"/>
            <a:ext cx="6019800" cy="3386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5150"/>
            <a:ext cx="5029200" cy="409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5" tIns="44307" rIns="88615" bIns="44307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95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AEF4-5360-425D-B4B9-66649115BBF3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805C-A6A4-4313-A3E7-52D91088F849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850-5C5F-4A39-8183-F4F2A654E0BC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F89C-3E94-4A00-88AC-032D23AD3E12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88DCCF-C66F-4DF8-9315-C0D515A93660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0A02-FE73-4F39-900D-E61A8654F257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1400-C92A-4B7F-A40F-A889DF4C02CF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1CF2-0D6B-47FE-931B-92F96762D645}" type="datetime1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413E-3565-49CC-9791-840FE57A6ED6}" type="datetime1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0D70-8924-46F6-8423-0F60C3212E23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C1D4-831C-437B-ABA7-91F520B31A92}" type="datetime1">
              <a:rPr lang="en-US" smtClean="0"/>
              <a:t>12/18/2017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C2D67E-7C43-49D8-94E0-A0D8EBE8647D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sz="3200" dirty="0"/>
          </a:p>
          <a:p>
            <a:r>
              <a:rPr lang="it-IT" sz="3200" dirty="0" smtClean="0"/>
              <a:t>21.11.2017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EAFE-9711-41AA-B6AA-732E88B8268C}" type="slidenum">
              <a:rPr lang="it-IT" smtClean="0"/>
              <a:t>1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88641"/>
            <a:ext cx="1911309" cy="10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L’ASL e il </a:t>
            </a:r>
            <a:r>
              <a:rPr lang="it-IT" sz="4000" dirty="0"/>
              <a:t>lavoro del consiglio di classe </a:t>
            </a:r>
            <a:r>
              <a:rPr lang="it-IT" sz="4000" dirty="0" smtClean="0"/>
              <a:t>per </a:t>
            </a:r>
            <a:r>
              <a:rPr lang="it-IT" sz="4000" dirty="0"/>
              <a:t>la costruzione di percorsi basati su competenze </a:t>
            </a:r>
            <a:r>
              <a:rPr lang="it-IT" sz="4000" dirty="0" smtClean="0"/>
              <a:t>trasversali</a:t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6000" dirty="0" smtClean="0"/>
              <a:t>laboratorio di gruppo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8230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81883" y="-1952426"/>
            <a:ext cx="5860316" cy="1078029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833936" y="5422232"/>
            <a:ext cx="380197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Fonte: Da Re </a:t>
            </a:r>
            <a:r>
              <a:rPr lang="it-IT" dirty="0" err="1" smtClean="0"/>
              <a:t>F</a:t>
            </a:r>
            <a:r>
              <a:rPr lang="it-IT" dirty="0" smtClean="0"/>
              <a:t>., </a:t>
            </a:r>
            <a:r>
              <a:rPr lang="it-IT" i="1" dirty="0" smtClean="0"/>
              <a:t>La didattica per competenze</a:t>
            </a:r>
            <a:r>
              <a:rPr lang="it-IT" dirty="0" smtClean="0"/>
              <a:t>, </a:t>
            </a:r>
            <a:r>
              <a:rPr lang="it-IT" dirty="0" err="1" smtClean="0"/>
              <a:t>Pearson</a:t>
            </a:r>
            <a:r>
              <a:rPr lang="it-IT" dirty="0" smtClean="0"/>
              <a:t>, Milano, 2013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644" y="-1814372"/>
            <a:ext cx="6471697" cy="105877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1644770" y="3132180"/>
            <a:ext cx="4826090" cy="449906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Riepilogo gruppi: </a:t>
            </a:r>
            <a:r>
              <a:rPr lang="it-IT" sz="3600" dirty="0" err="1" smtClean="0"/>
              <a:t>iT</a:t>
            </a:r>
            <a:r>
              <a:rPr lang="it-IT" sz="3600" dirty="0" smtClean="0"/>
              <a:t> e IP</a:t>
            </a:r>
            <a:endParaRPr lang="it-IT" sz="3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9420"/>
              </p:ext>
            </p:extLst>
          </p:nvPr>
        </p:nvGraphicFramePr>
        <p:xfrm>
          <a:off x="1277006" y="944088"/>
          <a:ext cx="10057301" cy="482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115"/>
                <a:gridCol w="4443978"/>
                <a:gridCol w="3047208"/>
              </a:tblGrid>
              <a:tr h="1010112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gruppo</a:t>
                      </a:r>
                      <a:endParaRPr lang="it-IT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Elementi di competenza</a:t>
                      </a:r>
                      <a:endParaRPr lang="it-IT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 smtClean="0"/>
                        <a:t>Titolo</a:t>
                      </a:r>
                      <a:r>
                        <a:rPr lang="it-IT" sz="2400" i="1" baseline="0" dirty="0" smtClean="0"/>
                        <a:t> c</a:t>
                      </a:r>
                      <a:r>
                        <a:rPr lang="it-IT" sz="2400" i="1" dirty="0" smtClean="0"/>
                        <a:t>ompito di realtà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89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Istituti tecnici</a:t>
                      </a:r>
                      <a:r>
                        <a:rPr lang="it-IT" sz="2400" baseline="0" dirty="0" smtClean="0"/>
                        <a:t> (ITE)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Conoscere l’ambiente</a:t>
                      </a:r>
                    </a:p>
                    <a:p>
                      <a:r>
                        <a:rPr lang="it-IT" sz="2400" dirty="0" smtClean="0"/>
                        <a:t>Valutare rischi/opportunità</a:t>
                      </a:r>
                    </a:p>
                    <a:p>
                      <a:r>
                        <a:rPr lang="it-IT" sz="2400" dirty="0" smtClean="0"/>
                        <a:t>Scegliere</a:t>
                      </a:r>
                      <a:r>
                        <a:rPr lang="it-IT" sz="2400" baseline="0" dirty="0" smtClean="0"/>
                        <a:t> e risolvere problemi</a:t>
                      </a:r>
                    </a:p>
                    <a:p>
                      <a:r>
                        <a:rPr lang="it-IT" sz="2400" baseline="0" dirty="0" smtClean="0"/>
                        <a:t>Progettare e pianificare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Creazione startup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89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Istituti tecnici (ITT)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Conoscere l’ambiente</a:t>
                      </a:r>
                    </a:p>
                    <a:p>
                      <a:r>
                        <a:rPr lang="it-IT" sz="2400" dirty="0" smtClean="0"/>
                        <a:t>Scegliere tra opzioni diverse</a:t>
                      </a:r>
                    </a:p>
                    <a:p>
                      <a:r>
                        <a:rPr lang="it-IT" sz="2400" dirty="0" smtClean="0"/>
                        <a:t>Valutazione rischi/opportunità</a:t>
                      </a:r>
                    </a:p>
                    <a:p>
                      <a:r>
                        <a:rPr lang="it-IT" sz="2400" dirty="0" smtClean="0"/>
                        <a:t>Progettare 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Riscaldamento sostenibile</a:t>
                      </a:r>
                      <a:endParaRPr lang="it-I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66850"/>
              </p:ext>
            </p:extLst>
          </p:nvPr>
        </p:nvGraphicFramePr>
        <p:xfrm>
          <a:off x="1245475" y="599089"/>
          <a:ext cx="9853449" cy="58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004"/>
                <a:gridCol w="4077001"/>
                <a:gridCol w="2985444"/>
              </a:tblGrid>
              <a:tr h="1846022"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ISIS Codroipo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(Liceo, ITE, SIA, ITA)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Conoscere l’ambiente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Scegliere tra opzioni diverse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Valutare rischi/opportunità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Progettare/pianificare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Prendere decisione e risolvere problemi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Rivalorizzazione area verde sede di Codroipo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000" b="0" i="1" dirty="0" smtClean="0">
                          <a:solidFill>
                            <a:schemeClr val="tx1"/>
                          </a:solidFill>
                        </a:rPr>
                        <a:t>modello a staffetta)</a:t>
                      </a:r>
                      <a:endParaRPr lang="it-IT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508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Liceo (scientifico scienze applicate)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Conoscere l’ambiente</a:t>
                      </a:r>
                    </a:p>
                    <a:p>
                      <a:r>
                        <a:rPr lang="it-IT" sz="2000" dirty="0" smtClean="0"/>
                        <a:t>Scegliere tra opzioni diverse</a:t>
                      </a:r>
                    </a:p>
                    <a:p>
                      <a:r>
                        <a:rPr lang="it-IT" sz="2000" dirty="0" smtClean="0"/>
                        <a:t>Progettare e pianificare</a:t>
                      </a:r>
                    </a:p>
                    <a:p>
                      <a:r>
                        <a:rPr lang="it-IT" sz="2000" dirty="0" smtClean="0"/>
                        <a:t>Prendere decisioni</a:t>
                      </a:r>
                    </a:p>
                    <a:p>
                      <a:r>
                        <a:rPr lang="it-IT" sz="2000" dirty="0" smtClean="0"/>
                        <a:t>Agire con flessibilità</a:t>
                      </a:r>
                    </a:p>
                    <a:p>
                      <a:r>
                        <a:rPr lang="it-IT" sz="2000" dirty="0" smtClean="0"/>
                        <a:t>Risolvere problemi</a:t>
                      </a:r>
                    </a:p>
                    <a:p>
                      <a:r>
                        <a:rPr lang="it-IT" sz="2000" dirty="0" smtClean="0"/>
                        <a:t>Valutazione rischi opportunità</a:t>
                      </a:r>
                    </a:p>
                    <a:p>
                      <a:r>
                        <a:rPr lang="it-IT" sz="2000" dirty="0" smtClean="0"/>
                        <a:t>Risoluzione problemi</a:t>
                      </a:r>
                    </a:p>
                    <a:p>
                      <a:r>
                        <a:rPr lang="it-IT" sz="2000" dirty="0" smtClean="0"/>
                        <a:t>Agire con flessibilità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La scuola dialoga con la cittadinanza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719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Liceo (scienze umane, scientifico, </a:t>
                      </a:r>
                      <a:r>
                        <a:rPr lang="mr-IN" sz="2000" dirty="0" smtClean="0"/>
                        <a:t>…</a:t>
                      </a:r>
                      <a:r>
                        <a:rPr lang="it-IT" sz="2000" dirty="0" smtClean="0"/>
                        <a:t>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Conoscere l’ambiente</a:t>
                      </a:r>
                    </a:p>
                    <a:p>
                      <a:r>
                        <a:rPr lang="it-IT" sz="2000" dirty="0" smtClean="0"/>
                        <a:t>Prendere decisioni </a:t>
                      </a:r>
                    </a:p>
                    <a:p>
                      <a:r>
                        <a:rPr lang="it-IT" sz="2000" dirty="0" smtClean="0"/>
                        <a:t>Risolvere</a:t>
                      </a:r>
                      <a:r>
                        <a:rPr lang="it-IT" sz="2000" baseline="0" dirty="0" smtClean="0"/>
                        <a:t> problemi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animAzione</a:t>
                      </a:r>
                      <a:endParaRPr lang="it-IT" sz="2000" dirty="0" smtClean="0"/>
                    </a:p>
                    <a:p>
                      <a:r>
                        <a:rPr lang="it-IT" sz="2000" i="1" dirty="0" smtClean="0"/>
                        <a:t>(Progressione nei tre anni)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 rot="16200000">
            <a:off x="-2213155" y="3237911"/>
            <a:ext cx="5843601" cy="565954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Riepilogo gruppi: licei</a:t>
            </a:r>
            <a:endParaRPr lang="it-IT" sz="3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Webinar</a:t>
            </a:r>
            <a:r>
              <a:rPr lang="it-IT" dirty="0" smtClean="0"/>
              <a:t> 18.12.2017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Punto situazione ed eventuali questioni </a:t>
            </a:r>
            <a:r>
              <a:rPr lang="it-IT" sz="3200" dirty="0" smtClean="0"/>
              <a:t>aperte a seguito del seminario del 21.11.2917</a:t>
            </a:r>
            <a:fld id="{5BD605A1-7E65-40A5-A528-BE993A6F6CF6}" type="slidenum">
              <a:rPr lang="it-IT" sz="3200" smtClean="0"/>
              <a:t>14</a:t>
            </a:fld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Le integrazioni: la </a:t>
            </a:r>
            <a:r>
              <a:rPr lang="it-IT" sz="3200" dirty="0" smtClean="0"/>
              <a:t>rubrica e la sua predisposizione e utilizzo (vedi slide dell’introduzione)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Ulteriori </a:t>
            </a:r>
            <a:r>
              <a:rPr lang="it-IT" sz="3200" dirty="0" smtClean="0"/>
              <a:t>sviluppi previsti per l’ASL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2"/>
                </a:solidFill>
                <a:latin typeface="Calibri" charset="0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spcBef>
                <a:spcPct val="20000"/>
              </a:spcBef>
              <a:buFont typeface="Calibri" charset="0"/>
              <a:buChar char="+"/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8B2D09-AE79-994E-A0F5-A7E2B35F1548}" type="slidenum">
              <a:rPr lang="it-IT" altLang="it-IT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900">
              <a:solidFill>
                <a:srgbClr val="898989"/>
              </a:solidFill>
            </a:endParaRPr>
          </a:p>
        </p:txBody>
      </p:sp>
      <p:sp>
        <p:nvSpPr>
          <p:cNvPr id="38914" name="Titolo 1"/>
          <p:cNvSpPr>
            <a:spLocks noGrp="1"/>
          </p:cNvSpPr>
          <p:nvPr>
            <p:ph type="title" idx="4294967295"/>
          </p:nvPr>
        </p:nvSpPr>
        <p:spPr>
          <a:xfrm>
            <a:off x="769926" y="260648"/>
            <a:ext cx="10541202" cy="90313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it-IT" altLang="it-IT" sz="2400" dirty="0"/>
              <a:t>Esempio di </a:t>
            </a:r>
            <a:r>
              <a:rPr lang="it-IT" altLang="it-IT" sz="2400" dirty="0" smtClean="0"/>
              <a:t>SCHEMA DI rubrica </a:t>
            </a:r>
            <a:r>
              <a:rPr lang="it-IT" altLang="it-IT" sz="2400" dirty="0"/>
              <a:t>su scala a quattro livelli </a:t>
            </a:r>
            <a:br>
              <a:rPr lang="it-IT" altLang="it-IT" sz="2400" dirty="0"/>
            </a:br>
            <a:r>
              <a:rPr lang="it-IT" altLang="it-IT" sz="2400" dirty="0"/>
              <a:t>riferita </a:t>
            </a:r>
            <a:r>
              <a:rPr lang="it-IT" altLang="it-IT" sz="2400" dirty="0" smtClean="0"/>
              <a:t>al focus </a:t>
            </a:r>
            <a:r>
              <a:rPr lang="it-IT" altLang="it-IT" sz="2400" dirty="0"/>
              <a:t>professionale della figura del biotecnologo </a:t>
            </a:r>
            <a:r>
              <a:rPr lang="it-IT" altLang="it-IT" sz="2400" dirty="0" smtClean="0"/>
              <a:t>ambientale (liv.5 </a:t>
            </a:r>
            <a:r>
              <a:rPr lang="it-IT" altLang="it-IT" sz="2400" dirty="0" err="1" smtClean="0"/>
              <a:t>eqf</a:t>
            </a:r>
            <a:r>
              <a:rPr lang="it-IT" altLang="it-IT" sz="2400" dirty="0" smtClean="0"/>
              <a:t>)</a:t>
            </a:r>
            <a:endParaRPr lang="it-IT" altLang="it-IT" sz="2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47370"/>
              </p:ext>
            </p:extLst>
          </p:nvPr>
        </p:nvGraphicFramePr>
        <p:xfrm>
          <a:off x="769925" y="1310335"/>
          <a:ext cx="10541201" cy="4757867"/>
        </p:xfrm>
        <a:graphic>
          <a:graphicData uri="http://schemas.openxmlformats.org/drawingml/2006/table">
            <a:tbl>
              <a:tblPr/>
              <a:tblGrid>
                <a:gridCol w="1526959"/>
                <a:gridCol w="553398"/>
                <a:gridCol w="4310539"/>
                <a:gridCol w="2303813"/>
                <a:gridCol w="1846492"/>
              </a:tblGrid>
              <a:tr h="46401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FOCUS 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competenza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LIV.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DESCRITTORI 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SAPERI ESSENZIALI  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da utilizzare (esempi)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evidenze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898987">
                <a:tc row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Individuare </a:t>
                      </a: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soluzioni per la riduzione degli impatti ambientali sulle varie matrici (acqua, aria, suolo, rifiuti, rumore </a:t>
                      </a:r>
                      <a:r>
                        <a:rPr kumimoji="0" lang="it-IT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ecc</a:t>
                      </a: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…)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Propone possibili soluzioni alle problematiche ambientali riscontrate durante il sopralluogo in Azienda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Strategie algoritmiche di </a:t>
                      </a:r>
                      <a:r>
                        <a:rPr kumimoji="0" lang="it-IT" alt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fronteggiamento</a:t>
                      </a: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 di situazioni problematiche.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I principali inquinanti e impatti ambientali di natura </a:t>
                      </a:r>
                      <a:r>
                        <a:rPr kumimoji="0" lang="it-IT" alt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chimica/fisica/biologica</a:t>
                      </a:r>
                      <a:endParaRPr kumimoji="0" lang="it-IT" altLang="it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Gli impatti ambientali (riduzione e ottimizzazione dei consumi energetici, tecniche di depurazione, </a:t>
                      </a:r>
                      <a:r>
                        <a:rPr kumimoji="0" lang="it-IT" alt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ecc</a:t>
                      </a: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…).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(da completare)</a:t>
                      </a:r>
                      <a:endParaRPr kumimoji="0" lang="it-IT" altLang="it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8989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3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Se guidato individua possibili soluzioni alle problematiche riscontrate durante il sopralluogo in Azienda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237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Comprende le soluzioni proposte dal tecnico dell’ente in merito alle problematiche ambientali riscontrate durante il sopralluogo in Azienda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484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1</a:t>
                      </a:r>
                    </a:p>
                  </a:txBody>
                  <a:tcPr marL="49439" marR="494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2400">
                          <a:solidFill>
                            <a:schemeClr val="tx2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Calibri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  <a:cs typeface="Times New Roman" charset="0"/>
                        </a:rPr>
                        <a:t> Comprende le soluzioni proposte dal tecnico dell’ente ma non riesce a associarle alle specifiche problematiche ambientali riscontrate durante il sopralluogo in Azienda</a:t>
                      </a:r>
                    </a:p>
                  </a:txBody>
                  <a:tcPr marL="49439" marR="494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2" name="Rectangle 1"/>
          <p:cNvSpPr>
            <a:spLocks noChangeArrowheads="1"/>
          </p:cNvSpPr>
          <p:nvPr/>
        </p:nvSpPr>
        <p:spPr bwMode="auto">
          <a:xfrm>
            <a:off x="3360741" y="182639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Calibri" charset="0"/>
              <a:buChar char="+"/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>
              <a:solidFill>
                <a:schemeClr val="tx1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52" y="1"/>
            <a:ext cx="8051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 rot="16200000">
            <a:off x="-1639718" y="2635401"/>
            <a:ext cx="6602686" cy="16643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Esempio di rubrica relativo agli elementi specifici della competenza </a:t>
            </a:r>
            <a:r>
              <a:rPr lang="it-IT" sz="2000" dirty="0" smtClean="0"/>
              <a:t>«spirito di iniziativa e intraprendenza» (liv.4 EQF)</a:t>
            </a:r>
          </a:p>
          <a:p>
            <a:pPr algn="ctr"/>
            <a:r>
              <a:rPr lang="it-IT" sz="1400" dirty="0" smtClean="0"/>
              <a:t>Fonte:  www.istruzionetreviso.it</a:t>
            </a:r>
            <a:r>
              <a:rPr lang="it-IT" sz="1400" dirty="0"/>
              <a:t>/.../</a:t>
            </a:r>
            <a:r>
              <a:rPr lang="it-IT" sz="1400" dirty="0" smtClean="0"/>
              <a:t>liceo-uda-PROGETTIAMO-E-PARTIAMO_versione-1.pd</a:t>
            </a:r>
            <a:r>
              <a:rPr lang="it-IT" sz="1400" dirty="0"/>
              <a:t>f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 rot="16200000">
            <a:off x="7281604" y="3184618"/>
            <a:ext cx="6602682" cy="56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i="1" dirty="0" smtClean="0"/>
              <a:t>punteggio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425457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3" y="475013"/>
            <a:ext cx="9133757" cy="5862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olo 1"/>
          <p:cNvSpPr txBox="1">
            <a:spLocks/>
          </p:cNvSpPr>
          <p:nvPr/>
        </p:nvSpPr>
        <p:spPr>
          <a:xfrm rot="16200000">
            <a:off x="-1732878" y="2716684"/>
            <a:ext cx="5862727" cy="13793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Le novità annunciate dalla Ministra fedeli il 16.12.2017 </a:t>
            </a:r>
          </a:p>
          <a:p>
            <a:pPr algn="ctr"/>
            <a:r>
              <a:rPr lang="it-IT" sz="2400" dirty="0" smtClean="0"/>
              <a:t>(fonte: www.MIUR.it)</a:t>
            </a:r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Progettare un </a:t>
            </a:r>
            <a:r>
              <a:rPr lang="it-IT" sz="2800" b="1" dirty="0" smtClean="0"/>
              <a:t>percorso triennale </a:t>
            </a:r>
            <a:r>
              <a:rPr lang="it-IT" sz="2800" b="1" u="sng" dirty="0" smtClean="0"/>
              <a:t>di 50 ore complessive </a:t>
            </a:r>
            <a:r>
              <a:rPr lang="it-IT" sz="2800" dirty="0" smtClean="0"/>
              <a:t>rivolto a studenti del terzo, quarto e quinto anno in ASL e relativo alla </a:t>
            </a:r>
            <a:r>
              <a:rPr lang="it-IT" sz="2800" b="1" dirty="0" smtClean="0"/>
              <a:t>competenza chiave </a:t>
            </a:r>
            <a:r>
              <a:rPr lang="it-IT" sz="2800" b="1" i="1" dirty="0" smtClean="0"/>
              <a:t>“spirito di iniziativa e imprenditorialità”.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b="1" dirty="0" smtClean="0"/>
              <a:t>Utilizzare lo schema fornito</a:t>
            </a:r>
            <a:r>
              <a:rPr lang="it-IT" sz="2800" dirty="0" smtClean="0"/>
              <a:t>, individuando - per ciascuna annualità di riferimento - degli esempi di “compiti di realtà”, costruendo una </a:t>
            </a:r>
            <a:r>
              <a:rPr lang="it-IT" sz="2800" b="1" dirty="0" smtClean="0"/>
              <a:t>rubrica di valutazione </a:t>
            </a:r>
            <a:r>
              <a:rPr lang="it-IT" sz="2800" dirty="0" smtClean="0"/>
              <a:t>ad hoc.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92CFBE-C740-40C1-9731-8C5EC7262CDE}" type="slidenum">
              <a:rPr lang="it-IT" altLang="it-IT">
                <a:latin typeface="Arial Black" panose="020B0A04020102020204" pitchFamily="34" charset="0"/>
              </a:rPr>
              <a:pPr eaLnBrk="1" hangingPunct="1"/>
              <a:t>3</a:t>
            </a:fld>
            <a:endParaRPr lang="it-IT" altLang="it-IT">
              <a:latin typeface="Arial Black" panose="020B0A04020102020204" pitchFamily="34" charset="0"/>
            </a:endParaRPr>
          </a:p>
        </p:txBody>
      </p:sp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850605" y="1097433"/>
            <a:ext cx="104605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i="1" dirty="0">
                <a:solidFill>
                  <a:srgbClr val="0070C0"/>
                </a:solidFill>
              </a:rPr>
              <a:t>Raccomandazione del Parlamento e Consiglio Europeo</a:t>
            </a:r>
            <a:r>
              <a:rPr lang="it-IT" altLang="it-IT" sz="1500" b="1" dirty="0">
                <a:solidFill>
                  <a:srgbClr val="0070C0"/>
                </a:solidFill>
              </a:rPr>
              <a:t>                                              </a:t>
            </a:r>
            <a:endParaRPr lang="it-IT" altLang="it-IT" sz="1500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500" b="1" dirty="0" smtClean="0">
                <a:solidFill>
                  <a:srgbClr val="0070C0"/>
                </a:solidFill>
              </a:rPr>
              <a:t> (</a:t>
            </a:r>
            <a:r>
              <a:rPr lang="it-IT" altLang="it-IT" sz="1500" b="1" dirty="0">
                <a:solidFill>
                  <a:srgbClr val="0070C0"/>
                </a:solidFill>
              </a:rPr>
              <a:t>18 dicembre 2006) </a:t>
            </a: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850605" y="1757836"/>
            <a:ext cx="10460523" cy="1006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i="1" dirty="0"/>
              <a:t>“le competenze [come] una combinazione di conoscenze, abilità e attitudini appropriate al contesto”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it-IT" altLang="it-IT" sz="1800" i="1" dirty="0"/>
              <a:t>“ le competenze chiave sono quelle di cui tutti hanno bisogno per la realizzazione e lo sviluppo personali, la cittadinanza attiva, l’inclusione sociale e l’occupazione”</a:t>
            </a:r>
            <a:r>
              <a:rPr lang="it-IT" altLang="it-IT" sz="1800" dirty="0"/>
              <a:t>  </a:t>
            </a: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1163686" y="3013161"/>
            <a:ext cx="3961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COMUNICAZIONE NELLA MADRE LINGUA</a:t>
            </a:r>
          </a:p>
        </p:txBody>
      </p:sp>
      <p:sp>
        <p:nvSpPr>
          <p:cNvPr id="505864" name="Text Box 8"/>
          <p:cNvSpPr txBox="1">
            <a:spLocks noChangeArrowheads="1"/>
          </p:cNvSpPr>
          <p:nvPr/>
        </p:nvSpPr>
        <p:spPr bwMode="auto">
          <a:xfrm>
            <a:off x="1163686" y="3801584"/>
            <a:ext cx="3576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COMUNICAZIONE NELLE LINGUE STRANIERE</a:t>
            </a:r>
          </a:p>
        </p:txBody>
      </p:sp>
      <p:sp>
        <p:nvSpPr>
          <p:cNvPr id="505865" name="Text Box 9"/>
          <p:cNvSpPr txBox="1">
            <a:spLocks noChangeArrowheads="1"/>
          </p:cNvSpPr>
          <p:nvPr/>
        </p:nvSpPr>
        <p:spPr bwMode="auto">
          <a:xfrm>
            <a:off x="1163686" y="4590007"/>
            <a:ext cx="3768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 smtClean="0">
                <a:solidFill>
                  <a:srgbClr val="FF0000"/>
                </a:solidFill>
              </a:rPr>
              <a:t> MATEMATICA, SCIENZA </a:t>
            </a:r>
            <a:r>
              <a:rPr lang="it-IT" altLang="it-IT" sz="2000" b="1" dirty="0">
                <a:solidFill>
                  <a:srgbClr val="FF0000"/>
                </a:solidFill>
              </a:rPr>
              <a:t>E TECNOLOGIA</a:t>
            </a: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1163686" y="5435131"/>
            <a:ext cx="376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COMPETENZA DIGITALE</a:t>
            </a:r>
          </a:p>
        </p:txBody>
      </p:sp>
      <p:sp>
        <p:nvSpPr>
          <p:cNvPr id="505867" name="Text Box 11"/>
          <p:cNvSpPr txBox="1">
            <a:spLocks noChangeArrowheads="1"/>
          </p:cNvSpPr>
          <p:nvPr/>
        </p:nvSpPr>
        <p:spPr bwMode="auto">
          <a:xfrm>
            <a:off x="6570921" y="3051746"/>
            <a:ext cx="4253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</a:rPr>
              <a:t>IMPARARE AD  IMPARARE</a:t>
            </a:r>
          </a:p>
        </p:txBody>
      </p:sp>
      <p:sp>
        <p:nvSpPr>
          <p:cNvPr id="505868" name="Text Box 12"/>
          <p:cNvSpPr txBox="1">
            <a:spLocks noChangeArrowheads="1"/>
          </p:cNvSpPr>
          <p:nvPr/>
        </p:nvSpPr>
        <p:spPr bwMode="auto">
          <a:xfrm>
            <a:off x="6419850" y="3647695"/>
            <a:ext cx="44040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</a:rPr>
              <a:t>COMPETENZE SOCIALI    E CIVICHE</a:t>
            </a:r>
          </a:p>
        </p:txBody>
      </p:sp>
      <p:sp>
        <p:nvSpPr>
          <p:cNvPr id="505869" name="Text Box 13"/>
          <p:cNvSpPr txBox="1">
            <a:spLocks noChangeArrowheads="1"/>
          </p:cNvSpPr>
          <p:nvPr/>
        </p:nvSpPr>
        <p:spPr bwMode="auto">
          <a:xfrm>
            <a:off x="6419853" y="4481824"/>
            <a:ext cx="4404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i="1" dirty="0">
                <a:solidFill>
                  <a:srgbClr val="0070C0"/>
                </a:solidFill>
              </a:rPr>
              <a:t>SPIRITO DI INIZIATIVA    E IMPRENDITORIALITA’</a:t>
            </a:r>
          </a:p>
        </p:txBody>
      </p:sp>
      <p:sp>
        <p:nvSpPr>
          <p:cNvPr id="505870" name="Text Box 14"/>
          <p:cNvSpPr txBox="1">
            <a:spLocks noChangeArrowheads="1"/>
          </p:cNvSpPr>
          <p:nvPr/>
        </p:nvSpPr>
        <p:spPr bwMode="auto">
          <a:xfrm>
            <a:off x="6419850" y="5319715"/>
            <a:ext cx="44040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</a:rPr>
              <a:t>CONSAPEVOLEZZA ED ESPRESSIONE CULTURALE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850605" y="471847"/>
            <a:ext cx="10460523" cy="49244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600" b="1">
                <a:solidFill>
                  <a:schemeClr val="bg1"/>
                </a:solidFill>
                <a:latin typeface="+mn-lt"/>
              </a:rPr>
              <a:t>LE COMPETENZE </a:t>
            </a:r>
            <a:r>
              <a:rPr lang="it-IT" altLang="it-IT" sz="2600" b="1" dirty="0">
                <a:solidFill>
                  <a:schemeClr val="bg1"/>
                </a:solidFill>
                <a:latin typeface="+mn-lt"/>
              </a:rPr>
              <a:t>CHIAVE PER LA CITTADINANZA ATTIVA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6570921" y="4355581"/>
            <a:ext cx="4253023" cy="942312"/>
          </a:xfrm>
          <a:prstGeom prst="roundRect">
            <a:avLst/>
          </a:prstGeom>
          <a:noFill/>
          <a:ln w="254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6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utoUpdateAnimBg="0"/>
      <p:bldP spid="505861" grpId="0" animBg="1" autoUpdateAnimBg="0"/>
      <p:bldP spid="505862" grpId="0" autoUpdateAnimBg="0"/>
      <p:bldP spid="505864" grpId="0" autoUpdateAnimBg="0"/>
      <p:bldP spid="505865" grpId="0" autoUpdateAnimBg="0"/>
      <p:bldP spid="505866" grpId="0" autoUpdateAnimBg="0"/>
      <p:bldP spid="505867" grpId="0" autoUpdateAnimBg="0"/>
      <p:bldP spid="505868" grpId="0" autoUpdateAnimBg="0"/>
      <p:bldP spid="505869" grpId="0" autoUpdateAnimBg="0"/>
      <p:bldP spid="5058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88" y="763164"/>
            <a:ext cx="8931349" cy="52157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667980" y="6018667"/>
            <a:ext cx="2794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Da Re </a:t>
            </a:r>
            <a:r>
              <a:rPr lang="it-IT" sz="1350" dirty="0" err="1"/>
              <a:t>F</a:t>
            </a:r>
            <a:r>
              <a:rPr lang="it-IT" sz="1350" dirty="0"/>
              <a:t>., </a:t>
            </a:r>
            <a:r>
              <a:rPr lang="it-IT" sz="1350" dirty="0" err="1"/>
              <a:t>Pearson</a:t>
            </a:r>
            <a:r>
              <a:rPr lang="it-IT" sz="1350" dirty="0"/>
              <a:t> Academy, 2013</a:t>
            </a:r>
          </a:p>
        </p:txBody>
      </p:sp>
    </p:spTree>
    <p:extLst>
      <p:ext uri="{BB962C8B-B14F-4D97-AF65-F5344CB8AC3E}">
        <p14:creationId xmlns:p14="http://schemas.microsoft.com/office/powerpoint/2010/main" val="836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6456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Definizione della </a:t>
            </a:r>
            <a:r>
              <a:rPr lang="it-IT" sz="3600" smtClean="0">
                <a:solidFill>
                  <a:srgbClr val="0070C0"/>
                </a:solidFill>
              </a:rPr>
              <a:t>competenza </a:t>
            </a:r>
            <a:br>
              <a:rPr lang="it-IT" sz="3600" smtClean="0">
                <a:solidFill>
                  <a:srgbClr val="0070C0"/>
                </a:solidFill>
              </a:rPr>
            </a:br>
            <a:r>
              <a:rPr lang="it-IT" altLang="it-IT" sz="3600" b="1" i="1" smtClean="0">
                <a:solidFill>
                  <a:srgbClr val="0070C0"/>
                </a:solidFill>
              </a:rPr>
              <a:t>SPIRITO </a:t>
            </a:r>
            <a:r>
              <a:rPr lang="it-IT" altLang="it-IT" sz="3600" b="1" i="1" dirty="0">
                <a:solidFill>
                  <a:srgbClr val="0070C0"/>
                </a:solidFill>
              </a:rPr>
              <a:t>DI INIZIATIVA </a:t>
            </a:r>
            <a:r>
              <a:rPr lang="it-IT" altLang="it-IT" sz="3600" b="1" i="1" dirty="0" smtClean="0">
                <a:solidFill>
                  <a:srgbClr val="0070C0"/>
                </a:solidFill>
              </a:rPr>
              <a:t>E </a:t>
            </a:r>
            <a:r>
              <a:rPr lang="it-IT" altLang="it-IT" sz="3600" b="1" i="1" dirty="0">
                <a:solidFill>
                  <a:srgbClr val="0070C0"/>
                </a:solidFill>
              </a:rPr>
              <a:t>IMPRENDITORIALITA</a:t>
            </a:r>
            <a:r>
              <a:rPr lang="it-IT" altLang="it-IT" sz="3600" b="1" i="1" dirty="0" smtClean="0">
                <a:solidFill>
                  <a:srgbClr val="0070C0"/>
                </a:solidFill>
              </a:rPr>
              <a:t>’</a:t>
            </a:r>
            <a:endParaRPr lang="it-IT" sz="3600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531088"/>
            <a:ext cx="10058400" cy="464111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sz="2800" i="1" dirty="0"/>
              <a:t>Risolvere i problemi che si incontrano nella vita e nel lavoro e proporre soluzioni; </a:t>
            </a:r>
            <a:endParaRPr lang="it-IT" sz="2800" i="1" dirty="0" smtClean="0"/>
          </a:p>
          <a:p>
            <a:r>
              <a:rPr lang="it-IT" sz="2800" i="1" dirty="0" smtClean="0"/>
              <a:t>valutare </a:t>
            </a:r>
            <a:r>
              <a:rPr lang="it-IT" sz="2800" i="1" dirty="0"/>
              <a:t>rischi e opportunità; </a:t>
            </a:r>
            <a:endParaRPr lang="it-IT" sz="2800" i="1" dirty="0" smtClean="0"/>
          </a:p>
          <a:p>
            <a:r>
              <a:rPr lang="it-IT" sz="2800" i="1" dirty="0" smtClean="0"/>
              <a:t>scegliere </a:t>
            </a:r>
            <a:r>
              <a:rPr lang="it-IT" sz="2800" i="1" dirty="0"/>
              <a:t>tra opzioni diverse; </a:t>
            </a:r>
            <a:endParaRPr lang="it-IT" sz="2800" i="1" dirty="0" smtClean="0"/>
          </a:p>
          <a:p>
            <a:r>
              <a:rPr lang="it-IT" sz="2800" i="1" dirty="0" smtClean="0"/>
              <a:t>prendere </a:t>
            </a:r>
            <a:r>
              <a:rPr lang="it-IT" sz="2800" i="1" dirty="0"/>
              <a:t>decisioni; </a:t>
            </a:r>
            <a:endParaRPr lang="it-IT" sz="2800" i="1" dirty="0" smtClean="0"/>
          </a:p>
          <a:p>
            <a:r>
              <a:rPr lang="it-IT" sz="2800" i="1" dirty="0" smtClean="0"/>
              <a:t>agire</a:t>
            </a:r>
            <a:r>
              <a:rPr lang="it-IT" sz="2800" i="1" dirty="0"/>
              <a:t> con flessibilità; </a:t>
            </a:r>
            <a:endParaRPr lang="it-IT" sz="2800" i="1" dirty="0" smtClean="0"/>
          </a:p>
          <a:p>
            <a:r>
              <a:rPr lang="it-IT" sz="2800" i="1" dirty="0" smtClean="0"/>
              <a:t>progettare </a:t>
            </a:r>
            <a:r>
              <a:rPr lang="it-IT" sz="2800" i="1" dirty="0"/>
              <a:t>e pianificare; </a:t>
            </a:r>
            <a:endParaRPr lang="it-IT" sz="2800" i="1" dirty="0" smtClean="0"/>
          </a:p>
          <a:p>
            <a:r>
              <a:rPr lang="it-IT" sz="2800" i="1" dirty="0" smtClean="0"/>
              <a:t>conoscere </a:t>
            </a:r>
            <a:r>
              <a:rPr lang="it-IT" sz="2800" i="1" dirty="0"/>
              <a:t>l’ambiente in cui si opera anche in relazione alle proprie risorse</a:t>
            </a:r>
            <a:r>
              <a:rPr lang="it-IT" sz="28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680484"/>
            <a:ext cx="10058400" cy="5465135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Il senso di iniziativa e l’imprenditorialità concernono la </a:t>
            </a:r>
            <a:r>
              <a:rPr lang="it-IT" b="1" dirty="0"/>
              <a:t>capacità di una persona di tradurre le idee in azione</a:t>
            </a:r>
            <a:r>
              <a:rPr lang="it-IT" dirty="0"/>
              <a:t>. In ciò rientrano la </a:t>
            </a:r>
            <a:r>
              <a:rPr lang="it-IT" b="1" i="1" dirty="0"/>
              <a:t>creatività, l’innovazione e l’assunzione di rischi</a:t>
            </a:r>
            <a:r>
              <a:rPr lang="it-IT" dirty="0"/>
              <a:t>, come anche la </a:t>
            </a:r>
            <a:r>
              <a:rPr lang="it-IT" b="1" i="1" dirty="0"/>
              <a:t>capacità di pianificare e di gestire progetti</a:t>
            </a:r>
            <a:r>
              <a:rPr lang="it-IT" dirty="0"/>
              <a:t> per raggiungere obiettivi.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/>
              <a:t>una competenza che aiuta gli individui, non solo nella loro vita quotidiana, nella sfera domestica e nella società, ma anche nel posto di lavoro, ad avere consapevolezza del contesto in cui operano e a poter cogliere le opportunità che si offrono ed è un punto di partenza per le abilità e le conoscenze più specifiche di cui hanno bisogno coloro che avviano o contribuiscono a un’attività sociale o commerciale. </a:t>
            </a:r>
            <a:r>
              <a:rPr lang="it-IT" dirty="0" smtClean="0"/>
              <a:t>Essa </a:t>
            </a:r>
            <a:r>
              <a:rPr lang="it-IT" dirty="0"/>
              <a:t>dovrebbe includere la consapevolezza dei valori etici e promuovere il buon governo. 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La </a:t>
            </a:r>
            <a:r>
              <a:rPr lang="it-IT" b="1" dirty="0"/>
              <a:t>conoscenza necessaria a tal fine comprende l’abilità di identificare le opportunità disponibili </a:t>
            </a:r>
            <a:r>
              <a:rPr lang="it-IT" dirty="0"/>
              <a:t>per attività personali, professionali e/o economiche, comprese questioni più ampie che fanno da contesto al modo in cui le persone vivono e lavorano, come ad esempio una conoscenza generale del funzionamento dell’economia, delle opportunità e sfide che si trovano ad affrontare i datori di lavoro o un’organizzazione. Le persone dovrebbero essere anche consapevoli della posizione etica delle imprese e del modo in cui esse possono avere un effetto benefico, ad esempio mediante il commercio equo e solidale o costituendo un’impresa sociale. 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Le </a:t>
            </a:r>
            <a:r>
              <a:rPr lang="it-IT" b="1" dirty="0"/>
              <a:t>abilità concernono una gestione progettuale proattiva </a:t>
            </a:r>
            <a:r>
              <a:rPr lang="it-IT" dirty="0"/>
              <a:t>(che comprende ad esempio la capacità di pianificazione, di organizzazione, di gestione, di leadership e di delega, di analisi, di comunicazione, di rendicontazione, di valutazione e di registrazione), </a:t>
            </a:r>
            <a:r>
              <a:rPr lang="it-IT" dirty="0" smtClean="0"/>
              <a:t>la </a:t>
            </a:r>
            <a:r>
              <a:rPr lang="it-IT" dirty="0"/>
              <a:t>capacità di rappresentanza e negoziazione efficaci e la capacità di lavorare sia individualmente sia in collaborazione all’interno di gruppi. Occorre anche la capacità di discernimento e di identificare i propri punti di forza e i propri punti deboli e di soppesare e assumersi rischi all’occorrenza. 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Un’attitudine </a:t>
            </a:r>
            <a:r>
              <a:rPr lang="it-IT" b="1" dirty="0"/>
              <a:t>imprenditoriale</a:t>
            </a:r>
            <a:r>
              <a:rPr lang="it-IT" dirty="0"/>
              <a:t> è caratterizzata da spirito di iniziativa, capacità di anticipare gli eventi, indipendenza e innovazione nella vita privata e sociale come anche sul lavoro. In ciò rientrano la motivazione e la determinazione a raggiungere obiettivi, siano essi personali, o comuni con altri, anche sul lavoro.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87008"/>
              </p:ext>
            </p:extLst>
          </p:nvPr>
        </p:nvGraphicFramePr>
        <p:xfrm>
          <a:off x="510362" y="233915"/>
          <a:ext cx="11227982" cy="6449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975"/>
                <a:gridCol w="2855495"/>
                <a:gridCol w="2943944"/>
                <a:gridCol w="2762568"/>
              </a:tblGrid>
              <a:tr h="40403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gruppo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524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indirizzo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524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classe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terza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quarta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quinta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titolo compito di realtà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7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monte ore (su base annua</a:t>
                      </a:r>
                      <a:r>
                        <a:rPr lang="it-IT" sz="1400" u="none" strike="noStrike" dirty="0" smtClean="0">
                          <a:effectLst/>
                        </a:rPr>
                        <a:t>) pari</a:t>
                      </a:r>
                      <a:r>
                        <a:rPr lang="it-IT" sz="1400" u="none" strike="noStrike" baseline="0" dirty="0" smtClean="0">
                          <a:effectLst/>
                        </a:rPr>
                        <a:t> a 50 nel triennio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discipline coinvolte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6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elementi di competenza da promuovere (in termini di conoscenze e abilità)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6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previste a scuola (classe, laboratorio, …)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previste presso l'organizzazione ospitante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eventualmente previste in altri contesti non formali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criteri e modalità di valutazione (di processo e di prodotto)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rubrica di </a:t>
                      </a:r>
                      <a:r>
                        <a:rPr lang="it-IT" sz="1400" u="none" strike="noStrike" dirty="0" smtClean="0">
                          <a:effectLst/>
                        </a:rPr>
                        <a:t>valutazione </a:t>
                      </a:r>
                      <a:r>
                        <a:rPr lang="it-IT" sz="1400" b="1" u="none" strike="noStrike" dirty="0" smtClean="0">
                          <a:effectLst/>
                        </a:rPr>
                        <a:t>(indicare il livello EQF di riferimento)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148316" y="786808"/>
            <a:ext cx="9845749" cy="54438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sz="2600" b="1" smtClean="0"/>
              <a:t>Per graduare l’esperienza di alternanza negli anni, è opportuno tenere conto delle definizioni dei livelli di competenze dell’EQF </a:t>
            </a:r>
            <a:r>
              <a:rPr lang="it-IT" sz="2600" smtClean="0"/>
              <a:t>(</a:t>
            </a:r>
            <a:r>
              <a:rPr lang="it-IT" sz="2600" i="1" smtClean="0"/>
              <a:t>European Qualification Framework</a:t>
            </a:r>
            <a:r>
              <a:rPr lang="it-IT" sz="2600" smtClean="0"/>
              <a:t>):</a:t>
            </a:r>
          </a:p>
          <a:p>
            <a:r>
              <a:rPr lang="it-IT" sz="2600" smtClean="0"/>
              <a:t>Al </a:t>
            </a:r>
            <a:r>
              <a:rPr lang="it-IT" sz="2600" u="sng" smtClean="0"/>
              <a:t>terzo anno</a:t>
            </a:r>
            <a:r>
              <a:rPr lang="it-IT" sz="2600" smtClean="0"/>
              <a:t>: </a:t>
            </a:r>
            <a:r>
              <a:rPr lang="it-IT" sz="2600" i="1" smtClean="0"/>
              <a:t>Lavora o studia sotto supervisione, con un certo grado di autonomia</a:t>
            </a:r>
            <a:endParaRPr lang="it-IT" sz="2600" smtClean="0"/>
          </a:p>
          <a:p>
            <a:r>
              <a:rPr lang="it-IT" sz="2600" smtClean="0"/>
              <a:t>Al </a:t>
            </a:r>
            <a:r>
              <a:rPr lang="it-IT" sz="2600" u="sng" smtClean="0"/>
              <a:t>quarto anno</a:t>
            </a:r>
            <a:r>
              <a:rPr lang="it-IT" sz="2600" smtClean="0"/>
              <a:t>: </a:t>
            </a:r>
            <a:r>
              <a:rPr lang="it-IT" sz="2600" i="1" smtClean="0"/>
              <a:t>Assume la responsabilità di portare a termine compiti nell'ambito del lavoro o dello studio; Adegua il proprio comportamento alle circostanze nella soluzione dei problemi</a:t>
            </a:r>
            <a:endParaRPr lang="it-IT" sz="2600" smtClean="0"/>
          </a:p>
          <a:p>
            <a:r>
              <a:rPr lang="it-IT" sz="2600" smtClean="0"/>
              <a:t>Al </a:t>
            </a:r>
            <a:r>
              <a:rPr lang="it-IT" sz="2600" u="sng" smtClean="0"/>
              <a:t>quinto anno</a:t>
            </a:r>
            <a:r>
              <a:rPr lang="it-IT" sz="2600" smtClean="0"/>
              <a:t>: </a:t>
            </a:r>
            <a:r>
              <a:rPr lang="it-IT" sz="2600" i="1" smtClean="0"/>
              <a:t>Sa gestirsi autonomamente, nel quadro di istruzioni in un contesto di lavoro o di studio, di solito prevedibili, ma soggetti a cambiamenti; Sorveglia il lavoro di routine di altri, assumendo una certa responsabilità per la valutazione e il miglioramento di attività lavorative o di studio</a:t>
            </a:r>
            <a:endParaRPr lang="it-IT" sz="2600" smtClean="0"/>
          </a:p>
          <a:p>
            <a:endParaRPr lang="it-IT" sz="2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5322" y="-2340906"/>
            <a:ext cx="6553652" cy="115984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833936" y="5422232"/>
            <a:ext cx="380197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Fonte: Da Re </a:t>
            </a:r>
            <a:r>
              <a:rPr lang="it-IT" dirty="0" err="1" smtClean="0"/>
              <a:t>F</a:t>
            </a:r>
            <a:r>
              <a:rPr lang="it-IT" dirty="0" smtClean="0"/>
              <a:t>., </a:t>
            </a:r>
            <a:r>
              <a:rPr lang="it-IT" i="1" dirty="0" smtClean="0"/>
              <a:t>La didattica per competenze</a:t>
            </a:r>
            <a:r>
              <a:rPr lang="it-IT" dirty="0" smtClean="0"/>
              <a:t>, </a:t>
            </a:r>
            <a:r>
              <a:rPr lang="it-IT" dirty="0" err="1" smtClean="0"/>
              <a:t>Pearson</a:t>
            </a:r>
            <a:r>
              <a:rPr lang="it-IT" dirty="0" smtClean="0"/>
              <a:t>, Milano, 2013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449</TotalTime>
  <Words>1152</Words>
  <Application>Microsoft Office PowerPoint</Application>
  <PresentationFormat>Personalizzato</PresentationFormat>
  <Paragraphs>187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Legno</vt:lpstr>
      <vt:lpstr>L’ASL e il lavoro del consiglio di classe per la costruzione di percorsi basati su competenze trasversali  laboratorio di gruppo</vt:lpstr>
      <vt:lpstr>consegna</vt:lpstr>
      <vt:lpstr>Presentazione standard di PowerPoint</vt:lpstr>
      <vt:lpstr>Presentazione standard di PowerPoint</vt:lpstr>
      <vt:lpstr>Definizione della competenza  SPIRITO DI INIZIATIVA E IMPRENDITORIALITA’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Riepilogo gruppi: iT e IP</vt:lpstr>
      <vt:lpstr>Riepilogo gruppi: licei</vt:lpstr>
      <vt:lpstr>Webinar 18.12.2017</vt:lpstr>
      <vt:lpstr>Esempio di SCHEMA DI rubrica su scala a quattro livelli  riferita al focus professionale della figura del biotecnologo ambientale (liv.5 eqf)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L’ASL e il lavoro del consiglio di classe per la costruzione di percorsi basati su competenze trasversali  laboratorio di gruppo</dc:title>
  <dc:creator>Utente di Microsoft Office</dc:creator>
  <cp:lastModifiedBy>Arduino Salatin</cp:lastModifiedBy>
  <cp:revision>35</cp:revision>
  <dcterms:created xsi:type="dcterms:W3CDTF">2017-11-21T03:29:45Z</dcterms:created>
  <dcterms:modified xsi:type="dcterms:W3CDTF">2017-12-18T18:55:29Z</dcterms:modified>
</cp:coreProperties>
</file>