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</p:sldIdLst>
  <p:sldSz cx="10080625" cy="7559675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1440" y="-222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Segnaposto data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5" name="Segnaposto numero diapositiva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3C554F65-6A14-4D34-B2A3-6713F75CA4BC}" type="slidenum">
              <a:t>‹N›</a:t>
            </a:fld>
            <a:endParaRPr lang="de-D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0194236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x-none"/>
          </a:p>
        </p:txBody>
      </p:sp>
      <p:sp>
        <p:nvSpPr>
          <p:cNvPr id="4" name="Segnaposto intestazione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x-none"/>
          </a:p>
        </p:txBody>
      </p:sp>
      <p:sp>
        <p:nvSpPr>
          <p:cNvPr id="5" name="Segnaposto data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x-none"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x-none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fld id="{FB18481F-F03F-4441-9FFB-7010F23527C8}" type="slidenum">
              <a:t>‹N›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47332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x-none" sz="2000" b="0" i="0" u="none" strike="noStrike" kern="1200">
        <a:ln>
          <a:noFill/>
        </a:ln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>
            <a:spAutoFit/>
          </a:bodyPr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116828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4555268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109067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>
            <a:spAutoFit/>
          </a:bodyPr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328107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841009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610309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433948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1857102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7270518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2799939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072964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188C5A8-0A47-4948-B864-1C6D3CD99517}" type="slidenum">
              <a:t>‹N›</a:t>
            </a:fld>
            <a:endParaRPr lang="x-non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70A8110-FE1D-4C75-8A25-C4B5DED2BB8C}" type="slidenum">
              <a:t>‹N›</a:t>
            </a:fld>
            <a:endParaRPr lang="x-non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FB1CC8C-701C-439F-A7E7-419D52DF1824}" type="slidenum">
              <a:t>‹N›</a:t>
            </a:fld>
            <a:endParaRPr lang="x-none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41363" y="2101850"/>
            <a:ext cx="4227512" cy="4762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21275" y="2101850"/>
            <a:ext cx="4227513" cy="4762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766B868-35BB-4735-B21A-80BFA311462A}" type="slidenum">
              <a:t>‹N›</a:t>
            </a:fld>
            <a:endParaRPr lang="x-none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97725" y="555625"/>
            <a:ext cx="2151063" cy="63087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41363" y="555625"/>
            <a:ext cx="6303962" cy="63087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D357E19-DFE8-454F-AB0F-5A6AFBE8872F}" type="slidenum">
              <a:t>‹N›</a:t>
            </a:fld>
            <a:endParaRPr lang="x-non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973FEF-1C9D-4B33-AF49-4AC7FC2B7F9A}" type="slidenum">
              <a:t>‹N›</a:t>
            </a:fld>
            <a:endParaRPr lang="x-non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BD19081-8735-4801-B330-C67A7E24B50F}" type="slidenum">
              <a:t>‹N›</a:t>
            </a:fld>
            <a:endParaRPr lang="x-non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957AEB5-C135-4389-8AFE-D20DB511C647}" type="slidenum">
              <a:t>‹N›</a:t>
            </a:fld>
            <a:endParaRPr lang="x-non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7D5701B-EABD-4518-9CF4-5155974BC25C}" type="slidenum">
              <a:t>‹N›</a:t>
            </a:fld>
            <a:endParaRPr lang="x-non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434D4A4-1528-4CB9-A6B0-04FCA3A61344}" type="slidenum">
              <a:t>‹N›</a:t>
            </a:fld>
            <a:endParaRPr lang="x-non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832D724-72E0-4A9A-80DE-873463F25FA9}" type="slidenum">
              <a:t>‹N›</a:t>
            </a:fld>
            <a:endParaRPr lang="x-non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x-none"/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24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x-none" sz="24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x-none" sz="28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x-none" sz="24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x-none"/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x-none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x-none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fld id="{878C33D1-7998-46FE-8B62-939F1DCF9C51}" type="slidenum">
              <a:t>‹N›</a:t>
            </a:fld>
            <a:endParaRPr 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hangingPunct="0">
        <a:tabLst/>
        <a:defRPr lang="x-none" sz="2400" b="0" i="0" u="none" strike="noStrike" kern="1200">
          <a:ln>
            <a:noFill/>
          </a:ln>
          <a:latin typeface="Arial" pitchFamily="18"/>
          <a:cs typeface="Tahoma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x-none" sz="2400" b="0" i="0" u="none" strike="noStrike" kern="1200">
          <a:ln>
            <a:noFill/>
          </a:ln>
          <a:latin typeface="Arial" pitchFamily="18"/>
          <a:cs typeface="Tahoma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05360" y="1893960"/>
            <a:ext cx="9674640" cy="5666040"/>
          </a:xfrm>
          <a:prstGeom prst="rect">
            <a:avLst/>
          </a:prstGeom>
          <a:solidFill>
            <a:srgbClr val="DDDDDD"/>
          </a:solidFill>
          <a:ln w="25400">
            <a:solidFill>
              <a:srgbClr val="C0C0C0"/>
            </a:solidFill>
            <a:prstDash val="solid"/>
          </a:ln>
        </p:spPr>
        <p:txBody>
          <a:bodyPr lIns="0" tIns="0" rIns="0" bIns="0" anchor="ctr" anchorCtr="1"/>
          <a:lstStyle/>
          <a:p>
            <a:pPr lvl="0" rtl="0" hangingPunct="0">
              <a:buNone/>
              <a:tabLst/>
            </a:pPr>
            <a:endParaRPr lang="de-DE" sz="2400">
              <a:latin typeface="Thorndale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Segnaposto titolo 2"/>
          <p:cNvSpPr txBox="1">
            <a:spLocks noGrp="1"/>
          </p:cNvSpPr>
          <p:nvPr>
            <p:ph type="title"/>
          </p:nvPr>
        </p:nvSpPr>
        <p:spPr>
          <a:xfrm>
            <a:off x="740879" y="555480"/>
            <a:ext cx="860796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endParaRPr lang="de-DE"/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1"/>
          </p:nvPr>
        </p:nvSpPr>
        <p:spPr>
          <a:xfrm>
            <a:off x="740879" y="2101680"/>
            <a:ext cx="8607960" cy="4762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None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de-DE"/>
          </a:p>
        </p:txBody>
      </p:sp>
      <p:sp>
        <p:nvSpPr>
          <p:cNvPr id="5" name="Rettangolo 4"/>
          <p:cNvSpPr/>
          <p:nvPr/>
        </p:nvSpPr>
        <p:spPr>
          <a:xfrm>
            <a:off x="0" y="0"/>
            <a:ext cx="181440" cy="918359"/>
          </a:xfrm>
          <a:prstGeom prst="rect">
            <a:avLst/>
          </a:prstGeom>
          <a:solidFill>
            <a:srgbClr val="125C8D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  <p:txBody>
          <a:bodyPr lIns="0" tIns="0" rIns="0" bIns="0" anchor="ctr" anchorCtr="1"/>
          <a:lstStyle/>
          <a:p>
            <a:pPr lvl="0" rtl="0" hangingPunct="0">
              <a:buNone/>
              <a:tabLst/>
            </a:pPr>
            <a:endParaRPr lang="de-DE" sz="2400">
              <a:latin typeface="Thorndale" pitchFamily="18"/>
              <a:ea typeface="Andale Sans UI" pitchFamily="2"/>
              <a:cs typeface="Tahoma" pitchFamily="2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0" y="2381399"/>
            <a:ext cx="181440" cy="918359"/>
          </a:xfrm>
          <a:prstGeom prst="rect">
            <a:avLst/>
          </a:prstGeom>
          <a:solidFill>
            <a:srgbClr val="125C8D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  <p:txBody>
          <a:bodyPr lIns="0" tIns="0" rIns="0" bIns="0" anchor="ctr" anchorCtr="1"/>
          <a:lstStyle/>
          <a:p>
            <a:pPr lvl="0" rtl="0" hangingPunct="0">
              <a:buNone/>
              <a:tabLst/>
            </a:pPr>
            <a:endParaRPr lang="de-DE" sz="2400">
              <a:latin typeface="Thorndale" pitchFamily="18"/>
              <a:ea typeface="Andale Sans UI" pitchFamily="2"/>
              <a:cs typeface="Tahoma" pitchFamily="2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0" y="1168560"/>
            <a:ext cx="181440" cy="918359"/>
          </a:xfrm>
          <a:prstGeom prst="rect">
            <a:avLst/>
          </a:prstGeom>
          <a:solidFill>
            <a:srgbClr val="125C8D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  <p:txBody>
          <a:bodyPr lIns="0" tIns="0" rIns="0" bIns="0" anchor="ctr" anchorCtr="1"/>
          <a:lstStyle/>
          <a:p>
            <a:pPr lvl="0" rtl="0" hangingPunct="0">
              <a:buNone/>
              <a:tabLst/>
            </a:pPr>
            <a:endParaRPr lang="de-DE" sz="2400">
              <a:latin typeface="Thorndale" pitchFamily="18"/>
              <a:ea typeface="Andale Sans UI" pitchFamily="2"/>
              <a:cs typeface="Tahoma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rtl="0" hangingPunct="0">
        <a:tabLst/>
        <a:defRPr lang="de-DE" sz="2400" b="1" i="0" u="none" strike="noStrike">
          <a:ln>
            <a:noFill/>
          </a:ln>
          <a:solidFill>
            <a:srgbClr val="333333"/>
          </a:solidFill>
          <a:latin typeface="Albany" pitchFamily="34"/>
          <a:cs typeface="Tahoma" pitchFamily="2"/>
        </a:defRPr>
      </a:lvl1pPr>
    </p:titleStyle>
    <p:bodyStyle>
      <a:lvl1pPr marL="0" marR="0" indent="0" algn="l" rtl="0" hangingPunct="0">
        <a:spcBef>
          <a:spcPts val="0"/>
        </a:spcBef>
        <a:spcAft>
          <a:spcPts val="1417"/>
        </a:spcAft>
        <a:tabLst/>
        <a:defRPr lang="de-DE" sz="2400" b="0" i="0" u="none" strike="noStrike">
          <a:ln>
            <a:noFill/>
          </a:ln>
          <a:solidFill>
            <a:srgbClr val="000000"/>
          </a:solidFill>
          <a:latin typeface="Albany" pitchFamily="34"/>
          <a:cs typeface="Tahoma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181600" y="924840"/>
            <a:ext cx="5918399" cy="61660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26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Times New Roman" pitchFamily="2"/>
                <a:cs typeface="Times New Roman" pitchFamily="2"/>
              </a:rPr>
              <a:t>POST-COLONIAL LITTERATURE</a:t>
            </a: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1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Times New Roman" pitchFamily="2"/>
              <a:cs typeface="Times New Roman" pitchFamily="2"/>
            </a:endParaRP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1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Times New Roman" pitchFamily="2"/>
              <a:cs typeface="Times New Roman" pitchFamily="2"/>
            </a:endParaRP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1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Times New Roman" pitchFamily="2"/>
              <a:cs typeface="Times New Roman" pitchFamily="2"/>
            </a:endParaRP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1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Times New Roman" pitchFamily="2"/>
              <a:cs typeface="Times New Roman" pitchFamily="2"/>
            </a:endParaRP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Times New Roman" pitchFamily="2"/>
              <a:cs typeface="Times New Roman" pitchFamily="2"/>
            </a:endParaRP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Times New Roman" pitchFamily="2"/>
              <a:cs typeface="Times New Roman" pitchFamily="2"/>
            </a:endParaRP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Times New Roman" pitchFamily="2"/>
              <a:cs typeface="Times New Roman" pitchFamily="2"/>
            </a:endParaRP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Times New Roman" pitchFamily="2"/>
                <a:cs typeface="Times New Roman" pitchFamily="2"/>
              </a:rPr>
              <a:t>by</a:t>
            </a: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Times New Roman" pitchFamily="2"/>
              <a:cs typeface="Times New Roman" pitchFamily="2"/>
            </a:endParaRP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Times New Roman" pitchFamily="2"/>
                <a:cs typeface="Times New Roman" pitchFamily="2"/>
              </a:rPr>
              <a:t>Francesco Napodano</a:t>
            </a: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Times New Roman" pitchFamily="2"/>
                <a:cs typeface="Times New Roman" pitchFamily="2"/>
              </a:rPr>
              <a:t>&amp;</a:t>
            </a: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Times New Roman" pitchFamily="2"/>
                <a:cs typeface="Times New Roman" pitchFamily="2"/>
              </a:rPr>
              <a:t> Thomas Maran</a:t>
            </a: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Times New Roman" pitchFamily="2"/>
              <a:cs typeface="Times New Roman" pitchFamily="2"/>
            </a:endParaRP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Times New Roman" pitchFamily="2"/>
              <a:cs typeface="Times New Roman" pitchFamily="2"/>
            </a:endParaRP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Times New Roman" pitchFamily="2"/>
              <a:cs typeface="Times New Roman" pitchFamily="2"/>
            </a:endParaRP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Times New Roman" pitchFamily="2"/>
              <a:cs typeface="Times New Roman" pitchFamily="2"/>
            </a:endParaRP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Times New Roman" pitchFamily="2"/>
              <a:cs typeface="Times New Roman" pitchFamily="2"/>
            </a:endParaRP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Times New Roman" pitchFamily="2"/>
              <a:cs typeface="Times New Roman" pitchFamily="2"/>
            </a:endParaRP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 spc="0">
              <a:ln>
                <a:noFill/>
              </a:ln>
              <a:solidFill>
                <a:srgbClr val="000000"/>
              </a:solidFill>
              <a:latin typeface="Times New Roman" pitchFamily="18"/>
              <a:ea typeface="Times New Roman" pitchFamily="2"/>
              <a:cs typeface="Times New Roman" pitchFamily="2"/>
            </a:endParaRP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Times New Roman" pitchFamily="2"/>
                <a:cs typeface="Times New Roman" pitchFamily="2"/>
              </a:rPr>
              <a:t>I.I.S.S. “BASSA FRIULANA” - Polo liceale “A. Einstein” Cervignano del Friuli</a:t>
            </a:r>
          </a:p>
          <a:p>
            <a:pPr marL="0" marR="0" lvl="0" indent="-11412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Times New Roman" pitchFamily="2"/>
                <a:cs typeface="Times New Roman" pitchFamily="2"/>
              </a:rPr>
              <a:t>ANNO SCOLASTICO 2017/2018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de-DE"/>
              <a:t>Pull factors of migration :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None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de-DE"/>
              <a:t>Access to services</a:t>
            </a:r>
          </a:p>
          <a:p>
            <a:pPr lvl="0"/>
            <a:r>
              <a:rPr lang="de-DE"/>
              <a:t>Better job opportunity</a:t>
            </a:r>
          </a:p>
          <a:p>
            <a:pPr lvl="0"/>
            <a:r>
              <a:rPr lang="de-DE"/>
              <a:t>Family links</a:t>
            </a:r>
          </a:p>
          <a:p>
            <a:pPr lvl="0"/>
            <a:r>
              <a:rPr lang="de-DE"/>
              <a:t>Improved living conditions</a:t>
            </a:r>
          </a:p>
          <a:p>
            <a:pPr lvl="0"/>
            <a:r>
              <a:rPr lang="de-DE" b="1"/>
              <a:t>Hope</a:t>
            </a:r>
            <a:r>
              <a:rPr lang="de-DE"/>
              <a:t> for a better way of life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de-DE"/>
              <a:t>C</a:t>
            </a:r>
            <a:r>
              <a:rPr lang="de-DE" smtClean="0"/>
              <a:t>onclusion</a:t>
            </a:r>
            <a:endParaRPr lang="de-DE" dirty="0"/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None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de-DE">
                <a:latin typeface="Arimo" pitchFamily="34"/>
              </a:rPr>
              <a:t>Migration is a global phenomenon that exists and will exists forever; It has changed human being and it will keep shifting people from countries to countries, from black to white and from life to death.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de-DE"/>
              <a:t>Where does it come from?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/>
        <p:txBody>
          <a:bodyPr>
            <a:spAutoFit/>
          </a:bodyPr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None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de-DE"/>
              <a:t>It  comes from Britain's former colonies</a:t>
            </a:r>
          </a:p>
          <a:p>
            <a:pPr lvl="0"/>
            <a:r>
              <a:rPr lang="de-DE"/>
              <a:t>Post-colonial writers write in English and focus on common themes such as the struggle for independence, emigration, national identity and allegiance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2139480" y="3780000"/>
            <a:ext cx="5600520" cy="32968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de-DE"/>
              <a:t>What is Post-colonial theory?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None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de-DE" dirty="0" err="1"/>
              <a:t>It's</a:t>
            </a:r>
            <a:r>
              <a:rPr lang="de-DE" dirty="0"/>
              <a:t> a </a:t>
            </a:r>
            <a:r>
              <a:rPr lang="de-DE" dirty="0" err="1"/>
              <a:t>literary</a:t>
            </a:r>
            <a:r>
              <a:rPr lang="de-DE" dirty="0"/>
              <a:t> </a:t>
            </a:r>
            <a:r>
              <a:rPr lang="de-DE" dirty="0" err="1"/>
              <a:t>theory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critical</a:t>
            </a:r>
            <a:r>
              <a:rPr lang="de-DE" dirty="0"/>
              <a:t> </a:t>
            </a:r>
            <a:r>
              <a:rPr lang="de-DE" dirty="0" err="1"/>
              <a:t>approach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deals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literature</a:t>
            </a:r>
            <a:r>
              <a:rPr lang="de-DE" dirty="0"/>
              <a:t> </a:t>
            </a:r>
            <a:r>
              <a:rPr lang="de-DE" dirty="0" err="1"/>
              <a:t>produced</a:t>
            </a:r>
            <a:r>
              <a:rPr lang="de-DE" dirty="0"/>
              <a:t> in countries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were</a:t>
            </a:r>
            <a:r>
              <a:rPr lang="de-DE" dirty="0"/>
              <a:t> </a:t>
            </a:r>
            <a:r>
              <a:rPr lang="de-DE" dirty="0" err="1"/>
              <a:t>once</a:t>
            </a:r>
            <a:r>
              <a:rPr lang="de-DE" dirty="0"/>
              <a:t>,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now</a:t>
            </a:r>
            <a:r>
              <a:rPr lang="de-DE" dirty="0"/>
              <a:t>, </a:t>
            </a:r>
            <a:r>
              <a:rPr lang="de-DE" dirty="0" err="1"/>
              <a:t>colonies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countries</a:t>
            </a:r>
          </a:p>
          <a:p>
            <a:pPr lvl="0"/>
            <a:r>
              <a:rPr lang="de-DE" dirty="0"/>
              <a:t>It </a:t>
            </a:r>
            <a:r>
              <a:rPr lang="de-DE" dirty="0" err="1"/>
              <a:t>may</a:t>
            </a:r>
            <a:r>
              <a:rPr lang="de-DE" dirty="0"/>
              <a:t> also deal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literature</a:t>
            </a:r>
            <a:r>
              <a:rPr lang="de-DE" dirty="0"/>
              <a:t> </a:t>
            </a:r>
            <a:r>
              <a:rPr lang="de-DE" dirty="0" err="1"/>
              <a:t>written</a:t>
            </a:r>
            <a:r>
              <a:rPr lang="de-DE" dirty="0"/>
              <a:t> in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citizens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colonizing</a:t>
            </a:r>
            <a:r>
              <a:rPr lang="de-DE" dirty="0"/>
              <a:t> countries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takes</a:t>
            </a:r>
            <a:r>
              <a:rPr lang="de-DE" dirty="0"/>
              <a:t> </a:t>
            </a:r>
            <a:r>
              <a:rPr lang="de-DE" dirty="0" err="1"/>
              <a:t>colonies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peoples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dirty="0" err="1"/>
              <a:t>topic</a:t>
            </a:r>
            <a:endParaRPr lang="de-DE" dirty="0"/>
          </a:p>
          <a:p>
            <a:pPr lvl="0"/>
            <a:r>
              <a:rPr lang="de-DE" dirty="0" smtClean="0"/>
              <a:t>The </a:t>
            </a:r>
            <a:r>
              <a:rPr lang="de-DE" dirty="0" err="1"/>
              <a:t>theory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based</a:t>
            </a:r>
            <a:r>
              <a:rPr lang="de-DE" dirty="0"/>
              <a:t> </a:t>
            </a:r>
            <a:r>
              <a:rPr lang="de-DE" dirty="0" err="1"/>
              <a:t>around</a:t>
            </a:r>
            <a:r>
              <a:rPr lang="de-DE" dirty="0"/>
              <a:t> </a:t>
            </a:r>
            <a:r>
              <a:rPr lang="de-DE" dirty="0" err="1"/>
              <a:t>concepts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resistance</a:t>
            </a:r>
            <a:endParaRPr lang="de-DE" dirty="0"/>
          </a:p>
          <a:p>
            <a:pPr lvl="0"/>
            <a:endParaRPr lang="de-DE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3420000" y="5040000"/>
            <a:ext cx="3106440" cy="22010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de-DE"/>
              <a:t>Most relevant topics :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None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de-DE"/>
              <a:t>Human freedom</a:t>
            </a:r>
          </a:p>
          <a:p>
            <a:pPr lvl="0"/>
            <a:r>
              <a:rPr lang="de-DE"/>
              <a:t>Liberty</a:t>
            </a:r>
          </a:p>
          <a:p>
            <a:pPr lvl="0"/>
            <a:r>
              <a:rPr lang="de-DE"/>
              <a:t>Identity</a:t>
            </a:r>
          </a:p>
          <a:p>
            <a:pPr lvl="0"/>
            <a:r>
              <a:rPr lang="de-DE"/>
              <a:t>Individuality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5940000" y="1980000"/>
            <a:ext cx="3600000" cy="19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1800000" y="4140000"/>
            <a:ext cx="6341400" cy="32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de-DE"/>
              <a:t>Central issues :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None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de-DE"/>
              <a:t>Integration</a:t>
            </a:r>
          </a:p>
          <a:p>
            <a:pPr lvl="0"/>
            <a:r>
              <a:rPr lang="de-DE"/>
              <a:t>Language</a:t>
            </a:r>
          </a:p>
          <a:p>
            <a:pPr lvl="0"/>
            <a:r>
              <a:rPr lang="de-DE"/>
              <a:t>Culture and tradition (Belief and religion)</a:t>
            </a:r>
          </a:p>
          <a:p>
            <a:pPr lvl="0"/>
            <a:r>
              <a:rPr lang="de-DE"/>
              <a:t>Displacement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5760000" y="4826160"/>
            <a:ext cx="3780000" cy="2373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540000" y="4140000"/>
            <a:ext cx="4860000" cy="33627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de-DE" dirty="0" err="1"/>
              <a:t>Colonised</a:t>
            </a:r>
            <a:r>
              <a:rPr lang="de-DE" dirty="0"/>
              <a:t> </a:t>
            </a:r>
            <a:r>
              <a:rPr lang="de-DE" dirty="0" err="1" smtClean="0"/>
              <a:t>Literature</a:t>
            </a:r>
            <a:endParaRPr lang="de-DE" dirty="0"/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None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de-DE" dirty="0"/>
              <a:t>Gradual </a:t>
            </a:r>
            <a:r>
              <a:rPr lang="de-DE" dirty="0" err="1"/>
              <a:t>c</a:t>
            </a:r>
            <a:r>
              <a:rPr lang="de-DE" dirty="0" err="1" smtClean="0"/>
              <a:t>hanges</a:t>
            </a:r>
            <a:r>
              <a:rPr lang="de-DE" dirty="0" smtClean="0"/>
              <a:t> </a:t>
            </a:r>
            <a:r>
              <a:rPr lang="de-DE" dirty="0"/>
              <a:t>through time</a:t>
            </a:r>
          </a:p>
          <a:p>
            <a:pPr lvl="0"/>
            <a:r>
              <a:rPr lang="de-DE" dirty="0" err="1"/>
              <a:t>Concept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otherness</a:t>
            </a:r>
            <a:endParaRPr lang="de-DE" dirty="0"/>
          </a:p>
          <a:p>
            <a:pPr lvl="0"/>
            <a:r>
              <a:rPr lang="de-DE" dirty="0" err="1"/>
              <a:t>Differences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Western </a:t>
            </a:r>
            <a:r>
              <a:rPr lang="de-DE" dirty="0" err="1"/>
              <a:t>and</a:t>
            </a:r>
            <a:r>
              <a:rPr lang="de-DE" dirty="0"/>
              <a:t> Eastern </a:t>
            </a:r>
            <a:r>
              <a:rPr lang="de-DE" dirty="0" err="1"/>
              <a:t>world</a:t>
            </a:r>
            <a:endParaRPr lang="de-DE" dirty="0"/>
          </a:p>
          <a:p>
            <a:pPr lvl="0"/>
            <a:r>
              <a:rPr lang="de-DE" dirty="0"/>
              <a:t>Lack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difficulty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comunication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de-DE" dirty="0" err="1" smtClean="0"/>
              <a:t>Colonisers</a:t>
            </a:r>
            <a:r>
              <a:rPr lang="de-DE" dirty="0" smtClean="0"/>
              <a:t>‘ </a:t>
            </a:r>
            <a:r>
              <a:rPr lang="de-DE" dirty="0" err="1" smtClean="0"/>
              <a:t>literature</a:t>
            </a:r>
            <a:endParaRPr lang="de-DE" dirty="0"/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None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de-DE" dirty="0" err="1"/>
              <a:t>Assumption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superiority</a:t>
            </a:r>
            <a:endParaRPr lang="de-DE" dirty="0"/>
          </a:p>
          <a:p>
            <a:pPr lvl="0"/>
            <a:r>
              <a:rPr lang="de-DE" dirty="0"/>
              <a:t>Hybrid </a:t>
            </a:r>
            <a:r>
              <a:rPr lang="de-DE" dirty="0" err="1" smtClean="0"/>
              <a:t>literature</a:t>
            </a:r>
            <a:r>
              <a:rPr lang="de-DE" dirty="0" smtClean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symbols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myths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colonized</a:t>
            </a:r>
            <a:r>
              <a:rPr lang="de-DE" dirty="0"/>
              <a:t> </a:t>
            </a:r>
            <a:r>
              <a:rPr lang="de-DE" dirty="0" err="1"/>
              <a:t>people</a:t>
            </a:r>
            <a:endParaRPr lang="de-DE" dirty="0"/>
          </a:p>
          <a:p>
            <a:pPr lvl="0"/>
            <a:r>
              <a:rPr lang="de-DE" dirty="0" err="1"/>
              <a:t>Idea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refined</a:t>
            </a:r>
            <a:r>
              <a:rPr lang="de-DE" dirty="0"/>
              <a:t> </a:t>
            </a:r>
            <a:r>
              <a:rPr lang="de-DE" dirty="0" err="1"/>
              <a:t>society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de-DE"/>
              <a:t>Some examples of both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720000" y="2160000"/>
            <a:ext cx="8607960" cy="4762440"/>
          </a:xfrm>
        </p:spPr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None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marL="108000" lvl="0" indent="0">
              <a:buNone/>
            </a:pPr>
            <a:r>
              <a:rPr lang="de-DE" b="1" dirty="0" err="1"/>
              <a:t>L</a:t>
            </a:r>
            <a:r>
              <a:rPr lang="de-DE" b="1" dirty="0" err="1" smtClean="0"/>
              <a:t>iterature</a:t>
            </a:r>
            <a:r>
              <a:rPr lang="de-DE" b="1" dirty="0" smtClean="0"/>
              <a:t>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colonised</a:t>
            </a:r>
            <a:r>
              <a:rPr lang="de-DE" dirty="0" smtClean="0"/>
              <a:t>:</a:t>
            </a:r>
            <a:endParaRPr lang="de-DE" dirty="0"/>
          </a:p>
          <a:p>
            <a:pPr lvl="0"/>
            <a:r>
              <a:rPr lang="de-DE" dirty="0"/>
              <a:t>Salman Rushdie, Chinua Achebe, </a:t>
            </a:r>
            <a:r>
              <a:rPr lang="de-DE" dirty="0" err="1"/>
              <a:t>Jamajca</a:t>
            </a:r>
            <a:r>
              <a:rPr lang="de-DE" dirty="0"/>
              <a:t> </a:t>
            </a:r>
            <a:r>
              <a:rPr lang="de-DE" dirty="0" err="1"/>
              <a:t>Kincaid</a:t>
            </a:r>
            <a:endParaRPr lang="de-DE" dirty="0"/>
          </a:p>
          <a:p>
            <a:pPr marL="108000" lvl="0" indent="0">
              <a:buNone/>
            </a:pPr>
            <a:r>
              <a:rPr lang="de-DE" b="1" dirty="0" err="1"/>
              <a:t>Literature</a:t>
            </a:r>
            <a:r>
              <a:rPr lang="de-DE" b="1" dirty="0"/>
              <a:t>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the</a:t>
            </a:r>
            <a:r>
              <a:rPr lang="de-DE" b="1" dirty="0"/>
              <a:t> </a:t>
            </a:r>
            <a:r>
              <a:rPr lang="de-DE" b="1" dirty="0" err="1" smtClean="0"/>
              <a:t>colonizers</a:t>
            </a:r>
            <a:r>
              <a:rPr lang="de-DE" dirty="0" smtClean="0"/>
              <a:t>:</a:t>
            </a:r>
            <a:endParaRPr lang="de-DE" dirty="0"/>
          </a:p>
          <a:p>
            <a:pPr lvl="0"/>
            <a:r>
              <a:rPr lang="de-DE" dirty="0"/>
              <a:t>Rudyard Kipling, </a:t>
            </a:r>
            <a:r>
              <a:rPr lang="de-DE" dirty="0" err="1"/>
              <a:t>joseph</a:t>
            </a:r>
            <a:r>
              <a:rPr lang="de-DE" dirty="0"/>
              <a:t> Conrad, Alan Paton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de-DE"/>
              <a:t>Push factors of migration :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None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000000"/>
              </a:buClr>
              <a:buSzPct val="75000"/>
              <a:buFont typeface="StarSymbol"/>
              <a:buChar char="–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de-DE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de-DE"/>
              <a:t>Wars</a:t>
            </a:r>
          </a:p>
          <a:p>
            <a:pPr lvl="0"/>
            <a:r>
              <a:rPr lang="de-DE"/>
              <a:t>Few services</a:t>
            </a:r>
          </a:p>
          <a:p>
            <a:pPr lvl="0"/>
            <a:r>
              <a:rPr lang="de-DE"/>
              <a:t>Lack of job</a:t>
            </a:r>
          </a:p>
          <a:p>
            <a:pPr lvl="0"/>
            <a:r>
              <a:rPr lang="de-DE"/>
              <a:t>Unhappy life</a:t>
            </a:r>
          </a:p>
          <a:p>
            <a:pPr lvl="0"/>
            <a:r>
              <a:rPr lang="de-DE"/>
              <a:t>Shortage of food</a:t>
            </a:r>
          </a:p>
          <a:p>
            <a:pPr lvl="0"/>
            <a:r>
              <a:rPr lang="de-DE"/>
              <a:t>Poor transport links</a:t>
            </a:r>
          </a:p>
          <a:p>
            <a:pPr lvl="0"/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yt-coo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301</Words>
  <Application>Microsoft Office PowerPoint</Application>
  <PresentationFormat>Personalizzato</PresentationFormat>
  <Paragraphs>68</Paragraphs>
  <Slides>11</Slides>
  <Notes>11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11</vt:i4>
      </vt:variant>
    </vt:vector>
  </HeadingPairs>
  <TitlesOfParts>
    <vt:vector size="22" baseType="lpstr">
      <vt:lpstr>Albany</vt:lpstr>
      <vt:lpstr>Andale Sans UI</vt:lpstr>
      <vt:lpstr>Arial</vt:lpstr>
      <vt:lpstr>Arimo</vt:lpstr>
      <vt:lpstr>Calibri</vt:lpstr>
      <vt:lpstr>StarSymbol</vt:lpstr>
      <vt:lpstr>Tahoma</vt:lpstr>
      <vt:lpstr>Thorndale</vt:lpstr>
      <vt:lpstr>Times New Roman</vt:lpstr>
      <vt:lpstr>Default</vt:lpstr>
      <vt:lpstr>lyt-cool</vt:lpstr>
      <vt:lpstr>Presentazione standard di PowerPoint</vt:lpstr>
      <vt:lpstr>Where does it come from?</vt:lpstr>
      <vt:lpstr>What is Post-colonial theory?</vt:lpstr>
      <vt:lpstr>Most relevant topics :</vt:lpstr>
      <vt:lpstr>Central issues :</vt:lpstr>
      <vt:lpstr>Colonised Literature</vt:lpstr>
      <vt:lpstr>Colonisers‘ literature</vt:lpstr>
      <vt:lpstr>Some examples of both</vt:lpstr>
      <vt:lpstr>Push factors of migration :</vt:lpstr>
      <vt:lpstr>Pull factors of migration :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Utente Windows</cp:lastModifiedBy>
  <cp:revision>7</cp:revision>
  <dcterms:created xsi:type="dcterms:W3CDTF">2009-04-16T11:32:32Z</dcterms:created>
  <dcterms:modified xsi:type="dcterms:W3CDTF">2018-01-16T20:33:28Z</dcterms:modified>
</cp:coreProperties>
</file>