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0"/>
  </p:notesMasterIdLst>
  <p:handoutMasterIdLst>
    <p:handoutMasterId r:id="rId81"/>
  </p:handoutMasterIdLst>
  <p:sldIdLst>
    <p:sldId id="256" r:id="rId2"/>
    <p:sldId id="296" r:id="rId3"/>
    <p:sldId id="297" r:id="rId4"/>
    <p:sldId id="298" r:id="rId5"/>
    <p:sldId id="376" r:id="rId6"/>
    <p:sldId id="413" r:id="rId7"/>
    <p:sldId id="299" r:id="rId8"/>
    <p:sldId id="300" r:id="rId9"/>
    <p:sldId id="301" r:id="rId10"/>
    <p:sldId id="410" r:id="rId11"/>
    <p:sldId id="411" r:id="rId12"/>
    <p:sldId id="294" r:id="rId13"/>
    <p:sldId id="378" r:id="rId14"/>
    <p:sldId id="285" r:id="rId15"/>
    <p:sldId id="305" r:id="rId16"/>
    <p:sldId id="286" r:id="rId17"/>
    <p:sldId id="306" r:id="rId18"/>
    <p:sldId id="374" r:id="rId19"/>
    <p:sldId id="422" r:id="rId20"/>
    <p:sldId id="364" r:id="rId21"/>
    <p:sldId id="431" r:id="rId22"/>
    <p:sldId id="404" r:id="rId23"/>
    <p:sldId id="380" r:id="rId24"/>
    <p:sldId id="365" r:id="rId25"/>
    <p:sldId id="382" r:id="rId26"/>
    <p:sldId id="384" r:id="rId27"/>
    <p:sldId id="396" r:id="rId28"/>
    <p:sldId id="383" r:id="rId29"/>
    <p:sldId id="386" r:id="rId30"/>
    <p:sldId id="388" r:id="rId31"/>
    <p:sldId id="387" r:id="rId32"/>
    <p:sldId id="393" r:id="rId33"/>
    <p:sldId id="406" r:id="rId34"/>
    <p:sldId id="426" r:id="rId35"/>
    <p:sldId id="427" r:id="rId36"/>
    <p:sldId id="428" r:id="rId37"/>
    <p:sldId id="425" r:id="rId38"/>
    <p:sldId id="367" r:id="rId39"/>
    <p:sldId id="368" r:id="rId40"/>
    <p:sldId id="369" r:id="rId41"/>
    <p:sldId id="429" r:id="rId42"/>
    <p:sldId id="308" r:id="rId43"/>
    <p:sldId id="357" r:id="rId44"/>
    <p:sldId id="311" r:id="rId45"/>
    <p:sldId id="312" r:id="rId46"/>
    <p:sldId id="313" r:id="rId47"/>
    <p:sldId id="372" r:id="rId48"/>
    <p:sldId id="315" r:id="rId49"/>
    <p:sldId id="316" r:id="rId50"/>
    <p:sldId id="317" r:id="rId51"/>
    <p:sldId id="318" r:id="rId52"/>
    <p:sldId id="371" r:id="rId53"/>
    <p:sldId id="321" r:id="rId54"/>
    <p:sldId id="323" r:id="rId55"/>
    <p:sldId id="324" r:id="rId56"/>
    <p:sldId id="325" r:id="rId57"/>
    <p:sldId id="362" r:id="rId58"/>
    <p:sldId id="333" r:id="rId59"/>
    <p:sldId id="334" r:id="rId60"/>
    <p:sldId id="335" r:id="rId61"/>
    <p:sldId id="336" r:id="rId62"/>
    <p:sldId id="337" r:id="rId63"/>
    <p:sldId id="338" r:id="rId64"/>
    <p:sldId id="347" r:id="rId65"/>
    <p:sldId id="348" r:id="rId66"/>
    <p:sldId id="349" r:id="rId67"/>
    <p:sldId id="350" r:id="rId68"/>
    <p:sldId id="351" r:id="rId69"/>
    <p:sldId id="352" r:id="rId70"/>
    <p:sldId id="353" r:id="rId71"/>
    <p:sldId id="354" r:id="rId72"/>
    <p:sldId id="415" r:id="rId73"/>
    <p:sldId id="355" r:id="rId74"/>
    <p:sldId id="356" r:id="rId75"/>
    <p:sldId id="417" r:id="rId76"/>
    <p:sldId id="418" r:id="rId77"/>
    <p:sldId id="433" r:id="rId78"/>
    <p:sldId id="432" r:id="rId79"/>
  </p:sldIdLst>
  <p:sldSz cx="9144000" cy="6858000" type="screen4x3"/>
  <p:notesSz cx="6794500" cy="9906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0"/>
    <p:restoredTop sz="93141"/>
  </p:normalViewPr>
  <p:slideViewPr>
    <p:cSldViewPr>
      <p:cViewPr>
        <p:scale>
          <a:sx n="89" d="100"/>
          <a:sy n="89" d="100"/>
        </p:scale>
        <p:origin x="141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notesMaster" Target="notesMasters/notesMaster1.xml"/><Relationship Id="rId81" Type="http://schemas.openxmlformats.org/officeDocument/2006/relationships/handoutMaster" Target="handoutMasters/handoutMaster1.xml"/><Relationship Id="rId82" Type="http://schemas.openxmlformats.org/officeDocument/2006/relationships/presProps" Target="presProps.xml"/><Relationship Id="rId83" Type="http://schemas.openxmlformats.org/officeDocument/2006/relationships/viewProps" Target="viewProps.xml"/><Relationship Id="rId84" Type="http://schemas.openxmlformats.org/officeDocument/2006/relationships/theme" Target="theme/theme1.xml"/><Relationship Id="rId85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CA9CB0-D3F4-426D-8C71-AF81B15BF3F4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8150A75-AF5E-4519-8BDD-24CBCC30504C}">
      <dgm:prSet phldrT="[Testo]"/>
      <dgm:spPr/>
      <dgm:t>
        <a:bodyPr/>
        <a:lstStyle/>
        <a:p>
          <a:r>
            <a:rPr lang="it-IT" dirty="0" smtClean="0"/>
            <a:t>Approccio per competenze</a:t>
          </a:r>
          <a:endParaRPr lang="it-IT" dirty="0"/>
        </a:p>
      </dgm:t>
    </dgm:pt>
    <dgm:pt modelId="{E4AFE5D0-3081-45BE-B78C-D669C89722E2}" type="parTrans" cxnId="{3DBEB6E2-6083-4BF4-982A-24AFD32126CE}">
      <dgm:prSet/>
      <dgm:spPr/>
      <dgm:t>
        <a:bodyPr/>
        <a:lstStyle/>
        <a:p>
          <a:endParaRPr lang="it-IT"/>
        </a:p>
      </dgm:t>
    </dgm:pt>
    <dgm:pt modelId="{1A207152-819E-45BE-9B46-A8BA29ADF89D}" type="sibTrans" cxnId="{3DBEB6E2-6083-4BF4-982A-24AFD32126CE}">
      <dgm:prSet/>
      <dgm:spPr/>
      <dgm:t>
        <a:bodyPr/>
        <a:lstStyle/>
        <a:p>
          <a:endParaRPr lang="it-IT"/>
        </a:p>
      </dgm:t>
    </dgm:pt>
    <dgm:pt modelId="{4062DDEC-0EBE-49AF-AA6A-116A8718F533}">
      <dgm:prSet phldrT="[Testo]"/>
      <dgm:spPr/>
      <dgm:t>
        <a:bodyPr/>
        <a:lstStyle/>
        <a:p>
          <a:r>
            <a:rPr lang="it-IT" dirty="0" smtClean="0"/>
            <a:t>Approccio laboratoriale</a:t>
          </a:r>
          <a:endParaRPr lang="it-IT" dirty="0"/>
        </a:p>
      </dgm:t>
    </dgm:pt>
    <dgm:pt modelId="{2718CD89-3BA2-414F-9422-AC2AB15266C7}" type="parTrans" cxnId="{A3705C3A-EE01-4166-87C8-EA164AFD56C7}">
      <dgm:prSet/>
      <dgm:spPr/>
      <dgm:t>
        <a:bodyPr/>
        <a:lstStyle/>
        <a:p>
          <a:endParaRPr lang="it-IT"/>
        </a:p>
      </dgm:t>
    </dgm:pt>
    <dgm:pt modelId="{BAEBCE69-34AA-48CE-A0A5-3921E267E955}" type="sibTrans" cxnId="{A3705C3A-EE01-4166-87C8-EA164AFD56C7}">
      <dgm:prSet/>
      <dgm:spPr/>
      <dgm:t>
        <a:bodyPr/>
        <a:lstStyle/>
        <a:p>
          <a:endParaRPr lang="it-IT"/>
        </a:p>
      </dgm:t>
    </dgm:pt>
    <dgm:pt modelId="{C12C02CC-4AB9-4EE1-8C01-8C6D301B5865}" type="pres">
      <dgm:prSet presAssocID="{93CA9CB0-D3F4-426D-8C71-AF81B15BF3F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B8A4968E-81E5-4E23-9AEF-3D2580EE6A67}" type="pres">
      <dgm:prSet presAssocID="{D8150A75-AF5E-4519-8BDD-24CBCC30504C}" presName="linNode" presStyleCnt="0"/>
      <dgm:spPr/>
    </dgm:pt>
    <dgm:pt modelId="{F40CF437-6D32-47ED-9FCA-7825BEE1912F}" type="pres">
      <dgm:prSet presAssocID="{D8150A75-AF5E-4519-8BDD-24CBCC30504C}" presName="parentShp" presStyleLbl="node1" presStyleIdx="0" presStyleCnt="2" custScaleX="159486" custLinFactNeighborX="44829" custLinFactNeighborY="-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78E1FF8-0E6D-45CA-8BC9-3602E2228F60}" type="pres">
      <dgm:prSet presAssocID="{D8150A75-AF5E-4519-8BDD-24CBCC30504C}" presName="childShp" presStyleLbl="bgAccFollowNode1" presStyleIdx="0" presStyleCnt="2" custScaleX="868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DF19BCE-559E-4422-95E3-C32573F2B9D6}" type="pres">
      <dgm:prSet presAssocID="{1A207152-819E-45BE-9B46-A8BA29ADF89D}" presName="spacing" presStyleCnt="0"/>
      <dgm:spPr/>
    </dgm:pt>
    <dgm:pt modelId="{97542C4C-6172-4F32-8D98-9988A8933EC5}" type="pres">
      <dgm:prSet presAssocID="{4062DDEC-0EBE-49AF-AA6A-116A8718F533}" presName="linNode" presStyleCnt="0"/>
      <dgm:spPr/>
    </dgm:pt>
    <dgm:pt modelId="{66E63CA5-2EF1-431F-B75E-5B5DDDDF4896}" type="pres">
      <dgm:prSet presAssocID="{4062DDEC-0EBE-49AF-AA6A-116A8718F533}" presName="parentShp" presStyleLbl="node1" presStyleIdx="1" presStyleCnt="2" custScaleX="182523" custLinFactNeighborX="48710" custLinFactNeighborY="218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41119E-DB96-49DF-92C3-2809651A6BBD}" type="pres">
      <dgm:prSet presAssocID="{4062DDEC-0EBE-49AF-AA6A-116A8718F53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3705C3A-EE01-4166-87C8-EA164AFD56C7}" srcId="{93CA9CB0-D3F4-426D-8C71-AF81B15BF3F4}" destId="{4062DDEC-0EBE-49AF-AA6A-116A8718F533}" srcOrd="1" destOrd="0" parTransId="{2718CD89-3BA2-414F-9422-AC2AB15266C7}" sibTransId="{BAEBCE69-34AA-48CE-A0A5-3921E267E955}"/>
    <dgm:cxn modelId="{3DBEB6E2-6083-4BF4-982A-24AFD32126CE}" srcId="{93CA9CB0-D3F4-426D-8C71-AF81B15BF3F4}" destId="{D8150A75-AF5E-4519-8BDD-24CBCC30504C}" srcOrd="0" destOrd="0" parTransId="{E4AFE5D0-3081-45BE-B78C-D669C89722E2}" sibTransId="{1A207152-819E-45BE-9B46-A8BA29ADF89D}"/>
    <dgm:cxn modelId="{D629E090-B570-904D-B12D-99C55DAA6EFF}" type="presOf" srcId="{4062DDEC-0EBE-49AF-AA6A-116A8718F533}" destId="{66E63CA5-2EF1-431F-B75E-5B5DDDDF4896}" srcOrd="0" destOrd="0" presId="urn:microsoft.com/office/officeart/2005/8/layout/vList6"/>
    <dgm:cxn modelId="{98B30A70-AFB5-AA42-9105-1E211FCCF7CF}" type="presOf" srcId="{93CA9CB0-D3F4-426D-8C71-AF81B15BF3F4}" destId="{C12C02CC-4AB9-4EE1-8C01-8C6D301B5865}" srcOrd="0" destOrd="0" presId="urn:microsoft.com/office/officeart/2005/8/layout/vList6"/>
    <dgm:cxn modelId="{BA0D14BB-B3D7-2548-9EF0-2003B55CBC6E}" type="presOf" srcId="{D8150A75-AF5E-4519-8BDD-24CBCC30504C}" destId="{F40CF437-6D32-47ED-9FCA-7825BEE1912F}" srcOrd="0" destOrd="0" presId="urn:microsoft.com/office/officeart/2005/8/layout/vList6"/>
    <dgm:cxn modelId="{66A54E7E-2DBA-8943-8AA7-38D082C156DF}" type="presParOf" srcId="{C12C02CC-4AB9-4EE1-8C01-8C6D301B5865}" destId="{B8A4968E-81E5-4E23-9AEF-3D2580EE6A67}" srcOrd="0" destOrd="0" presId="urn:microsoft.com/office/officeart/2005/8/layout/vList6"/>
    <dgm:cxn modelId="{11A47677-269B-144A-BEB7-E8DF97823501}" type="presParOf" srcId="{B8A4968E-81E5-4E23-9AEF-3D2580EE6A67}" destId="{F40CF437-6D32-47ED-9FCA-7825BEE1912F}" srcOrd="0" destOrd="0" presId="urn:microsoft.com/office/officeart/2005/8/layout/vList6"/>
    <dgm:cxn modelId="{85F67B2A-A69B-C841-BC1D-89E086CF5F10}" type="presParOf" srcId="{B8A4968E-81E5-4E23-9AEF-3D2580EE6A67}" destId="{878E1FF8-0E6D-45CA-8BC9-3602E2228F60}" srcOrd="1" destOrd="0" presId="urn:microsoft.com/office/officeart/2005/8/layout/vList6"/>
    <dgm:cxn modelId="{5ACDF076-0A56-8B4B-86D5-0558A2167110}" type="presParOf" srcId="{C12C02CC-4AB9-4EE1-8C01-8C6D301B5865}" destId="{9DF19BCE-559E-4422-95E3-C32573F2B9D6}" srcOrd="1" destOrd="0" presId="urn:microsoft.com/office/officeart/2005/8/layout/vList6"/>
    <dgm:cxn modelId="{5577F85E-25E7-1E4B-9D17-EEA3C6F3EC73}" type="presParOf" srcId="{C12C02CC-4AB9-4EE1-8C01-8C6D301B5865}" destId="{97542C4C-6172-4F32-8D98-9988A8933EC5}" srcOrd="2" destOrd="0" presId="urn:microsoft.com/office/officeart/2005/8/layout/vList6"/>
    <dgm:cxn modelId="{80285AA2-7C87-CA4A-87B1-4DDCA4B360CA}" type="presParOf" srcId="{97542C4C-6172-4F32-8D98-9988A8933EC5}" destId="{66E63CA5-2EF1-431F-B75E-5B5DDDDF4896}" srcOrd="0" destOrd="0" presId="urn:microsoft.com/office/officeart/2005/8/layout/vList6"/>
    <dgm:cxn modelId="{23277516-14A4-6F4F-A94E-6198663E3329}" type="presParOf" srcId="{97542C4C-6172-4F32-8D98-9988A8933EC5}" destId="{C141119E-DB96-49DF-92C3-2809651A6BB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DE89BB-8527-478F-9BE8-B1288717E33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B3500D4-2856-4415-BC5E-79206F0C7A36}">
      <dgm:prSet phldrT="[Testo]"/>
      <dgm:spPr>
        <a:solidFill>
          <a:srgbClr val="00B050"/>
        </a:solidFill>
      </dgm:spPr>
      <dgm:t>
        <a:bodyPr/>
        <a:lstStyle/>
        <a:p>
          <a:r>
            <a:rPr lang="it-IT" b="1" dirty="0"/>
            <a:t>Adempimento</a:t>
          </a:r>
          <a:r>
            <a:rPr lang="it-IT" dirty="0"/>
            <a:t> </a:t>
          </a:r>
        </a:p>
      </dgm:t>
    </dgm:pt>
    <dgm:pt modelId="{88F01492-B25E-4D20-AA49-296DEC5C0A0D}" type="parTrans" cxnId="{73868438-EAA2-49B9-92BF-E079A08711DD}">
      <dgm:prSet/>
      <dgm:spPr/>
      <dgm:t>
        <a:bodyPr/>
        <a:lstStyle/>
        <a:p>
          <a:endParaRPr lang="it-IT"/>
        </a:p>
      </dgm:t>
    </dgm:pt>
    <dgm:pt modelId="{9DC10AB2-BF29-4E8D-B34F-4C1B8DCC338D}" type="sibTrans" cxnId="{73868438-EAA2-49B9-92BF-E079A08711DD}">
      <dgm:prSet/>
      <dgm:spPr/>
      <dgm:t>
        <a:bodyPr/>
        <a:lstStyle/>
        <a:p>
          <a:endParaRPr lang="it-IT"/>
        </a:p>
      </dgm:t>
    </dgm:pt>
    <dgm:pt modelId="{5079F98B-1DA3-427B-8447-E2BC1AFBBCF8}">
      <dgm:prSet phldrT="[Testo]"/>
      <dgm:spPr>
        <a:solidFill>
          <a:srgbClr val="00B0F0"/>
        </a:solidFill>
      </dgm:spPr>
      <dgm:t>
        <a:bodyPr/>
        <a:lstStyle/>
        <a:p>
          <a:r>
            <a:rPr lang="it-IT" b="1" dirty="0"/>
            <a:t>Affiancament</a:t>
          </a:r>
          <a:r>
            <a:rPr lang="it-IT" dirty="0"/>
            <a:t>o </a:t>
          </a:r>
        </a:p>
      </dgm:t>
    </dgm:pt>
    <dgm:pt modelId="{805C34AD-4568-490B-B434-6A889D070613}" type="parTrans" cxnId="{276B61B8-9070-4AD7-A1A5-29A65215FA8C}">
      <dgm:prSet/>
      <dgm:spPr/>
      <dgm:t>
        <a:bodyPr/>
        <a:lstStyle/>
        <a:p>
          <a:endParaRPr lang="it-IT"/>
        </a:p>
      </dgm:t>
    </dgm:pt>
    <dgm:pt modelId="{68696FDF-210F-4906-A517-E1743E2F6A4F}" type="sibTrans" cxnId="{276B61B8-9070-4AD7-A1A5-29A65215FA8C}">
      <dgm:prSet/>
      <dgm:spPr/>
      <dgm:t>
        <a:bodyPr/>
        <a:lstStyle/>
        <a:p>
          <a:endParaRPr lang="it-IT"/>
        </a:p>
      </dgm:t>
    </dgm:pt>
    <dgm:pt modelId="{BBF79970-2528-4056-9AF1-4D9C5423A723}">
      <dgm:prSet phldrT="[Testo]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it-IT" b="1" dirty="0"/>
            <a:t>Supporto ad un adulto esperto </a:t>
          </a:r>
          <a:r>
            <a:rPr lang="it-IT" dirty="0"/>
            <a:t>che media costantemente il rapporto dell’allievo con la realtà. </a:t>
          </a:r>
        </a:p>
      </dgm:t>
    </dgm:pt>
    <dgm:pt modelId="{8FDE393D-675C-41CC-8F95-856553347BA7}" type="parTrans" cxnId="{539B44B6-3A51-43D2-8BE2-67BAB5DD44F1}">
      <dgm:prSet/>
      <dgm:spPr/>
      <dgm:t>
        <a:bodyPr/>
        <a:lstStyle/>
        <a:p>
          <a:endParaRPr lang="it-IT"/>
        </a:p>
      </dgm:t>
    </dgm:pt>
    <dgm:pt modelId="{4949409A-92B5-49E1-B71A-FE778B514430}" type="sibTrans" cxnId="{539B44B6-3A51-43D2-8BE2-67BAB5DD44F1}">
      <dgm:prSet/>
      <dgm:spPr/>
      <dgm:t>
        <a:bodyPr/>
        <a:lstStyle/>
        <a:p>
          <a:endParaRPr lang="it-IT"/>
        </a:p>
      </dgm:t>
    </dgm:pt>
    <dgm:pt modelId="{C29877F2-4F28-48D8-9387-CB891E49512F}">
      <dgm:prSet phldrT="[Testo]"/>
      <dgm:spPr>
        <a:solidFill>
          <a:srgbClr val="FF0000"/>
        </a:solidFill>
      </dgm:spPr>
      <dgm:t>
        <a:bodyPr/>
        <a:lstStyle/>
        <a:p>
          <a:r>
            <a:rPr lang="it-IT" b="1" dirty="0"/>
            <a:t>Compimento</a:t>
          </a:r>
          <a:r>
            <a:rPr lang="it-IT" dirty="0"/>
            <a:t> </a:t>
          </a:r>
        </a:p>
      </dgm:t>
    </dgm:pt>
    <dgm:pt modelId="{8C7FBA85-1380-46CD-9DC7-A88121FF97CE}" type="parTrans" cxnId="{5742F533-23C6-400B-9F20-AA022BC0F750}">
      <dgm:prSet/>
      <dgm:spPr/>
      <dgm:t>
        <a:bodyPr/>
        <a:lstStyle/>
        <a:p>
          <a:endParaRPr lang="it-IT"/>
        </a:p>
      </dgm:t>
    </dgm:pt>
    <dgm:pt modelId="{50675EFA-1CA1-4729-B75C-BB2C79571415}" type="sibTrans" cxnId="{5742F533-23C6-400B-9F20-AA022BC0F750}">
      <dgm:prSet/>
      <dgm:spPr/>
      <dgm:t>
        <a:bodyPr/>
        <a:lstStyle/>
        <a:p>
          <a:endParaRPr lang="it-IT"/>
        </a:p>
      </dgm:t>
    </dgm:pt>
    <dgm:pt modelId="{BF4DD0D3-A606-4B56-BA03-B257D7920CD9}">
      <dgm:prSet phldrT="[Testo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it-IT" b="1" dirty="0"/>
            <a:t>Azione autonoma che mira a portare a termine un compito significativo </a:t>
          </a:r>
          <a:r>
            <a:rPr lang="it-IT" dirty="0"/>
            <a:t>ed utile, realizzato fronteggiando in modo positivo problemi ed imprevisti.</a:t>
          </a:r>
        </a:p>
      </dgm:t>
    </dgm:pt>
    <dgm:pt modelId="{B8D0E4CA-8A04-4BCE-8DF9-13A8E93A4E58}" type="parTrans" cxnId="{5BE00F5C-780C-4330-A39A-39F663C334F4}">
      <dgm:prSet/>
      <dgm:spPr/>
      <dgm:t>
        <a:bodyPr/>
        <a:lstStyle/>
        <a:p>
          <a:endParaRPr lang="it-IT"/>
        </a:p>
      </dgm:t>
    </dgm:pt>
    <dgm:pt modelId="{FEE7B373-D4AB-4620-9050-558BD80C0E84}" type="sibTrans" cxnId="{5BE00F5C-780C-4330-A39A-39F663C334F4}">
      <dgm:prSet/>
      <dgm:spPr/>
      <dgm:t>
        <a:bodyPr/>
        <a:lstStyle/>
        <a:p>
          <a:endParaRPr lang="it-IT"/>
        </a:p>
      </dgm:t>
    </dgm:pt>
    <dgm:pt modelId="{BE90F719-61C1-4B06-959D-55C8E7806915}">
      <dgm:prSet phldrT="[Testo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it-IT" b="1" dirty="0">
              <a:solidFill>
                <a:schemeClr val="tx1"/>
              </a:solidFill>
            </a:rPr>
            <a:t>Esercizi ripetitivi ed isolati, con </a:t>
          </a:r>
          <a:r>
            <a:rPr lang="it-IT" b="1" dirty="0" smtClean="0">
              <a:solidFill>
                <a:schemeClr val="tx1"/>
              </a:solidFill>
            </a:rPr>
            <a:t>limitata </a:t>
          </a:r>
          <a:r>
            <a:rPr lang="it-IT" b="1" dirty="0">
              <a:solidFill>
                <a:schemeClr val="tx1"/>
              </a:solidFill>
            </a:rPr>
            <a:t>capacità di visione di insieme. </a:t>
          </a:r>
        </a:p>
      </dgm:t>
    </dgm:pt>
    <dgm:pt modelId="{A65BFE70-A033-4777-AFE0-54A067F8DC9A}" type="sibTrans" cxnId="{D2D0AF2D-74C2-4AF8-A559-2C12D9481C5D}">
      <dgm:prSet/>
      <dgm:spPr/>
      <dgm:t>
        <a:bodyPr/>
        <a:lstStyle/>
        <a:p>
          <a:endParaRPr lang="it-IT"/>
        </a:p>
      </dgm:t>
    </dgm:pt>
    <dgm:pt modelId="{330FD45F-EC2D-4B6C-ABB3-92D320D2E228}" type="parTrans" cxnId="{D2D0AF2D-74C2-4AF8-A559-2C12D9481C5D}">
      <dgm:prSet/>
      <dgm:spPr/>
      <dgm:t>
        <a:bodyPr/>
        <a:lstStyle/>
        <a:p>
          <a:endParaRPr lang="it-IT"/>
        </a:p>
      </dgm:t>
    </dgm:pt>
    <dgm:pt modelId="{78C9E030-D13D-48C7-A76E-B12778C71BBD}" type="pres">
      <dgm:prSet presAssocID="{47DE89BB-8527-478F-9BE8-B1288717E3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DF9D38C-FD36-4542-BFB8-6FFBA7129585}" type="pres">
      <dgm:prSet presAssocID="{8B3500D4-2856-4415-BC5E-79206F0C7A36}" presName="composite" presStyleCnt="0"/>
      <dgm:spPr/>
    </dgm:pt>
    <dgm:pt modelId="{682D7C71-D07C-4434-9F70-9DA23C4FE261}" type="pres">
      <dgm:prSet presAssocID="{8B3500D4-2856-4415-BC5E-79206F0C7A36}" presName="parTx" presStyleLbl="alignNode1" presStyleIdx="0" presStyleCnt="3" custLinFactNeighborX="-1415" custLinFactNeighborY="-64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0E4ABB-F3BD-47DC-8B7B-2D6109727417}" type="pres">
      <dgm:prSet presAssocID="{8B3500D4-2856-4415-BC5E-79206F0C7A36}" presName="desTx" presStyleLbl="alignAccFollowNode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9F93638-C9DB-429A-A970-C9E2E4348D42}" type="pres">
      <dgm:prSet presAssocID="{9DC10AB2-BF29-4E8D-B34F-4C1B8DCC338D}" presName="space" presStyleCnt="0"/>
      <dgm:spPr/>
    </dgm:pt>
    <dgm:pt modelId="{D8331D97-A5E7-44EF-BABE-D9F266E1219D}" type="pres">
      <dgm:prSet presAssocID="{5079F98B-1DA3-427B-8447-E2BC1AFBBCF8}" presName="composite" presStyleCnt="0"/>
      <dgm:spPr/>
    </dgm:pt>
    <dgm:pt modelId="{038DFBA4-AA19-420B-AC0F-D508B99FDDC2}" type="pres">
      <dgm:prSet presAssocID="{5079F98B-1DA3-427B-8447-E2BC1AFBBCF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624908-443D-481F-9003-9A61AA3C7967}" type="pres">
      <dgm:prSet presAssocID="{5079F98B-1DA3-427B-8447-E2BC1AFBBCF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B273DA4-E469-4711-9BFE-3366F033A295}" type="pres">
      <dgm:prSet presAssocID="{68696FDF-210F-4906-A517-E1743E2F6A4F}" presName="space" presStyleCnt="0"/>
      <dgm:spPr/>
    </dgm:pt>
    <dgm:pt modelId="{AEBAD1D9-B374-4879-A6B6-CEEA51161A7E}" type="pres">
      <dgm:prSet presAssocID="{C29877F2-4F28-48D8-9387-CB891E49512F}" presName="composite" presStyleCnt="0"/>
      <dgm:spPr/>
    </dgm:pt>
    <dgm:pt modelId="{B5005E90-CE9D-4D53-8666-724EC2AF5532}" type="pres">
      <dgm:prSet presAssocID="{C29877F2-4F28-48D8-9387-CB891E49512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68A565-005F-4668-B6A3-5AFB00ED4055}" type="pres">
      <dgm:prSet presAssocID="{C29877F2-4F28-48D8-9387-CB891E49512F}" presName="desTx" presStyleLbl="alignAccFollowNode1" presStyleIdx="2" presStyleCnt="3" custScaleY="100639" custLinFactNeighborX="103" custLinFactNeighborY="140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F1B11D7-DF5C-284D-BC75-92CEE8A9B2AC}" type="presOf" srcId="{BE90F719-61C1-4B06-959D-55C8E7806915}" destId="{CD0E4ABB-F3BD-47DC-8B7B-2D6109727417}" srcOrd="0" destOrd="0" presId="urn:microsoft.com/office/officeart/2005/8/layout/hList1"/>
    <dgm:cxn modelId="{539B44B6-3A51-43D2-8BE2-67BAB5DD44F1}" srcId="{5079F98B-1DA3-427B-8447-E2BC1AFBBCF8}" destId="{BBF79970-2528-4056-9AF1-4D9C5423A723}" srcOrd="0" destOrd="0" parTransId="{8FDE393D-675C-41CC-8F95-856553347BA7}" sibTransId="{4949409A-92B5-49E1-B71A-FE778B514430}"/>
    <dgm:cxn modelId="{AF11E1F1-9841-3845-B0D6-5EA784E1C328}" type="presOf" srcId="{BF4DD0D3-A606-4B56-BA03-B257D7920CD9}" destId="{4B68A565-005F-4668-B6A3-5AFB00ED4055}" srcOrd="0" destOrd="0" presId="urn:microsoft.com/office/officeart/2005/8/layout/hList1"/>
    <dgm:cxn modelId="{D2D0AF2D-74C2-4AF8-A559-2C12D9481C5D}" srcId="{8B3500D4-2856-4415-BC5E-79206F0C7A36}" destId="{BE90F719-61C1-4B06-959D-55C8E7806915}" srcOrd="0" destOrd="0" parTransId="{330FD45F-EC2D-4B6C-ABB3-92D320D2E228}" sibTransId="{A65BFE70-A033-4777-AFE0-54A067F8DC9A}"/>
    <dgm:cxn modelId="{73868438-EAA2-49B9-92BF-E079A08711DD}" srcId="{47DE89BB-8527-478F-9BE8-B1288717E337}" destId="{8B3500D4-2856-4415-BC5E-79206F0C7A36}" srcOrd="0" destOrd="0" parTransId="{88F01492-B25E-4D20-AA49-296DEC5C0A0D}" sibTransId="{9DC10AB2-BF29-4E8D-B34F-4C1B8DCC338D}"/>
    <dgm:cxn modelId="{5BE00F5C-780C-4330-A39A-39F663C334F4}" srcId="{C29877F2-4F28-48D8-9387-CB891E49512F}" destId="{BF4DD0D3-A606-4B56-BA03-B257D7920CD9}" srcOrd="0" destOrd="0" parTransId="{B8D0E4CA-8A04-4BCE-8DF9-13A8E93A4E58}" sibTransId="{FEE7B373-D4AB-4620-9050-558BD80C0E84}"/>
    <dgm:cxn modelId="{7857D81C-FF64-9140-B6F5-A76631747353}" type="presOf" srcId="{C29877F2-4F28-48D8-9387-CB891E49512F}" destId="{B5005E90-CE9D-4D53-8666-724EC2AF5532}" srcOrd="0" destOrd="0" presId="urn:microsoft.com/office/officeart/2005/8/layout/hList1"/>
    <dgm:cxn modelId="{326F6D15-C12B-044A-A832-6D6C6C91BD7B}" type="presOf" srcId="{BBF79970-2528-4056-9AF1-4D9C5423A723}" destId="{4F624908-443D-481F-9003-9A61AA3C7967}" srcOrd="0" destOrd="0" presId="urn:microsoft.com/office/officeart/2005/8/layout/hList1"/>
    <dgm:cxn modelId="{D65E2FF6-1D4E-1340-B980-154E40EE57FC}" type="presOf" srcId="{8B3500D4-2856-4415-BC5E-79206F0C7A36}" destId="{682D7C71-D07C-4434-9F70-9DA23C4FE261}" srcOrd="0" destOrd="0" presId="urn:microsoft.com/office/officeart/2005/8/layout/hList1"/>
    <dgm:cxn modelId="{276B61B8-9070-4AD7-A1A5-29A65215FA8C}" srcId="{47DE89BB-8527-478F-9BE8-B1288717E337}" destId="{5079F98B-1DA3-427B-8447-E2BC1AFBBCF8}" srcOrd="1" destOrd="0" parTransId="{805C34AD-4568-490B-B434-6A889D070613}" sibTransId="{68696FDF-210F-4906-A517-E1743E2F6A4F}"/>
    <dgm:cxn modelId="{5D37FD94-52BC-0342-8328-4EDFAC7B70A3}" type="presOf" srcId="{47DE89BB-8527-478F-9BE8-B1288717E337}" destId="{78C9E030-D13D-48C7-A76E-B12778C71BBD}" srcOrd="0" destOrd="0" presId="urn:microsoft.com/office/officeart/2005/8/layout/hList1"/>
    <dgm:cxn modelId="{5742F533-23C6-400B-9F20-AA022BC0F750}" srcId="{47DE89BB-8527-478F-9BE8-B1288717E337}" destId="{C29877F2-4F28-48D8-9387-CB891E49512F}" srcOrd="2" destOrd="0" parTransId="{8C7FBA85-1380-46CD-9DC7-A88121FF97CE}" sibTransId="{50675EFA-1CA1-4729-B75C-BB2C79571415}"/>
    <dgm:cxn modelId="{19D00795-E619-344F-8370-327ADE807797}" type="presOf" srcId="{5079F98B-1DA3-427B-8447-E2BC1AFBBCF8}" destId="{038DFBA4-AA19-420B-AC0F-D508B99FDDC2}" srcOrd="0" destOrd="0" presId="urn:microsoft.com/office/officeart/2005/8/layout/hList1"/>
    <dgm:cxn modelId="{2824B42B-25BE-5140-B046-2EBE83E8F80F}" type="presParOf" srcId="{78C9E030-D13D-48C7-A76E-B12778C71BBD}" destId="{4DF9D38C-FD36-4542-BFB8-6FFBA7129585}" srcOrd="0" destOrd="0" presId="urn:microsoft.com/office/officeart/2005/8/layout/hList1"/>
    <dgm:cxn modelId="{AFA20605-2817-F842-816E-55809E0EA513}" type="presParOf" srcId="{4DF9D38C-FD36-4542-BFB8-6FFBA7129585}" destId="{682D7C71-D07C-4434-9F70-9DA23C4FE261}" srcOrd="0" destOrd="0" presId="urn:microsoft.com/office/officeart/2005/8/layout/hList1"/>
    <dgm:cxn modelId="{E6F3F56F-088C-CB4C-98AB-E73918E5009F}" type="presParOf" srcId="{4DF9D38C-FD36-4542-BFB8-6FFBA7129585}" destId="{CD0E4ABB-F3BD-47DC-8B7B-2D6109727417}" srcOrd="1" destOrd="0" presId="urn:microsoft.com/office/officeart/2005/8/layout/hList1"/>
    <dgm:cxn modelId="{D47B3FF2-6B44-2746-A892-7468DA224321}" type="presParOf" srcId="{78C9E030-D13D-48C7-A76E-B12778C71BBD}" destId="{E9F93638-C9DB-429A-A970-C9E2E4348D42}" srcOrd="1" destOrd="0" presId="urn:microsoft.com/office/officeart/2005/8/layout/hList1"/>
    <dgm:cxn modelId="{6020FA75-3DDD-0E49-9D11-083543DA3A51}" type="presParOf" srcId="{78C9E030-D13D-48C7-A76E-B12778C71BBD}" destId="{D8331D97-A5E7-44EF-BABE-D9F266E1219D}" srcOrd="2" destOrd="0" presId="urn:microsoft.com/office/officeart/2005/8/layout/hList1"/>
    <dgm:cxn modelId="{7747891C-F18C-E44D-8573-7D96A9A6AB38}" type="presParOf" srcId="{D8331D97-A5E7-44EF-BABE-D9F266E1219D}" destId="{038DFBA4-AA19-420B-AC0F-D508B99FDDC2}" srcOrd="0" destOrd="0" presId="urn:microsoft.com/office/officeart/2005/8/layout/hList1"/>
    <dgm:cxn modelId="{A00CF976-D7D3-CD41-A1BD-94CFB62A5F0E}" type="presParOf" srcId="{D8331D97-A5E7-44EF-BABE-D9F266E1219D}" destId="{4F624908-443D-481F-9003-9A61AA3C7967}" srcOrd="1" destOrd="0" presId="urn:microsoft.com/office/officeart/2005/8/layout/hList1"/>
    <dgm:cxn modelId="{46D1A3A3-2388-4040-9BC3-9368AE6D5B25}" type="presParOf" srcId="{78C9E030-D13D-48C7-A76E-B12778C71BBD}" destId="{CB273DA4-E469-4711-9BFE-3366F033A295}" srcOrd="3" destOrd="0" presId="urn:microsoft.com/office/officeart/2005/8/layout/hList1"/>
    <dgm:cxn modelId="{53399B2F-2FB3-5443-B8A8-7A9CFA2055B7}" type="presParOf" srcId="{78C9E030-D13D-48C7-A76E-B12778C71BBD}" destId="{AEBAD1D9-B374-4879-A6B6-CEEA51161A7E}" srcOrd="4" destOrd="0" presId="urn:microsoft.com/office/officeart/2005/8/layout/hList1"/>
    <dgm:cxn modelId="{06B6838E-5DE3-974A-81BB-87584EFF2BD3}" type="presParOf" srcId="{AEBAD1D9-B374-4879-A6B6-CEEA51161A7E}" destId="{B5005E90-CE9D-4D53-8666-724EC2AF5532}" srcOrd="0" destOrd="0" presId="urn:microsoft.com/office/officeart/2005/8/layout/hList1"/>
    <dgm:cxn modelId="{1888BC44-6966-DF46-8917-6B3661711A8A}" type="presParOf" srcId="{AEBAD1D9-B374-4879-A6B6-CEEA51161A7E}" destId="{4B68A565-005F-4668-B6A3-5AFB00ED405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C3846D-FF71-4018-8A66-4F686F05E82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4CCBA20-5203-4BD7-BAA5-D60DF3A473AD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600" dirty="0">
              <a:solidFill>
                <a:schemeClr val="tx1"/>
              </a:solidFill>
            </a:rPr>
            <a:t>Il </a:t>
          </a:r>
          <a:r>
            <a:rPr lang="it-IT" sz="1600" b="1" dirty="0">
              <a:solidFill>
                <a:schemeClr val="tx1"/>
              </a:solidFill>
            </a:rPr>
            <a:t>quadro di riferimento </a:t>
          </a:r>
          <a:r>
            <a:rPr lang="it-IT" sz="1600" dirty="0">
              <a:solidFill>
                <a:schemeClr val="tx1"/>
              </a:solidFill>
            </a:rPr>
            <a:t>è costituito dal </a:t>
          </a:r>
          <a:r>
            <a:rPr lang="it-IT" sz="1600" u="sng" dirty="0">
              <a:solidFill>
                <a:schemeClr val="tx1"/>
              </a:solidFill>
            </a:rPr>
            <a:t>Piano </a:t>
          </a:r>
          <a:r>
            <a:rPr lang="it-IT" sz="1600" u="sng" dirty="0" smtClean="0">
              <a:solidFill>
                <a:schemeClr val="tx1"/>
              </a:solidFill>
            </a:rPr>
            <a:t>triennale dell’offerta formativa </a:t>
          </a:r>
          <a:r>
            <a:rPr lang="it-IT" sz="1600" dirty="0" smtClean="0">
              <a:solidFill>
                <a:schemeClr val="tx1"/>
              </a:solidFill>
            </a:rPr>
            <a:t>(PTOF) </a:t>
          </a:r>
          <a:r>
            <a:rPr lang="it-IT" sz="1600" dirty="0">
              <a:solidFill>
                <a:schemeClr val="tx1"/>
              </a:solidFill>
            </a:rPr>
            <a:t>dove sono specificati: identità della scuola come centro culturale e spazio comune per l’educazione; mete educative e formative; natura, scopi e metodi dell’alternanza.</a:t>
          </a:r>
        </a:p>
      </dgm:t>
    </dgm:pt>
    <dgm:pt modelId="{701AD93D-FA34-4725-9A42-0302681172B0}" type="parTrans" cxnId="{C60D46B0-11AB-4234-A4EB-91CC9D95DFCC}">
      <dgm:prSet/>
      <dgm:spPr/>
      <dgm:t>
        <a:bodyPr/>
        <a:lstStyle/>
        <a:p>
          <a:endParaRPr lang="it-IT"/>
        </a:p>
      </dgm:t>
    </dgm:pt>
    <dgm:pt modelId="{3605BB46-9E06-46F5-9AC2-0C1A99FCCEA1}" type="sibTrans" cxnId="{C60D46B0-11AB-4234-A4EB-91CC9D95DFCC}">
      <dgm:prSet/>
      <dgm:spPr/>
      <dgm:t>
        <a:bodyPr/>
        <a:lstStyle/>
        <a:p>
          <a:endParaRPr lang="it-IT"/>
        </a:p>
      </dgm:t>
    </dgm:pt>
    <dgm:pt modelId="{6DFCE1A4-A2EB-42F7-A5D8-F13C477095EE}">
      <dgm:prSet phldrT="[Tes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0" dirty="0">
              <a:solidFill>
                <a:schemeClr val="tx1"/>
              </a:solidFill>
            </a:rPr>
            <a:t>Il </a:t>
          </a:r>
          <a:r>
            <a:rPr lang="it-IT" sz="1600" b="1" dirty="0">
              <a:solidFill>
                <a:schemeClr val="tx1"/>
              </a:solidFill>
            </a:rPr>
            <a:t>progetto </a:t>
          </a:r>
          <a:r>
            <a:rPr lang="it-IT" sz="1600" b="0" dirty="0">
              <a:solidFill>
                <a:schemeClr val="tx1"/>
              </a:solidFill>
            </a:rPr>
            <a:t>comprende: ruoli e loro valenze (collocazione, attese, valore), compiti di realtà e saperi mobilitati, assi e discipline coinvolti con pesi della valutazione; evidenze attese (prodotti, processi e linguaggi).</a:t>
          </a:r>
        </a:p>
      </dgm:t>
    </dgm:pt>
    <dgm:pt modelId="{2B5F80F5-D6B2-4A99-813B-5E52671169C3}" type="parTrans" cxnId="{40C73191-6D7E-4AB9-8A8E-68B8B7D056AD}">
      <dgm:prSet/>
      <dgm:spPr/>
      <dgm:t>
        <a:bodyPr/>
        <a:lstStyle/>
        <a:p>
          <a:endParaRPr lang="it-IT"/>
        </a:p>
      </dgm:t>
    </dgm:pt>
    <dgm:pt modelId="{D6A8A353-A203-4199-87EE-C6D9B8B9D7B6}" type="sibTrans" cxnId="{40C73191-6D7E-4AB9-8A8E-68B8B7D056AD}">
      <dgm:prSet/>
      <dgm:spPr/>
      <dgm:t>
        <a:bodyPr/>
        <a:lstStyle/>
        <a:p>
          <a:endParaRPr lang="it-IT"/>
        </a:p>
      </dgm:t>
    </dgm:pt>
    <dgm:pt modelId="{C42B90E6-5B75-4D38-9D3E-351BAE9B624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dirty="0">
              <a:solidFill>
                <a:schemeClr val="tx1"/>
              </a:solidFill>
            </a:rPr>
            <a:t>Per la </a:t>
          </a:r>
          <a:r>
            <a:rPr lang="it-IT" sz="1600" b="1" dirty="0">
              <a:solidFill>
                <a:schemeClr val="tx1"/>
              </a:solidFill>
            </a:rPr>
            <a:t>gestione</a:t>
          </a:r>
          <a:r>
            <a:rPr lang="it-IT" sz="1600" dirty="0">
              <a:solidFill>
                <a:schemeClr val="tx1"/>
              </a:solidFill>
            </a:rPr>
            <a:t> sono necessari: il Diario di bordo dello studente, nel quale nota le sue attività; i Dossier dei tutor scolastici e del tutor dell’ente dove vengono registrate le rispettive iniziative.</a:t>
          </a:r>
        </a:p>
      </dgm:t>
    </dgm:pt>
    <dgm:pt modelId="{5DCEFDFD-80D5-47AC-9992-0C5457DA4A75}" type="parTrans" cxnId="{89EA4505-3300-4E51-AC5B-F7DD5EB33887}">
      <dgm:prSet/>
      <dgm:spPr/>
      <dgm:t>
        <a:bodyPr/>
        <a:lstStyle/>
        <a:p>
          <a:endParaRPr lang="it-IT"/>
        </a:p>
      </dgm:t>
    </dgm:pt>
    <dgm:pt modelId="{36531164-B222-451B-B1BA-1D2B8D5E1F70}" type="sibTrans" cxnId="{89EA4505-3300-4E51-AC5B-F7DD5EB33887}">
      <dgm:prSet/>
      <dgm:spPr/>
      <dgm:t>
        <a:bodyPr/>
        <a:lstStyle/>
        <a:p>
          <a:endParaRPr lang="it-IT"/>
        </a:p>
      </dgm:t>
    </dgm:pt>
    <dgm:pt modelId="{5C82D5C0-EFFF-43E9-B5F8-6743736AE3CE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dirty="0">
              <a:solidFill>
                <a:schemeClr val="tx1"/>
              </a:solidFill>
            </a:rPr>
            <a:t>La </a:t>
          </a:r>
          <a:r>
            <a:rPr lang="it-IT" sz="1600" b="1" dirty="0">
              <a:solidFill>
                <a:schemeClr val="tx1"/>
              </a:solidFill>
            </a:rPr>
            <a:t>valutazione</a:t>
          </a:r>
          <a:r>
            <a:rPr lang="it-IT" sz="1600" dirty="0">
              <a:solidFill>
                <a:schemeClr val="tx1"/>
              </a:solidFill>
            </a:rPr>
            <a:t> viene effettuata tramite una Rubrica che indica, in riferimento ai compiti, i criteri ed i descrittori di padronanza, gli assi e relative discipline coinvolte, i pesi della valutazione sia per le discipline che per la condotta.</a:t>
          </a:r>
        </a:p>
      </dgm:t>
    </dgm:pt>
    <dgm:pt modelId="{C0D4AA62-D366-4A22-BAFA-C3CAF9F94D4B}" type="parTrans" cxnId="{090B55B8-2E33-4414-9212-B4F82989C247}">
      <dgm:prSet/>
      <dgm:spPr/>
      <dgm:t>
        <a:bodyPr/>
        <a:lstStyle/>
        <a:p>
          <a:endParaRPr lang="it-IT"/>
        </a:p>
      </dgm:t>
    </dgm:pt>
    <dgm:pt modelId="{02B15BE6-678D-4C41-9DAC-0B1D62764AD2}" type="sibTrans" cxnId="{090B55B8-2E33-4414-9212-B4F82989C247}">
      <dgm:prSet/>
      <dgm:spPr/>
      <dgm:t>
        <a:bodyPr/>
        <a:lstStyle/>
        <a:p>
          <a:endParaRPr lang="it-IT"/>
        </a:p>
      </dgm:t>
    </dgm:pt>
    <dgm:pt modelId="{255D0944-2D00-4BFF-940F-A07243E5D2E9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it-IT" sz="1600" dirty="0">
              <a:solidFill>
                <a:schemeClr val="tx1"/>
              </a:solidFill>
            </a:rPr>
            <a:t>La </a:t>
          </a:r>
          <a:r>
            <a:rPr lang="it-IT" sz="1600" b="1" dirty="0">
              <a:solidFill>
                <a:schemeClr val="tx1"/>
              </a:solidFill>
            </a:rPr>
            <a:t>valorizzazione</a:t>
          </a:r>
          <a:r>
            <a:rPr lang="it-IT" sz="1600" dirty="0">
              <a:solidFill>
                <a:schemeClr val="tx1"/>
              </a:solidFill>
            </a:rPr>
            <a:t> dell’esperienza avviene tramite un evento pubblico gestito dagli studenti che potranno infine presentare il dossier conclusivo al colloquio d’esame. </a:t>
          </a:r>
        </a:p>
      </dgm:t>
    </dgm:pt>
    <dgm:pt modelId="{36CEF50F-A9AF-45DB-AE86-CA2A1EA265AC}" type="parTrans" cxnId="{EC24217D-EC1C-405F-9CF4-32FE1CBCF7F4}">
      <dgm:prSet/>
      <dgm:spPr/>
      <dgm:t>
        <a:bodyPr/>
        <a:lstStyle/>
        <a:p>
          <a:endParaRPr lang="it-IT"/>
        </a:p>
      </dgm:t>
    </dgm:pt>
    <dgm:pt modelId="{F8474AD6-53DC-4A87-B9BE-296559825A68}" type="sibTrans" cxnId="{EC24217D-EC1C-405F-9CF4-32FE1CBCF7F4}">
      <dgm:prSet/>
      <dgm:spPr/>
      <dgm:t>
        <a:bodyPr/>
        <a:lstStyle/>
        <a:p>
          <a:endParaRPr lang="it-IT"/>
        </a:p>
      </dgm:t>
    </dgm:pt>
    <dgm:pt modelId="{252DE8FB-05C6-4EE5-95BB-3E00CE8DBBC1}" type="pres">
      <dgm:prSet presAssocID="{7CC3846D-FF71-4018-8A66-4F686F05E82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453A103-682F-48BF-B8F2-3C7AF4DD9DEB}" type="pres">
      <dgm:prSet presAssocID="{A4CCBA20-5203-4BD7-BAA5-D60DF3A473AD}" presName="parentLin" presStyleCnt="0"/>
      <dgm:spPr/>
    </dgm:pt>
    <dgm:pt modelId="{9B98990B-650B-4BEC-811A-9EE1A6676B7C}" type="pres">
      <dgm:prSet presAssocID="{A4CCBA20-5203-4BD7-BAA5-D60DF3A473AD}" presName="parentLeftMargin" presStyleLbl="node1" presStyleIdx="0" presStyleCnt="5"/>
      <dgm:spPr/>
      <dgm:t>
        <a:bodyPr/>
        <a:lstStyle/>
        <a:p>
          <a:endParaRPr lang="it-IT"/>
        </a:p>
      </dgm:t>
    </dgm:pt>
    <dgm:pt modelId="{02A4A4D9-4E34-410B-A2A2-DC609AB6B75F}" type="pres">
      <dgm:prSet presAssocID="{A4CCBA20-5203-4BD7-BAA5-D60DF3A473AD}" presName="parentText" presStyleLbl="node1" presStyleIdx="0" presStyleCnt="5" custScaleX="142997" custScaleY="256395" custLinFactNeighborX="-2654" custLinFactNeighborY="1714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B4D891-E49E-4B16-BE7A-247A5048DCE3}" type="pres">
      <dgm:prSet presAssocID="{A4CCBA20-5203-4BD7-BAA5-D60DF3A473AD}" presName="negativeSpace" presStyleCnt="0"/>
      <dgm:spPr/>
    </dgm:pt>
    <dgm:pt modelId="{41E770B7-3EB4-495D-8CC9-918918A81AB0}" type="pres">
      <dgm:prSet presAssocID="{A4CCBA20-5203-4BD7-BAA5-D60DF3A473AD}" presName="childText" presStyleLbl="conFgAcc1" presStyleIdx="0" presStyleCnt="5">
        <dgm:presLayoutVars>
          <dgm:bulletEnabled val="1"/>
        </dgm:presLayoutVars>
      </dgm:prSet>
      <dgm:spPr/>
    </dgm:pt>
    <dgm:pt modelId="{CF5EF04D-2BAF-4A1C-8683-425FF28E5266}" type="pres">
      <dgm:prSet presAssocID="{3605BB46-9E06-46F5-9AC2-0C1A99FCCEA1}" presName="spaceBetweenRectangles" presStyleCnt="0"/>
      <dgm:spPr/>
    </dgm:pt>
    <dgm:pt modelId="{5B078C82-E21A-4852-912A-59848D9A8E1F}" type="pres">
      <dgm:prSet presAssocID="{6DFCE1A4-A2EB-42F7-A5D8-F13C477095EE}" presName="parentLin" presStyleCnt="0"/>
      <dgm:spPr/>
    </dgm:pt>
    <dgm:pt modelId="{F7182EDD-6F95-4B25-8C61-F739742410CB}" type="pres">
      <dgm:prSet presAssocID="{6DFCE1A4-A2EB-42F7-A5D8-F13C477095EE}" presName="parentLeftMargin" presStyleLbl="node1" presStyleIdx="0" presStyleCnt="5"/>
      <dgm:spPr/>
      <dgm:t>
        <a:bodyPr/>
        <a:lstStyle/>
        <a:p>
          <a:endParaRPr lang="it-IT"/>
        </a:p>
      </dgm:t>
    </dgm:pt>
    <dgm:pt modelId="{7E726C07-7B60-4800-8848-51E5A0E6B514}" type="pres">
      <dgm:prSet presAssocID="{6DFCE1A4-A2EB-42F7-A5D8-F13C477095EE}" presName="parentText" presStyleLbl="node1" presStyleIdx="1" presStyleCnt="5" custScaleX="142857" custScaleY="224322" custLinFactNeighborX="-2754" custLinFactNeighborY="1626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4387CC9-4CCF-469E-9DF2-BD2B0D5E1104}" type="pres">
      <dgm:prSet presAssocID="{6DFCE1A4-A2EB-42F7-A5D8-F13C477095EE}" presName="negativeSpace" presStyleCnt="0"/>
      <dgm:spPr/>
    </dgm:pt>
    <dgm:pt modelId="{D3E5F091-7CC4-4304-95B6-0BE742568B03}" type="pres">
      <dgm:prSet presAssocID="{6DFCE1A4-A2EB-42F7-A5D8-F13C477095EE}" presName="childText" presStyleLbl="conFgAcc1" presStyleIdx="1" presStyleCnt="5">
        <dgm:presLayoutVars>
          <dgm:bulletEnabled val="1"/>
        </dgm:presLayoutVars>
      </dgm:prSet>
      <dgm:spPr/>
    </dgm:pt>
    <dgm:pt modelId="{2A0F5F85-0B2B-448C-9E96-6C0F4904110A}" type="pres">
      <dgm:prSet presAssocID="{D6A8A353-A203-4199-87EE-C6D9B8B9D7B6}" presName="spaceBetweenRectangles" presStyleCnt="0"/>
      <dgm:spPr/>
    </dgm:pt>
    <dgm:pt modelId="{B3E0590A-E13A-4CCD-BD14-0079986FCF42}" type="pres">
      <dgm:prSet presAssocID="{C42B90E6-5B75-4D38-9D3E-351BAE9B6248}" presName="parentLin" presStyleCnt="0"/>
      <dgm:spPr/>
    </dgm:pt>
    <dgm:pt modelId="{E2241E20-2ABD-4719-AD98-9AC6C6F004CE}" type="pres">
      <dgm:prSet presAssocID="{C42B90E6-5B75-4D38-9D3E-351BAE9B6248}" presName="parentLeftMargin" presStyleLbl="node1" presStyleIdx="1" presStyleCnt="5"/>
      <dgm:spPr/>
      <dgm:t>
        <a:bodyPr/>
        <a:lstStyle/>
        <a:p>
          <a:endParaRPr lang="it-IT"/>
        </a:p>
      </dgm:t>
    </dgm:pt>
    <dgm:pt modelId="{EF37C7CB-21AD-4A38-A626-556013E61E93}" type="pres">
      <dgm:prSet presAssocID="{C42B90E6-5B75-4D38-9D3E-351BAE9B6248}" presName="parentText" presStyleLbl="node1" presStyleIdx="2" presStyleCnt="5" custScaleX="142857" custScaleY="207240" custLinFactNeighborX="-2754" custLinFactNeighborY="3222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6CD914C-24C5-48FA-8667-DD660E7FCDED}" type="pres">
      <dgm:prSet presAssocID="{C42B90E6-5B75-4D38-9D3E-351BAE9B6248}" presName="negativeSpace" presStyleCnt="0"/>
      <dgm:spPr/>
    </dgm:pt>
    <dgm:pt modelId="{DC8F0AD4-8C02-4A12-83D9-45EC5FD1225A}" type="pres">
      <dgm:prSet presAssocID="{C42B90E6-5B75-4D38-9D3E-351BAE9B6248}" presName="childText" presStyleLbl="conFgAcc1" presStyleIdx="2" presStyleCnt="5">
        <dgm:presLayoutVars>
          <dgm:bulletEnabled val="1"/>
        </dgm:presLayoutVars>
      </dgm:prSet>
      <dgm:spPr/>
    </dgm:pt>
    <dgm:pt modelId="{2F0208DF-4374-42EB-A2F4-DAEC92D66DA3}" type="pres">
      <dgm:prSet presAssocID="{36531164-B222-451B-B1BA-1D2B8D5E1F70}" presName="spaceBetweenRectangles" presStyleCnt="0"/>
      <dgm:spPr/>
    </dgm:pt>
    <dgm:pt modelId="{A5B5D5B2-6E80-49F0-BC0E-FE1F07EF9048}" type="pres">
      <dgm:prSet presAssocID="{5C82D5C0-EFFF-43E9-B5F8-6743736AE3CE}" presName="parentLin" presStyleCnt="0"/>
      <dgm:spPr/>
    </dgm:pt>
    <dgm:pt modelId="{EB69C9E7-6703-4BCD-992E-593D5469C6BF}" type="pres">
      <dgm:prSet presAssocID="{5C82D5C0-EFFF-43E9-B5F8-6743736AE3CE}" presName="parentLeftMargin" presStyleLbl="node1" presStyleIdx="2" presStyleCnt="5"/>
      <dgm:spPr/>
      <dgm:t>
        <a:bodyPr/>
        <a:lstStyle/>
        <a:p>
          <a:endParaRPr lang="it-IT"/>
        </a:p>
      </dgm:t>
    </dgm:pt>
    <dgm:pt modelId="{1BD18F08-433A-4C66-B0AF-829E8687FFBA}" type="pres">
      <dgm:prSet presAssocID="{5C82D5C0-EFFF-43E9-B5F8-6743736AE3CE}" presName="parentText" presStyleLbl="node1" presStyleIdx="3" presStyleCnt="5" custScaleX="142857" custScaleY="237116" custLinFactNeighborX="-2754" custLinFactNeighborY="2564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128B657-18A5-4320-A81B-0486736D2F69}" type="pres">
      <dgm:prSet presAssocID="{5C82D5C0-EFFF-43E9-B5F8-6743736AE3CE}" presName="negativeSpace" presStyleCnt="0"/>
      <dgm:spPr/>
    </dgm:pt>
    <dgm:pt modelId="{AE8B6B84-0EB0-4AEF-AFBD-4C6B60C41464}" type="pres">
      <dgm:prSet presAssocID="{5C82D5C0-EFFF-43E9-B5F8-6743736AE3CE}" presName="childText" presStyleLbl="conFgAcc1" presStyleIdx="3" presStyleCnt="5">
        <dgm:presLayoutVars>
          <dgm:bulletEnabled val="1"/>
        </dgm:presLayoutVars>
      </dgm:prSet>
      <dgm:spPr/>
    </dgm:pt>
    <dgm:pt modelId="{05B841A1-DE9E-47A7-943F-FA8129907D4E}" type="pres">
      <dgm:prSet presAssocID="{02B15BE6-678D-4C41-9DAC-0B1D62764AD2}" presName="spaceBetweenRectangles" presStyleCnt="0"/>
      <dgm:spPr/>
    </dgm:pt>
    <dgm:pt modelId="{EEB3B86B-1600-49A3-9805-C663D6B0C94D}" type="pres">
      <dgm:prSet presAssocID="{255D0944-2D00-4BFF-940F-A07243E5D2E9}" presName="parentLin" presStyleCnt="0"/>
      <dgm:spPr/>
    </dgm:pt>
    <dgm:pt modelId="{6530A341-31B6-4D08-B1DF-8768FC8421E1}" type="pres">
      <dgm:prSet presAssocID="{255D0944-2D00-4BFF-940F-A07243E5D2E9}" presName="parentLeftMargin" presStyleLbl="node1" presStyleIdx="3" presStyleCnt="5"/>
      <dgm:spPr/>
      <dgm:t>
        <a:bodyPr/>
        <a:lstStyle/>
        <a:p>
          <a:endParaRPr lang="it-IT"/>
        </a:p>
      </dgm:t>
    </dgm:pt>
    <dgm:pt modelId="{0CA643F3-271C-4EA2-813D-7781F51C94DB}" type="pres">
      <dgm:prSet presAssocID="{255D0944-2D00-4BFF-940F-A07243E5D2E9}" presName="parentText" presStyleLbl="node1" presStyleIdx="4" presStyleCnt="5" custScaleX="142100" custScaleY="202440" custLinFactNeighborX="-2754" custLinFactNeighborY="2758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D755AA-C56F-4348-8D0A-CCF84AB8800D}" type="pres">
      <dgm:prSet presAssocID="{255D0944-2D00-4BFF-940F-A07243E5D2E9}" presName="negativeSpace" presStyleCnt="0"/>
      <dgm:spPr/>
    </dgm:pt>
    <dgm:pt modelId="{39A82032-813E-43F8-BF96-657809A9F6DD}" type="pres">
      <dgm:prSet presAssocID="{255D0944-2D00-4BFF-940F-A07243E5D2E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65081C8-967C-4741-8207-D52EC31626DA}" type="presOf" srcId="{A4CCBA20-5203-4BD7-BAA5-D60DF3A473AD}" destId="{02A4A4D9-4E34-410B-A2A2-DC609AB6B75F}" srcOrd="1" destOrd="0" presId="urn:microsoft.com/office/officeart/2005/8/layout/list1"/>
    <dgm:cxn modelId="{8F2CCF2D-01CD-4E41-8966-3D8B64C081EF}" type="presOf" srcId="{255D0944-2D00-4BFF-940F-A07243E5D2E9}" destId="{6530A341-31B6-4D08-B1DF-8768FC8421E1}" srcOrd="0" destOrd="0" presId="urn:microsoft.com/office/officeart/2005/8/layout/list1"/>
    <dgm:cxn modelId="{EC24217D-EC1C-405F-9CF4-32FE1CBCF7F4}" srcId="{7CC3846D-FF71-4018-8A66-4F686F05E829}" destId="{255D0944-2D00-4BFF-940F-A07243E5D2E9}" srcOrd="4" destOrd="0" parTransId="{36CEF50F-A9AF-45DB-AE86-CA2A1EA265AC}" sibTransId="{F8474AD6-53DC-4A87-B9BE-296559825A68}"/>
    <dgm:cxn modelId="{033BC04D-4757-A740-B840-CA67C5B11E27}" type="presOf" srcId="{7CC3846D-FF71-4018-8A66-4F686F05E829}" destId="{252DE8FB-05C6-4EE5-95BB-3E00CE8DBBC1}" srcOrd="0" destOrd="0" presId="urn:microsoft.com/office/officeart/2005/8/layout/list1"/>
    <dgm:cxn modelId="{52A621BA-B700-4246-96E1-D66DA5FB962B}" type="presOf" srcId="{C42B90E6-5B75-4D38-9D3E-351BAE9B6248}" destId="{E2241E20-2ABD-4719-AD98-9AC6C6F004CE}" srcOrd="0" destOrd="0" presId="urn:microsoft.com/office/officeart/2005/8/layout/list1"/>
    <dgm:cxn modelId="{44D8D910-DED1-564B-AB85-25E625DBDBD6}" type="presOf" srcId="{5C82D5C0-EFFF-43E9-B5F8-6743736AE3CE}" destId="{EB69C9E7-6703-4BCD-992E-593D5469C6BF}" srcOrd="0" destOrd="0" presId="urn:microsoft.com/office/officeart/2005/8/layout/list1"/>
    <dgm:cxn modelId="{C60D46B0-11AB-4234-A4EB-91CC9D95DFCC}" srcId="{7CC3846D-FF71-4018-8A66-4F686F05E829}" destId="{A4CCBA20-5203-4BD7-BAA5-D60DF3A473AD}" srcOrd="0" destOrd="0" parTransId="{701AD93D-FA34-4725-9A42-0302681172B0}" sibTransId="{3605BB46-9E06-46F5-9AC2-0C1A99FCCEA1}"/>
    <dgm:cxn modelId="{090B55B8-2E33-4414-9212-B4F82989C247}" srcId="{7CC3846D-FF71-4018-8A66-4F686F05E829}" destId="{5C82D5C0-EFFF-43E9-B5F8-6743736AE3CE}" srcOrd="3" destOrd="0" parTransId="{C0D4AA62-D366-4A22-BAFA-C3CAF9F94D4B}" sibTransId="{02B15BE6-678D-4C41-9DAC-0B1D62764AD2}"/>
    <dgm:cxn modelId="{68998CAA-2E5F-F94C-BFC2-2CF7684169E6}" type="presOf" srcId="{5C82D5C0-EFFF-43E9-B5F8-6743736AE3CE}" destId="{1BD18F08-433A-4C66-B0AF-829E8687FFBA}" srcOrd="1" destOrd="0" presId="urn:microsoft.com/office/officeart/2005/8/layout/list1"/>
    <dgm:cxn modelId="{40C73191-6D7E-4AB9-8A8E-68B8B7D056AD}" srcId="{7CC3846D-FF71-4018-8A66-4F686F05E829}" destId="{6DFCE1A4-A2EB-42F7-A5D8-F13C477095EE}" srcOrd="1" destOrd="0" parTransId="{2B5F80F5-D6B2-4A99-813B-5E52671169C3}" sibTransId="{D6A8A353-A203-4199-87EE-C6D9B8B9D7B6}"/>
    <dgm:cxn modelId="{89EA4505-3300-4E51-AC5B-F7DD5EB33887}" srcId="{7CC3846D-FF71-4018-8A66-4F686F05E829}" destId="{C42B90E6-5B75-4D38-9D3E-351BAE9B6248}" srcOrd="2" destOrd="0" parTransId="{5DCEFDFD-80D5-47AC-9992-0C5457DA4A75}" sibTransId="{36531164-B222-451B-B1BA-1D2B8D5E1F70}"/>
    <dgm:cxn modelId="{2C8CD936-8E99-A74D-B703-AA2BD6C70B57}" type="presOf" srcId="{C42B90E6-5B75-4D38-9D3E-351BAE9B6248}" destId="{EF37C7CB-21AD-4A38-A626-556013E61E93}" srcOrd="1" destOrd="0" presId="urn:microsoft.com/office/officeart/2005/8/layout/list1"/>
    <dgm:cxn modelId="{BCD27C39-A4D8-8B4F-B63E-9C26E9114D51}" type="presOf" srcId="{6DFCE1A4-A2EB-42F7-A5D8-F13C477095EE}" destId="{7E726C07-7B60-4800-8848-51E5A0E6B514}" srcOrd="1" destOrd="0" presId="urn:microsoft.com/office/officeart/2005/8/layout/list1"/>
    <dgm:cxn modelId="{EA599B1C-FDAB-C742-A1B7-F6156404AFB9}" type="presOf" srcId="{255D0944-2D00-4BFF-940F-A07243E5D2E9}" destId="{0CA643F3-271C-4EA2-813D-7781F51C94DB}" srcOrd="1" destOrd="0" presId="urn:microsoft.com/office/officeart/2005/8/layout/list1"/>
    <dgm:cxn modelId="{CCFFF006-CD1F-7447-9559-0754F3863516}" type="presOf" srcId="{A4CCBA20-5203-4BD7-BAA5-D60DF3A473AD}" destId="{9B98990B-650B-4BEC-811A-9EE1A6676B7C}" srcOrd="0" destOrd="0" presId="urn:microsoft.com/office/officeart/2005/8/layout/list1"/>
    <dgm:cxn modelId="{526AF696-83EE-7A4C-8120-F40FDE1B6148}" type="presOf" srcId="{6DFCE1A4-A2EB-42F7-A5D8-F13C477095EE}" destId="{F7182EDD-6F95-4B25-8C61-F739742410CB}" srcOrd="0" destOrd="0" presId="urn:microsoft.com/office/officeart/2005/8/layout/list1"/>
    <dgm:cxn modelId="{073DC794-CD7C-4849-B3DA-405AF2E8539A}" type="presParOf" srcId="{252DE8FB-05C6-4EE5-95BB-3E00CE8DBBC1}" destId="{F453A103-682F-48BF-B8F2-3C7AF4DD9DEB}" srcOrd="0" destOrd="0" presId="urn:microsoft.com/office/officeart/2005/8/layout/list1"/>
    <dgm:cxn modelId="{F863C2B3-887C-004A-8425-3B71780B043C}" type="presParOf" srcId="{F453A103-682F-48BF-B8F2-3C7AF4DD9DEB}" destId="{9B98990B-650B-4BEC-811A-9EE1A6676B7C}" srcOrd="0" destOrd="0" presId="urn:microsoft.com/office/officeart/2005/8/layout/list1"/>
    <dgm:cxn modelId="{4212175E-F158-C347-8D8C-D3D3B76E462C}" type="presParOf" srcId="{F453A103-682F-48BF-B8F2-3C7AF4DD9DEB}" destId="{02A4A4D9-4E34-410B-A2A2-DC609AB6B75F}" srcOrd="1" destOrd="0" presId="urn:microsoft.com/office/officeart/2005/8/layout/list1"/>
    <dgm:cxn modelId="{2489F0B7-DF4C-1841-8713-4B7DDBE735C2}" type="presParOf" srcId="{252DE8FB-05C6-4EE5-95BB-3E00CE8DBBC1}" destId="{02B4D891-E49E-4B16-BE7A-247A5048DCE3}" srcOrd="1" destOrd="0" presId="urn:microsoft.com/office/officeart/2005/8/layout/list1"/>
    <dgm:cxn modelId="{B82DC820-E1BC-BD40-856C-CE22E210EB22}" type="presParOf" srcId="{252DE8FB-05C6-4EE5-95BB-3E00CE8DBBC1}" destId="{41E770B7-3EB4-495D-8CC9-918918A81AB0}" srcOrd="2" destOrd="0" presId="urn:microsoft.com/office/officeart/2005/8/layout/list1"/>
    <dgm:cxn modelId="{9B971892-4B38-A441-9665-0383967AA48E}" type="presParOf" srcId="{252DE8FB-05C6-4EE5-95BB-3E00CE8DBBC1}" destId="{CF5EF04D-2BAF-4A1C-8683-425FF28E5266}" srcOrd="3" destOrd="0" presId="urn:microsoft.com/office/officeart/2005/8/layout/list1"/>
    <dgm:cxn modelId="{8A753080-DCB8-9D47-AB02-EA5476258D4C}" type="presParOf" srcId="{252DE8FB-05C6-4EE5-95BB-3E00CE8DBBC1}" destId="{5B078C82-E21A-4852-912A-59848D9A8E1F}" srcOrd="4" destOrd="0" presId="urn:microsoft.com/office/officeart/2005/8/layout/list1"/>
    <dgm:cxn modelId="{023BDB6D-30B3-F048-9E48-E1F8BC1C27DE}" type="presParOf" srcId="{5B078C82-E21A-4852-912A-59848D9A8E1F}" destId="{F7182EDD-6F95-4B25-8C61-F739742410CB}" srcOrd="0" destOrd="0" presId="urn:microsoft.com/office/officeart/2005/8/layout/list1"/>
    <dgm:cxn modelId="{70B5E584-CC15-3D41-8F70-D377CEE6DFB3}" type="presParOf" srcId="{5B078C82-E21A-4852-912A-59848D9A8E1F}" destId="{7E726C07-7B60-4800-8848-51E5A0E6B514}" srcOrd="1" destOrd="0" presId="urn:microsoft.com/office/officeart/2005/8/layout/list1"/>
    <dgm:cxn modelId="{28521C78-E90A-A04F-AE7C-3BD1243A3055}" type="presParOf" srcId="{252DE8FB-05C6-4EE5-95BB-3E00CE8DBBC1}" destId="{84387CC9-4CCF-469E-9DF2-BD2B0D5E1104}" srcOrd="5" destOrd="0" presId="urn:microsoft.com/office/officeart/2005/8/layout/list1"/>
    <dgm:cxn modelId="{7C1F4948-9D41-4148-9265-FACD42D611B1}" type="presParOf" srcId="{252DE8FB-05C6-4EE5-95BB-3E00CE8DBBC1}" destId="{D3E5F091-7CC4-4304-95B6-0BE742568B03}" srcOrd="6" destOrd="0" presId="urn:microsoft.com/office/officeart/2005/8/layout/list1"/>
    <dgm:cxn modelId="{E6117202-F7A3-1E49-9054-45EB78DA6AD2}" type="presParOf" srcId="{252DE8FB-05C6-4EE5-95BB-3E00CE8DBBC1}" destId="{2A0F5F85-0B2B-448C-9E96-6C0F4904110A}" srcOrd="7" destOrd="0" presId="urn:microsoft.com/office/officeart/2005/8/layout/list1"/>
    <dgm:cxn modelId="{8EA142CE-5805-3E48-A011-8CB581682A1F}" type="presParOf" srcId="{252DE8FB-05C6-4EE5-95BB-3E00CE8DBBC1}" destId="{B3E0590A-E13A-4CCD-BD14-0079986FCF42}" srcOrd="8" destOrd="0" presId="urn:microsoft.com/office/officeart/2005/8/layout/list1"/>
    <dgm:cxn modelId="{744F1772-0B14-E14E-8BC5-CC0B4F6EE641}" type="presParOf" srcId="{B3E0590A-E13A-4CCD-BD14-0079986FCF42}" destId="{E2241E20-2ABD-4719-AD98-9AC6C6F004CE}" srcOrd="0" destOrd="0" presId="urn:microsoft.com/office/officeart/2005/8/layout/list1"/>
    <dgm:cxn modelId="{CF348497-463E-8245-89E4-0F1A765B2BD1}" type="presParOf" srcId="{B3E0590A-E13A-4CCD-BD14-0079986FCF42}" destId="{EF37C7CB-21AD-4A38-A626-556013E61E93}" srcOrd="1" destOrd="0" presId="urn:microsoft.com/office/officeart/2005/8/layout/list1"/>
    <dgm:cxn modelId="{D1C4D8C1-B82D-3A4B-AD47-789DBBF325C6}" type="presParOf" srcId="{252DE8FB-05C6-4EE5-95BB-3E00CE8DBBC1}" destId="{C6CD914C-24C5-48FA-8667-DD660E7FCDED}" srcOrd="9" destOrd="0" presId="urn:microsoft.com/office/officeart/2005/8/layout/list1"/>
    <dgm:cxn modelId="{31D7B00B-23B7-064E-A928-9CB90692016B}" type="presParOf" srcId="{252DE8FB-05C6-4EE5-95BB-3E00CE8DBBC1}" destId="{DC8F0AD4-8C02-4A12-83D9-45EC5FD1225A}" srcOrd="10" destOrd="0" presId="urn:microsoft.com/office/officeart/2005/8/layout/list1"/>
    <dgm:cxn modelId="{8A29060D-08F6-E843-8671-BD498D6E70AC}" type="presParOf" srcId="{252DE8FB-05C6-4EE5-95BB-3E00CE8DBBC1}" destId="{2F0208DF-4374-42EB-A2F4-DAEC92D66DA3}" srcOrd="11" destOrd="0" presId="urn:microsoft.com/office/officeart/2005/8/layout/list1"/>
    <dgm:cxn modelId="{169F7094-D9DA-1449-B0C4-A32E50FE85B5}" type="presParOf" srcId="{252DE8FB-05C6-4EE5-95BB-3E00CE8DBBC1}" destId="{A5B5D5B2-6E80-49F0-BC0E-FE1F07EF9048}" srcOrd="12" destOrd="0" presId="urn:microsoft.com/office/officeart/2005/8/layout/list1"/>
    <dgm:cxn modelId="{2D848D0E-7552-814B-9A3B-298F9610A15D}" type="presParOf" srcId="{A5B5D5B2-6E80-49F0-BC0E-FE1F07EF9048}" destId="{EB69C9E7-6703-4BCD-992E-593D5469C6BF}" srcOrd="0" destOrd="0" presId="urn:microsoft.com/office/officeart/2005/8/layout/list1"/>
    <dgm:cxn modelId="{465547FB-130A-444A-BB6C-E2F58CF9B5C0}" type="presParOf" srcId="{A5B5D5B2-6E80-49F0-BC0E-FE1F07EF9048}" destId="{1BD18F08-433A-4C66-B0AF-829E8687FFBA}" srcOrd="1" destOrd="0" presId="urn:microsoft.com/office/officeart/2005/8/layout/list1"/>
    <dgm:cxn modelId="{DD6AC7DA-39CD-DF4D-BB4E-FF33DB51B7F3}" type="presParOf" srcId="{252DE8FB-05C6-4EE5-95BB-3E00CE8DBBC1}" destId="{E128B657-18A5-4320-A81B-0486736D2F69}" srcOrd="13" destOrd="0" presId="urn:microsoft.com/office/officeart/2005/8/layout/list1"/>
    <dgm:cxn modelId="{1263076C-4B3E-5044-8F04-F823FE6E75F1}" type="presParOf" srcId="{252DE8FB-05C6-4EE5-95BB-3E00CE8DBBC1}" destId="{AE8B6B84-0EB0-4AEF-AFBD-4C6B60C41464}" srcOrd="14" destOrd="0" presId="urn:microsoft.com/office/officeart/2005/8/layout/list1"/>
    <dgm:cxn modelId="{FC815011-6487-3F45-A72D-EEAF2D59E404}" type="presParOf" srcId="{252DE8FB-05C6-4EE5-95BB-3E00CE8DBBC1}" destId="{05B841A1-DE9E-47A7-943F-FA8129907D4E}" srcOrd="15" destOrd="0" presId="urn:microsoft.com/office/officeart/2005/8/layout/list1"/>
    <dgm:cxn modelId="{F89D3F18-2776-C740-BCD4-097123D4D72B}" type="presParOf" srcId="{252DE8FB-05C6-4EE5-95BB-3E00CE8DBBC1}" destId="{EEB3B86B-1600-49A3-9805-C663D6B0C94D}" srcOrd="16" destOrd="0" presId="urn:microsoft.com/office/officeart/2005/8/layout/list1"/>
    <dgm:cxn modelId="{2362AA23-1F9E-DF43-B3E4-B2A77812656C}" type="presParOf" srcId="{EEB3B86B-1600-49A3-9805-C663D6B0C94D}" destId="{6530A341-31B6-4D08-B1DF-8768FC8421E1}" srcOrd="0" destOrd="0" presId="urn:microsoft.com/office/officeart/2005/8/layout/list1"/>
    <dgm:cxn modelId="{0305DF22-54DB-F940-98C7-21A266F77173}" type="presParOf" srcId="{EEB3B86B-1600-49A3-9805-C663D6B0C94D}" destId="{0CA643F3-271C-4EA2-813D-7781F51C94DB}" srcOrd="1" destOrd="0" presId="urn:microsoft.com/office/officeart/2005/8/layout/list1"/>
    <dgm:cxn modelId="{0CA9CD7B-0FA6-0242-995D-BA58C305B3B6}" type="presParOf" srcId="{252DE8FB-05C6-4EE5-95BB-3E00CE8DBBC1}" destId="{25D755AA-C56F-4348-8D0A-CCF84AB8800D}" srcOrd="17" destOrd="0" presId="urn:microsoft.com/office/officeart/2005/8/layout/list1"/>
    <dgm:cxn modelId="{F60FE8F3-C684-1647-8BA4-E41D5E7AAC23}" type="presParOf" srcId="{252DE8FB-05C6-4EE5-95BB-3E00CE8DBBC1}" destId="{39A82032-813E-43F8-BF96-657809A9F6D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8E1FF8-0E6D-45CA-8BC9-3602E2228F60}">
      <dsp:nvSpPr>
        <dsp:cNvPr id="0" name=""/>
        <dsp:cNvSpPr/>
      </dsp:nvSpPr>
      <dsp:spPr>
        <a:xfrm>
          <a:off x="2219076" y="360"/>
          <a:ext cx="1812552" cy="14055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0CF437-6D32-47ED-9FCA-7825BEE1912F}">
      <dsp:nvSpPr>
        <dsp:cNvPr id="0" name=""/>
        <dsp:cNvSpPr/>
      </dsp:nvSpPr>
      <dsp:spPr>
        <a:xfrm>
          <a:off x="936094" y="0"/>
          <a:ext cx="2218258" cy="1405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Approccio per competenze</a:t>
          </a:r>
          <a:endParaRPr lang="it-IT" sz="2300" kern="1200" dirty="0"/>
        </a:p>
      </dsp:txBody>
      <dsp:txXfrm>
        <a:off x="1004706" y="68612"/>
        <a:ext cx="2081034" cy="1268303"/>
      </dsp:txXfrm>
    </dsp:sp>
    <dsp:sp modelId="{C141119E-DB96-49DF-92C3-2809651A6BBD}">
      <dsp:nvSpPr>
        <dsp:cNvPr id="0" name=""/>
        <dsp:cNvSpPr/>
      </dsp:nvSpPr>
      <dsp:spPr>
        <a:xfrm>
          <a:off x="2213201" y="1546440"/>
          <a:ext cx="1816964" cy="14055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E63CA5-2EF1-431F-B75E-5B5DDDDF4896}">
      <dsp:nvSpPr>
        <dsp:cNvPr id="0" name=""/>
        <dsp:cNvSpPr/>
      </dsp:nvSpPr>
      <dsp:spPr>
        <a:xfrm>
          <a:off x="887325" y="1546800"/>
          <a:ext cx="2210918" cy="1405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Approccio laboratoriale</a:t>
          </a:r>
          <a:endParaRPr lang="it-IT" sz="2300" kern="1200" dirty="0"/>
        </a:p>
      </dsp:txBody>
      <dsp:txXfrm>
        <a:off x="955937" y="1615412"/>
        <a:ext cx="2073694" cy="1268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D7C71-D07C-4434-9F70-9DA23C4FE261}">
      <dsp:nvSpPr>
        <dsp:cNvPr id="0" name=""/>
        <dsp:cNvSpPr/>
      </dsp:nvSpPr>
      <dsp:spPr>
        <a:xfrm>
          <a:off x="0" y="35086"/>
          <a:ext cx="2172053" cy="518400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Adempimento</a:t>
          </a:r>
          <a:r>
            <a:rPr lang="it-IT" sz="1800" kern="1200" dirty="0"/>
            <a:t> </a:t>
          </a:r>
        </a:p>
      </dsp:txBody>
      <dsp:txXfrm>
        <a:off x="0" y="35086"/>
        <a:ext cx="2172053" cy="518400"/>
      </dsp:txXfrm>
    </dsp:sp>
    <dsp:sp modelId="{CD0E4ABB-F3BD-47DC-8B7B-2D6109727417}">
      <dsp:nvSpPr>
        <dsp:cNvPr id="0" name=""/>
        <dsp:cNvSpPr/>
      </dsp:nvSpPr>
      <dsp:spPr>
        <a:xfrm>
          <a:off x="2227" y="587036"/>
          <a:ext cx="2172053" cy="3120194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chemeClr val="tx1"/>
              </a:solidFill>
            </a:rPr>
            <a:t>Esercizi ripetitivi ed isolati, con </a:t>
          </a:r>
          <a:r>
            <a:rPr lang="it-IT" sz="1800" b="1" kern="1200" dirty="0" smtClean="0">
              <a:solidFill>
                <a:schemeClr val="tx1"/>
              </a:solidFill>
            </a:rPr>
            <a:t>limitata </a:t>
          </a:r>
          <a:r>
            <a:rPr lang="it-IT" sz="1800" b="1" kern="1200" dirty="0">
              <a:solidFill>
                <a:schemeClr val="tx1"/>
              </a:solidFill>
            </a:rPr>
            <a:t>capacità di visione di insieme. </a:t>
          </a:r>
        </a:p>
      </dsp:txBody>
      <dsp:txXfrm>
        <a:off x="2227" y="587036"/>
        <a:ext cx="2172053" cy="3120194"/>
      </dsp:txXfrm>
    </dsp:sp>
    <dsp:sp modelId="{038DFBA4-AA19-420B-AC0F-D508B99FDDC2}">
      <dsp:nvSpPr>
        <dsp:cNvPr id="0" name=""/>
        <dsp:cNvSpPr/>
      </dsp:nvSpPr>
      <dsp:spPr>
        <a:xfrm>
          <a:off x="2478368" y="68636"/>
          <a:ext cx="2172053" cy="51840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Affiancament</a:t>
          </a:r>
          <a:r>
            <a:rPr lang="it-IT" sz="1800" kern="1200" dirty="0"/>
            <a:t>o </a:t>
          </a:r>
        </a:p>
      </dsp:txBody>
      <dsp:txXfrm>
        <a:off x="2478368" y="68636"/>
        <a:ext cx="2172053" cy="518400"/>
      </dsp:txXfrm>
    </dsp:sp>
    <dsp:sp modelId="{4F624908-443D-481F-9003-9A61AA3C7967}">
      <dsp:nvSpPr>
        <dsp:cNvPr id="0" name=""/>
        <dsp:cNvSpPr/>
      </dsp:nvSpPr>
      <dsp:spPr>
        <a:xfrm>
          <a:off x="2478368" y="587036"/>
          <a:ext cx="2172053" cy="3120194"/>
        </a:xfrm>
        <a:prstGeom prst="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Supporto ad un adulto esperto </a:t>
          </a:r>
          <a:r>
            <a:rPr lang="it-IT" sz="1800" kern="1200" dirty="0"/>
            <a:t>che media costantemente il rapporto dell’allievo con la realtà. </a:t>
          </a:r>
        </a:p>
      </dsp:txBody>
      <dsp:txXfrm>
        <a:off x="2478368" y="587036"/>
        <a:ext cx="2172053" cy="3120194"/>
      </dsp:txXfrm>
    </dsp:sp>
    <dsp:sp modelId="{B5005E90-CE9D-4D53-8666-724EC2AF5532}">
      <dsp:nvSpPr>
        <dsp:cNvPr id="0" name=""/>
        <dsp:cNvSpPr/>
      </dsp:nvSpPr>
      <dsp:spPr>
        <a:xfrm>
          <a:off x="4954509" y="63652"/>
          <a:ext cx="2172053" cy="518400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Compimento</a:t>
          </a:r>
          <a:r>
            <a:rPr lang="it-IT" sz="1800" kern="1200" dirty="0"/>
            <a:t> </a:t>
          </a:r>
        </a:p>
      </dsp:txBody>
      <dsp:txXfrm>
        <a:off x="4954509" y="63652"/>
        <a:ext cx="2172053" cy="518400"/>
      </dsp:txXfrm>
    </dsp:sp>
    <dsp:sp modelId="{4B68A565-005F-4668-B6A3-5AFB00ED4055}">
      <dsp:nvSpPr>
        <dsp:cNvPr id="0" name=""/>
        <dsp:cNvSpPr/>
      </dsp:nvSpPr>
      <dsp:spPr>
        <a:xfrm>
          <a:off x="4956737" y="615797"/>
          <a:ext cx="2172053" cy="3140132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Azione autonoma che mira a portare a termine un compito significativo </a:t>
          </a:r>
          <a:r>
            <a:rPr lang="it-IT" sz="1800" kern="1200" dirty="0"/>
            <a:t>ed utile, realizzato fronteggiando in modo positivo problemi ed imprevisti.</a:t>
          </a:r>
        </a:p>
      </dsp:txBody>
      <dsp:txXfrm>
        <a:off x="4956737" y="615797"/>
        <a:ext cx="2172053" cy="31401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770B7-3EB4-495D-8CC9-918918A81AB0}">
      <dsp:nvSpPr>
        <dsp:cNvPr id="0" name=""/>
        <dsp:cNvSpPr/>
      </dsp:nvSpPr>
      <dsp:spPr>
        <a:xfrm>
          <a:off x="0" y="960447"/>
          <a:ext cx="744683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A4A4D9-4E34-410B-A2A2-DC609AB6B75F}">
      <dsp:nvSpPr>
        <dsp:cNvPr id="0" name=""/>
        <dsp:cNvSpPr/>
      </dsp:nvSpPr>
      <dsp:spPr>
        <a:xfrm>
          <a:off x="344761" y="122452"/>
          <a:ext cx="7090155" cy="1135317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031" tIns="0" rIns="1970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>
              <a:solidFill>
                <a:schemeClr val="tx1"/>
              </a:solidFill>
            </a:rPr>
            <a:t>Il </a:t>
          </a:r>
          <a:r>
            <a:rPr lang="it-IT" sz="1600" b="1" kern="1200" dirty="0">
              <a:solidFill>
                <a:schemeClr val="tx1"/>
              </a:solidFill>
            </a:rPr>
            <a:t>quadro di riferimento </a:t>
          </a:r>
          <a:r>
            <a:rPr lang="it-IT" sz="1600" kern="1200" dirty="0">
              <a:solidFill>
                <a:schemeClr val="tx1"/>
              </a:solidFill>
            </a:rPr>
            <a:t>è costituito dal </a:t>
          </a:r>
          <a:r>
            <a:rPr lang="it-IT" sz="1600" u="sng" kern="1200" dirty="0">
              <a:solidFill>
                <a:schemeClr val="tx1"/>
              </a:solidFill>
            </a:rPr>
            <a:t>Piano </a:t>
          </a:r>
          <a:r>
            <a:rPr lang="it-IT" sz="1600" u="sng" kern="1200" dirty="0" smtClean="0">
              <a:solidFill>
                <a:schemeClr val="tx1"/>
              </a:solidFill>
            </a:rPr>
            <a:t>triennale dell’offerta formativa </a:t>
          </a:r>
          <a:r>
            <a:rPr lang="it-IT" sz="1600" kern="1200" dirty="0" smtClean="0">
              <a:solidFill>
                <a:schemeClr val="tx1"/>
              </a:solidFill>
            </a:rPr>
            <a:t>(PTOF) </a:t>
          </a:r>
          <a:r>
            <a:rPr lang="it-IT" sz="1600" kern="1200" dirty="0">
              <a:solidFill>
                <a:schemeClr val="tx1"/>
              </a:solidFill>
            </a:rPr>
            <a:t>dove sono specificati: identità della scuola come centro culturale e spazio comune per l’educazione; mete educative e formative; natura, scopi e metodi dell’alternanza.</a:t>
          </a:r>
        </a:p>
      </dsp:txBody>
      <dsp:txXfrm>
        <a:off x="400183" y="177874"/>
        <a:ext cx="6979311" cy="1024473"/>
      </dsp:txXfrm>
    </dsp:sp>
    <dsp:sp modelId="{D3E5F091-7CC4-4304-95B6-0BE742568B03}">
      <dsp:nvSpPr>
        <dsp:cNvPr id="0" name=""/>
        <dsp:cNvSpPr/>
      </dsp:nvSpPr>
      <dsp:spPr>
        <a:xfrm>
          <a:off x="0" y="2191345"/>
          <a:ext cx="744683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26C07-7B60-4800-8848-51E5A0E6B514}">
      <dsp:nvSpPr>
        <dsp:cNvPr id="0" name=""/>
        <dsp:cNvSpPr/>
      </dsp:nvSpPr>
      <dsp:spPr>
        <a:xfrm>
          <a:off x="344761" y="1491455"/>
          <a:ext cx="7090486" cy="993297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031" tIns="0" rIns="197031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0" kern="1200" dirty="0">
              <a:solidFill>
                <a:schemeClr val="tx1"/>
              </a:solidFill>
            </a:rPr>
            <a:t>Il </a:t>
          </a:r>
          <a:r>
            <a:rPr lang="it-IT" sz="1600" b="1" kern="1200" dirty="0">
              <a:solidFill>
                <a:schemeClr val="tx1"/>
              </a:solidFill>
            </a:rPr>
            <a:t>progetto </a:t>
          </a:r>
          <a:r>
            <a:rPr lang="it-IT" sz="1600" b="0" kern="1200" dirty="0">
              <a:solidFill>
                <a:schemeClr val="tx1"/>
              </a:solidFill>
            </a:rPr>
            <a:t>comprende: ruoli e loro valenze (collocazione, attese, valore), compiti di realtà e saperi mobilitati, assi e discipline coinvolti con pesi della valutazione; evidenze attese (prodotti, processi e linguaggi).</a:t>
          </a:r>
        </a:p>
      </dsp:txBody>
      <dsp:txXfrm>
        <a:off x="393250" y="1539944"/>
        <a:ext cx="6993508" cy="896319"/>
      </dsp:txXfrm>
    </dsp:sp>
    <dsp:sp modelId="{DC8F0AD4-8C02-4A12-83D9-45EC5FD1225A}">
      <dsp:nvSpPr>
        <dsp:cNvPr id="0" name=""/>
        <dsp:cNvSpPr/>
      </dsp:nvSpPr>
      <dsp:spPr>
        <a:xfrm>
          <a:off x="0" y="3346603"/>
          <a:ext cx="744683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7C7CB-21AD-4A38-A626-556013E61E93}">
      <dsp:nvSpPr>
        <dsp:cNvPr id="0" name=""/>
        <dsp:cNvSpPr/>
      </dsp:nvSpPr>
      <dsp:spPr>
        <a:xfrm>
          <a:off x="344761" y="2793037"/>
          <a:ext cx="7090486" cy="917658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031" tIns="0" rIns="197031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kern="1200" dirty="0">
              <a:solidFill>
                <a:schemeClr val="tx1"/>
              </a:solidFill>
            </a:rPr>
            <a:t>Per la </a:t>
          </a:r>
          <a:r>
            <a:rPr lang="it-IT" sz="1600" b="1" kern="1200" dirty="0">
              <a:solidFill>
                <a:schemeClr val="tx1"/>
              </a:solidFill>
            </a:rPr>
            <a:t>gestione</a:t>
          </a:r>
          <a:r>
            <a:rPr lang="it-IT" sz="1600" kern="1200" dirty="0">
              <a:solidFill>
                <a:schemeClr val="tx1"/>
              </a:solidFill>
            </a:rPr>
            <a:t> sono necessari: il Diario di bordo dello studente, nel quale nota le sue attività; i Dossier dei tutor scolastici e del tutor dell’ente dove vengono registrate le rispettive iniziative.</a:t>
          </a:r>
        </a:p>
      </dsp:txBody>
      <dsp:txXfrm>
        <a:off x="389557" y="2837833"/>
        <a:ext cx="7000894" cy="828066"/>
      </dsp:txXfrm>
    </dsp:sp>
    <dsp:sp modelId="{AE8B6B84-0EB0-4AEF-AFBD-4C6B60C41464}">
      <dsp:nvSpPr>
        <dsp:cNvPr id="0" name=""/>
        <dsp:cNvSpPr/>
      </dsp:nvSpPr>
      <dsp:spPr>
        <a:xfrm>
          <a:off x="0" y="4634153"/>
          <a:ext cx="744683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D18F08-433A-4C66-B0AF-829E8687FFBA}">
      <dsp:nvSpPr>
        <dsp:cNvPr id="0" name=""/>
        <dsp:cNvSpPr/>
      </dsp:nvSpPr>
      <dsp:spPr>
        <a:xfrm>
          <a:off x="344761" y="3919151"/>
          <a:ext cx="7090486" cy="104994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031" tIns="0" rIns="197031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kern="1200" dirty="0">
              <a:solidFill>
                <a:schemeClr val="tx1"/>
              </a:solidFill>
            </a:rPr>
            <a:t>La </a:t>
          </a:r>
          <a:r>
            <a:rPr lang="it-IT" sz="1600" b="1" kern="1200" dirty="0">
              <a:solidFill>
                <a:schemeClr val="tx1"/>
              </a:solidFill>
            </a:rPr>
            <a:t>valutazione</a:t>
          </a:r>
          <a:r>
            <a:rPr lang="it-IT" sz="1600" kern="1200" dirty="0">
              <a:solidFill>
                <a:schemeClr val="tx1"/>
              </a:solidFill>
            </a:rPr>
            <a:t> viene effettuata tramite una Rubrica che indica, in riferimento ai compiti, i criteri ed i descrittori di padronanza, gli assi e relative discipline coinvolte, i pesi della valutazione sia per le discipline che per la condotta.</a:t>
          </a:r>
        </a:p>
      </dsp:txBody>
      <dsp:txXfrm>
        <a:off x="396015" y="3970405"/>
        <a:ext cx="6987978" cy="947441"/>
      </dsp:txXfrm>
    </dsp:sp>
    <dsp:sp modelId="{39A82032-813E-43F8-BF96-657809A9F6DD}">
      <dsp:nvSpPr>
        <dsp:cNvPr id="0" name=""/>
        <dsp:cNvSpPr/>
      </dsp:nvSpPr>
      <dsp:spPr>
        <a:xfrm>
          <a:off x="0" y="5768157"/>
          <a:ext cx="744683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A643F3-271C-4EA2-813D-7781F51C94DB}">
      <dsp:nvSpPr>
        <dsp:cNvPr id="0" name=""/>
        <dsp:cNvSpPr/>
      </dsp:nvSpPr>
      <dsp:spPr>
        <a:xfrm>
          <a:off x="346529" y="5215295"/>
          <a:ext cx="7089082" cy="89640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031" tIns="0" rIns="1970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>
              <a:solidFill>
                <a:schemeClr val="tx1"/>
              </a:solidFill>
            </a:rPr>
            <a:t>La </a:t>
          </a:r>
          <a:r>
            <a:rPr lang="it-IT" sz="1600" b="1" kern="1200" dirty="0">
              <a:solidFill>
                <a:schemeClr val="tx1"/>
              </a:solidFill>
            </a:rPr>
            <a:t>valorizzazione</a:t>
          </a:r>
          <a:r>
            <a:rPr lang="it-IT" sz="1600" kern="1200" dirty="0">
              <a:solidFill>
                <a:schemeClr val="tx1"/>
              </a:solidFill>
            </a:rPr>
            <a:t> dell’esperienza avviene tramite un evento pubblico gestito dagli studenti che potranno infine presentare il dossier conclusivo al colloquio d’esame. </a:t>
          </a:r>
        </a:p>
      </dsp:txBody>
      <dsp:txXfrm>
        <a:off x="390288" y="5259054"/>
        <a:ext cx="7001564" cy="808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BA188-ED74-46CE-A1B1-EA7BA1B02892}" type="datetimeFigureOut">
              <a:rPr lang="it-IT" smtClean="0"/>
              <a:t>21/11/17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29907-82B8-400F-AC10-518B2BF542A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45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F68E0-6417-4C38-AD9E-80C995AFEC8D}" type="datetimeFigureOut">
              <a:rPr lang="it-IT" smtClean="0"/>
              <a:t>21/11/17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3A852-2CB5-4483-AA59-E7E69E11E1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91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028793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8F2A91-BD43-4161-9C64-E7BBCED0D934}" type="slidenum">
              <a:rPr lang="it-IT" altLang="it-IT"/>
              <a:pPr/>
              <a:t>58</a:t>
            </a:fld>
            <a:endParaRPr lang="it-IT" altLang="it-IT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La parola “rubrica” deriva dalla parola latina “ruber” (= rosso). Anticamente una rubrica indicava un insieme di istruzioni scritte in rosso per una legge o per un servizio liturgico. Una rubrica istruisce su come le persone “legalmente” possono giudicare una prestazione.</a:t>
            </a:r>
          </a:p>
        </p:txBody>
      </p:sp>
    </p:spTree>
    <p:extLst>
      <p:ext uri="{BB962C8B-B14F-4D97-AF65-F5344CB8AC3E}">
        <p14:creationId xmlns:p14="http://schemas.microsoft.com/office/powerpoint/2010/main" val="1716435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3A852-2CB5-4483-AA59-E7E69E11E1D5}" type="slidenum">
              <a:rPr lang="it-IT" smtClean="0"/>
              <a:t>63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837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CFF3-4B02-4F44-93E9-4299F97213CF}" type="datetime1">
              <a:rPr lang="it-IT" smtClean="0"/>
              <a:t>21/11/17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44F7-CCC7-A047-9131-D61189318282}" type="datetime1">
              <a:rPr lang="it-IT" smtClean="0"/>
              <a:t>21/11/17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6EAD-61BC-254E-B41F-BD8DC48E0A87}" type="datetime1">
              <a:rPr lang="it-IT" smtClean="0"/>
              <a:t>21/11/17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F7CD-1BC7-EB4C-B69E-583C0359F91E}" type="datetime1">
              <a:rPr lang="it-IT" smtClean="0"/>
              <a:t>21/11/17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90C4A06-B73D-C54D-9AE9-4B1E3D8BBF4E}" type="datetime1">
              <a:rPr lang="it-IT" smtClean="0"/>
              <a:t>21/11/17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5315-4A04-BC41-BE3F-44F9D1008A6E}" type="datetime1">
              <a:rPr lang="it-IT" smtClean="0"/>
              <a:t>21/11/17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4405-1AC3-604E-B47B-441EAF6B8892}" type="datetime1">
              <a:rPr lang="it-IT" smtClean="0"/>
              <a:t>21/11/17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75EC591-343D-3846-9397-F51BAC4AAB6E}" type="datetime1">
              <a:rPr lang="it-IT" smtClean="0"/>
              <a:t>21/11/17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CD84-2F57-1142-8040-8288DE16D327}" type="datetime1">
              <a:rPr lang="it-IT" smtClean="0"/>
              <a:t>21/11/17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12DF-EDF8-8D4D-B28C-960C1443E01D}" type="datetime1">
              <a:rPr lang="it-IT" smtClean="0"/>
              <a:t>21/11/17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B62F-81BE-2A4A-9331-358EB167D21B}" type="datetime1">
              <a:rPr lang="it-IT" smtClean="0"/>
              <a:t>21/11/17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8B16A31-04DD-0747-8D24-A7ADBBECD2BF}" type="datetime1">
              <a:rPr lang="it-IT" smtClean="0"/>
              <a:t>21/11/17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54FEAFE-9711-41AA-B6AA-732E88B8268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69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ss.cedefop.europa.eu/it/documents/european-skills-passport/certificate-supplement" TargetMode="External"/><Relationship Id="rId4" Type="http://schemas.openxmlformats.org/officeDocument/2006/relationships/hyperlink" Target="http://europass.cedefop.europa.eu/it/documents/european-skills-passport/diploma-supplemen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uropass.cedefop.europa.eu/it/documents/european-skills-passport/europass-mobility" TargetMode="Externa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it-IT" sz="3200" dirty="0" smtClean="0"/>
          </a:p>
          <a:p>
            <a:r>
              <a:rPr lang="it-IT" sz="3200" dirty="0" smtClean="0"/>
              <a:t>a </a:t>
            </a:r>
            <a:r>
              <a:rPr lang="it-IT" sz="3200" dirty="0"/>
              <a:t>cura di Arduino </a:t>
            </a:r>
            <a:r>
              <a:rPr lang="it-IT" sz="3200" dirty="0" err="1"/>
              <a:t>Salatin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1</a:t>
            </a:fld>
            <a:endParaRPr lang="it-IT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88640"/>
            <a:ext cx="1911309" cy="108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5400" dirty="0"/>
              <a:t>L’alternanza scuola lavoro: </a:t>
            </a:r>
            <a:r>
              <a:rPr lang="it-IT" sz="4000" dirty="0"/>
              <a:t>il lavoro del consiglio di classe e la costruzione di percorsi basati su competenze trasversali</a:t>
            </a:r>
          </a:p>
        </p:txBody>
      </p:sp>
    </p:spTree>
    <p:extLst>
      <p:ext uri="{BB962C8B-B14F-4D97-AF65-F5344CB8AC3E}">
        <p14:creationId xmlns:p14="http://schemas.microsoft.com/office/powerpoint/2010/main" val="364441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2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354036"/>
          </a:xfrm>
        </p:spPr>
        <p:txBody>
          <a:bodyPr>
            <a:noAutofit/>
          </a:bodyPr>
          <a:lstStyle/>
          <a:p>
            <a:r>
              <a:rPr lang="it-IT" sz="3200" cap="none" dirty="0" smtClean="0"/>
              <a:t>TRE PRINCIPI OPERATIVI </a:t>
            </a:r>
            <a:r>
              <a:rPr lang="it-IT" sz="3200" cap="none" smtClean="0"/>
              <a:t>EMERGENTI DALLA L.107/2015</a:t>
            </a:r>
            <a:endParaRPr lang="it-IT" sz="3200" cap="none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dirty="0" smtClean="0"/>
          </a:p>
          <a:p>
            <a:r>
              <a:rPr lang="it-IT" sz="2800" b="1" dirty="0" smtClean="0"/>
              <a:t>Co-progettazione</a:t>
            </a:r>
          </a:p>
          <a:p>
            <a:endParaRPr lang="it-IT" sz="2800" b="1" dirty="0"/>
          </a:p>
          <a:p>
            <a:r>
              <a:rPr lang="it-IT" sz="2800" b="1" dirty="0" smtClean="0"/>
              <a:t>Co-didattica</a:t>
            </a:r>
          </a:p>
          <a:p>
            <a:endParaRPr lang="it-IT" sz="2800" b="1" dirty="0"/>
          </a:p>
          <a:p>
            <a:r>
              <a:rPr lang="it-IT" sz="2800" b="1" dirty="0" smtClean="0"/>
              <a:t>Co-valutazione</a:t>
            </a:r>
            <a:endParaRPr lang="it-IT" sz="2800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E54C-6B63-466E-B650-ACDA2A09A344}" type="slidenum">
              <a:rPr lang="it-IT" smtClean="0"/>
              <a:t>10</a:t>
            </a:fld>
            <a:endParaRPr lang="it-IT"/>
          </a:p>
        </p:txBody>
      </p:sp>
      <p:graphicFrame>
        <p:nvGraphicFramePr>
          <p:cNvPr id="4" name="Diagramma 3"/>
          <p:cNvGraphicFramePr/>
          <p:nvPr>
            <p:extLst/>
          </p:nvPr>
        </p:nvGraphicFramePr>
        <p:xfrm>
          <a:off x="3723733" y="2529270"/>
          <a:ext cx="4032448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90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144168"/>
          </a:xfrm>
        </p:spPr>
        <p:txBody>
          <a:bodyPr>
            <a:normAutofit/>
          </a:bodyPr>
          <a:lstStyle/>
          <a:p>
            <a:r>
              <a:rPr lang="it-IT" sz="3200" cap="none" dirty="0" smtClean="0"/>
              <a:t>PROCESSI E ATTIVITÀ PRINCIPALI PREFIGURATI</a:t>
            </a:r>
            <a:endParaRPr lang="it-IT" sz="3200" cap="none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399384"/>
          </a:xfrm>
        </p:spPr>
        <p:txBody>
          <a:bodyPr>
            <a:noAutofit/>
          </a:bodyPr>
          <a:lstStyle/>
          <a:p>
            <a:r>
              <a:rPr lang="it-IT" sz="2600" u="sng" dirty="0" smtClean="0"/>
              <a:t>Analisi sul campo </a:t>
            </a:r>
            <a:r>
              <a:rPr lang="it-IT" sz="2600" dirty="0" smtClean="0"/>
              <a:t>(con eventuale stage dei docenti in azienda)</a:t>
            </a:r>
            <a:endParaRPr lang="it-IT" sz="2600" dirty="0"/>
          </a:p>
          <a:p>
            <a:r>
              <a:rPr lang="it-IT" sz="2600" u="sng" dirty="0" smtClean="0"/>
              <a:t>Progettazione congiunta </a:t>
            </a:r>
            <a:r>
              <a:rPr lang="it-IT" sz="2600" dirty="0" smtClean="0"/>
              <a:t>con l’impresa</a:t>
            </a:r>
            <a:endParaRPr lang="it-IT" sz="2600" dirty="0"/>
          </a:p>
          <a:p>
            <a:r>
              <a:rPr lang="it-IT" sz="2600" u="sng" dirty="0" smtClean="0"/>
              <a:t>Realizzazione del percorso formativo degli </a:t>
            </a:r>
            <a:r>
              <a:rPr lang="it-IT" sz="2600" dirty="0" smtClean="0"/>
              <a:t>studenti </a:t>
            </a:r>
            <a:r>
              <a:rPr lang="it-IT" sz="2600" dirty="0" smtClean="0"/>
              <a:t>(</a:t>
            </a:r>
            <a:r>
              <a:rPr lang="it-IT" sz="2600" u="sng" dirty="0" smtClean="0"/>
              <a:t>tramite stage </a:t>
            </a:r>
            <a:r>
              <a:rPr lang="it-IT" sz="2600" u="sng" dirty="0"/>
              <a:t>aziendale </a:t>
            </a:r>
            <a:r>
              <a:rPr lang="it-IT" sz="2600" dirty="0" smtClean="0"/>
              <a:t>o altre modalità previste)</a:t>
            </a:r>
            <a:endParaRPr lang="it-IT" sz="2600" dirty="0"/>
          </a:p>
          <a:p>
            <a:r>
              <a:rPr lang="it-IT" sz="2600" u="sng" dirty="0" smtClean="0"/>
              <a:t>Valutazione e certificazione delle com</a:t>
            </a:r>
            <a:r>
              <a:rPr lang="it-IT" sz="2600" dirty="0" smtClean="0"/>
              <a:t>petenze acquisite</a:t>
            </a:r>
            <a:endParaRPr lang="it-IT" sz="2600" dirty="0"/>
          </a:p>
          <a:p>
            <a:r>
              <a:rPr lang="it-IT" sz="2600" u="sng" dirty="0" smtClean="0"/>
              <a:t>Sostegno al </a:t>
            </a:r>
            <a:r>
              <a:rPr lang="it-IT" sz="2600" i="1" u="sng" dirty="0" err="1" smtClean="0"/>
              <a:t>placement</a:t>
            </a:r>
            <a:endParaRPr lang="it-IT" sz="2600" i="1" u="sng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E54C-6B63-466E-B650-ACDA2A09A344}" type="slidenum">
              <a:rPr lang="it-IT" smtClean="0"/>
              <a:t>11</a:t>
            </a:fld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685800" y="3212976"/>
            <a:ext cx="7772400" cy="1944216"/>
          </a:xfrm>
          <a:prstGeom prst="roundRect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su 5"/>
          <p:cNvSpPr/>
          <p:nvPr/>
        </p:nvSpPr>
        <p:spPr>
          <a:xfrm>
            <a:off x="6228184" y="5301208"/>
            <a:ext cx="86409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ysClr val="windowText" lastClr="00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5849034"/>
            <a:ext cx="2736304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Attività più presenti nelle </a:t>
            </a:r>
            <a:r>
              <a:rPr lang="it-IT" i="1" smtClean="0"/>
              <a:t>nostre scuole</a:t>
            </a:r>
            <a:endParaRPr lang="it-IT" i="1"/>
          </a:p>
        </p:txBody>
      </p:sp>
    </p:spTree>
    <p:extLst>
      <p:ext uri="{BB962C8B-B14F-4D97-AF65-F5344CB8AC3E}">
        <p14:creationId xmlns:p14="http://schemas.microsoft.com/office/powerpoint/2010/main" val="163151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12</a:t>
            </a:fld>
            <a:endParaRPr lang="it-IT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68952" cy="63367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37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13</a:t>
            </a:fld>
            <a:endParaRPr lang="it-IT"/>
          </a:p>
        </p:txBody>
      </p:sp>
      <p:pic>
        <p:nvPicPr>
          <p:cNvPr id="3" name="Immagin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496944" cy="54726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406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Due Principi utili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400" b="1" dirty="0" smtClean="0"/>
              <a:t>Rafforzare </a:t>
            </a:r>
            <a:r>
              <a:rPr lang="it-IT" sz="2400" b="1" dirty="0"/>
              <a:t>le modalità di partecipazione attiva degli studenti</a:t>
            </a:r>
            <a:r>
              <a:rPr lang="it-IT" sz="2400" dirty="0"/>
              <a:t>, coinvolgendoli di più nella riflessione sul senso che l’ASL deve assumere per ciascuno di essi in quanto parte del “</a:t>
            </a:r>
            <a:r>
              <a:rPr lang="it-IT" sz="2400" u="sng" dirty="0"/>
              <a:t>curricolo per la vita</a:t>
            </a:r>
            <a:r>
              <a:rPr lang="it-IT" sz="2400" dirty="0"/>
              <a:t>” e quindi come </a:t>
            </a:r>
            <a:r>
              <a:rPr lang="it-IT" sz="2400" u="sng" dirty="0"/>
              <a:t>opportunità e leva per costruire il proprio progetto di vita e di lavoro</a:t>
            </a:r>
            <a:r>
              <a:rPr lang="it-IT" sz="2400" dirty="0" smtClean="0"/>
              <a:t>,</a:t>
            </a:r>
          </a:p>
          <a:p>
            <a:pPr lvl="0"/>
            <a:endParaRPr lang="it-IT" sz="2400" dirty="0"/>
          </a:p>
          <a:p>
            <a:r>
              <a:rPr lang="it-IT" sz="2400" b="1" dirty="0" smtClean="0"/>
              <a:t>Valorizzare </a:t>
            </a:r>
            <a:r>
              <a:rPr lang="it-IT" sz="2400" b="1" dirty="0"/>
              <a:t>al massimo il dialogo e le “alleanze” territoriali scuola-impresa </a:t>
            </a:r>
            <a:r>
              <a:rPr lang="it-IT" sz="2400" u="sng" dirty="0"/>
              <a:t>a partire dal lavoro di rete</a:t>
            </a:r>
            <a:r>
              <a:rPr lang="it-IT" sz="2400" dirty="0"/>
              <a:t>,</a:t>
            </a:r>
          </a:p>
          <a:p>
            <a:endParaRPr lang="it-IT" sz="2400" dirty="0"/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723708" cy="925799"/>
          </a:xfrm>
        </p:spPr>
        <p:txBody>
          <a:bodyPr>
            <a:noAutofit/>
          </a:bodyPr>
          <a:lstStyle/>
          <a:p>
            <a:r>
              <a:rPr lang="it-IT" sz="3200" b="1" dirty="0"/>
              <a:t>La mobilitazione delle energie e dei talenti dei giovani</a:t>
            </a:r>
            <a:r>
              <a:rPr lang="it-IT" sz="3200" dirty="0"/>
              <a:t>: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693252"/>
            <a:ext cx="3352849" cy="483209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457200" indent="-457200">
              <a:buAutoNum type="alphaLcParenR"/>
            </a:pPr>
            <a:r>
              <a:rPr lang="it-IT" sz="2200" b="1" dirty="0" smtClean="0"/>
              <a:t>Sostenere la </a:t>
            </a:r>
            <a:r>
              <a:rPr lang="it-IT" sz="2200" b="1" dirty="0"/>
              <a:t>creazione di imprese formative, di transizione e start up</a:t>
            </a:r>
            <a:r>
              <a:rPr lang="it-IT" sz="2200" dirty="0" smtClean="0"/>
              <a:t>,</a:t>
            </a:r>
          </a:p>
          <a:p>
            <a:pPr marL="457200" indent="-457200">
              <a:buAutoNum type="alphaLcParenR"/>
            </a:pPr>
            <a:endParaRPr lang="it-IT" sz="2200" dirty="0"/>
          </a:p>
          <a:p>
            <a:pPr marL="457200" indent="-457200">
              <a:buAutoNum type="alphaLcParenR"/>
            </a:pPr>
            <a:r>
              <a:rPr lang="it-IT" sz="2200" b="1" dirty="0" smtClean="0"/>
              <a:t>Enfatizzare la </a:t>
            </a:r>
            <a:r>
              <a:rPr lang="it-IT" sz="2200" b="1" dirty="0"/>
              <a:t>personalizzazione </a:t>
            </a:r>
            <a:r>
              <a:rPr lang="it-IT" sz="2200" b="1" dirty="0" smtClean="0"/>
              <a:t>dei percorsi</a:t>
            </a:r>
            <a:r>
              <a:rPr lang="it-IT" sz="2200" dirty="0" smtClean="0"/>
              <a:t>, anche attraverso </a:t>
            </a:r>
            <a:r>
              <a:rPr lang="it-IT" sz="2200" b="1" dirty="0" smtClean="0"/>
              <a:t>l’integrazione con la </a:t>
            </a:r>
            <a:r>
              <a:rPr lang="it-IT" sz="2200" b="1" dirty="0"/>
              <a:t>funzione </a:t>
            </a:r>
            <a:r>
              <a:rPr lang="it-IT" sz="2200" b="1" dirty="0" smtClean="0"/>
              <a:t>orientativa e </a:t>
            </a:r>
            <a:r>
              <a:rPr lang="it-IT" sz="2200" b="1" dirty="0"/>
              <a:t>di </a:t>
            </a:r>
            <a:r>
              <a:rPr lang="it-IT" sz="2200" b="1" i="1" dirty="0" err="1"/>
              <a:t>placement</a:t>
            </a:r>
            <a:r>
              <a:rPr lang="it-IT" sz="2200" b="1" i="1" dirty="0"/>
              <a:t> </a:t>
            </a:r>
            <a:endParaRPr lang="it-IT" sz="2200" b="1" dirty="0"/>
          </a:p>
          <a:p>
            <a:pPr marL="0" indent="0">
              <a:buNone/>
            </a:pPr>
            <a:endParaRPr lang="it-IT" sz="2200" dirty="0" smtClean="0"/>
          </a:p>
          <a:p>
            <a:pPr marL="0" indent="0">
              <a:buNone/>
            </a:pPr>
            <a:endParaRPr lang="it-IT" sz="2200" dirty="0" smtClean="0"/>
          </a:p>
          <a:p>
            <a:pPr marL="0" indent="0">
              <a:buNone/>
            </a:pPr>
            <a:endParaRPr lang="it-IT" sz="22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833454" y="1693252"/>
            <a:ext cx="3861854" cy="4832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sz="2200" b="1" dirty="0"/>
              <a:t>Possibili benefici per </a:t>
            </a:r>
            <a:r>
              <a:rPr lang="it-IT" sz="2200" b="1" dirty="0" smtClean="0"/>
              <a:t>gli studenti</a:t>
            </a:r>
            <a:endParaRPr lang="it-IT" sz="2200" b="1" dirty="0"/>
          </a:p>
          <a:p>
            <a:pPr marL="457200" lvl="0" indent="-457200">
              <a:buFont typeface="+mj-lt"/>
              <a:buAutoNum type="alphaLcParenR"/>
            </a:pPr>
            <a:r>
              <a:rPr lang="it-IT" sz="2200" dirty="0" smtClean="0"/>
              <a:t>Messa alla prova e responsabilizzazione (a partire dai compiti di realtà)</a:t>
            </a:r>
          </a:p>
          <a:p>
            <a:pPr marL="457200" lvl="0" indent="-457200">
              <a:buFont typeface="+mj-lt"/>
              <a:buAutoNum type="alphaLcParenR"/>
            </a:pPr>
            <a:endParaRPr lang="it-IT" sz="22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it-IT" sz="2200" dirty="0" smtClean="0"/>
              <a:t>potenziamento delle «competenze per la vita» e arricchimento umano</a:t>
            </a:r>
          </a:p>
          <a:p>
            <a:pPr marL="457200" lvl="0" indent="-457200">
              <a:buFont typeface="+mj-lt"/>
              <a:buAutoNum type="alphaLcParenR"/>
            </a:pPr>
            <a:endParaRPr lang="it-IT" sz="2200" dirty="0"/>
          </a:p>
          <a:p>
            <a:pPr marL="457200" lvl="0" indent="-457200">
              <a:buFont typeface="+mj-lt"/>
              <a:buAutoNum type="alphaLcParenR"/>
            </a:pPr>
            <a:r>
              <a:rPr lang="it-IT" sz="2200" dirty="0" smtClean="0"/>
              <a:t>Potenziamento capacità di scelta e di </a:t>
            </a:r>
            <a:r>
              <a:rPr lang="it-IT" sz="2200" dirty="0" err="1" smtClean="0"/>
              <a:t>occupabilità</a:t>
            </a:r>
            <a:endParaRPr lang="it-IT" sz="2200" dirty="0" smtClean="0"/>
          </a:p>
        </p:txBody>
      </p:sp>
      <p:sp>
        <p:nvSpPr>
          <p:cNvPr id="5" name="Freccia a destra 4"/>
          <p:cNvSpPr/>
          <p:nvPr/>
        </p:nvSpPr>
        <p:spPr>
          <a:xfrm>
            <a:off x="4294615" y="3513875"/>
            <a:ext cx="640682" cy="1190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9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58527" cy="484664"/>
          </a:xfrm>
        </p:spPr>
        <p:txBody>
          <a:bodyPr>
            <a:noAutofit/>
          </a:bodyPr>
          <a:lstStyle/>
          <a:p>
            <a:r>
              <a:rPr lang="it-IT" sz="3200" b="1" dirty="0"/>
              <a:t>L’alleanza formativa con le imprese</a:t>
            </a:r>
          </a:p>
        </p:txBody>
      </p:sp>
      <p:sp>
        <p:nvSpPr>
          <p:cNvPr id="5" name="Segnaposto contenuto 1"/>
          <p:cNvSpPr>
            <a:spLocks noGrp="1"/>
          </p:cNvSpPr>
          <p:nvPr>
            <p:ph idx="1"/>
          </p:nvPr>
        </p:nvSpPr>
        <p:spPr>
          <a:xfrm>
            <a:off x="827584" y="1249400"/>
            <a:ext cx="3816424" cy="534795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it-IT" sz="2400" dirty="0" smtClean="0"/>
              <a:t>Incentivare la </a:t>
            </a:r>
            <a:r>
              <a:rPr lang="it-IT" sz="2400" b="1" dirty="0"/>
              <a:t>formazione </a:t>
            </a:r>
            <a:r>
              <a:rPr lang="it-IT" sz="2400" b="1" dirty="0" smtClean="0"/>
              <a:t>congiunta dei </a:t>
            </a:r>
            <a:r>
              <a:rPr lang="it-IT" sz="2400" b="1" dirty="0"/>
              <a:t>tutor </a:t>
            </a:r>
            <a:r>
              <a:rPr lang="it-IT" sz="2400" b="1" dirty="0" smtClean="0"/>
              <a:t>scolastici e aziendali</a:t>
            </a:r>
            <a:r>
              <a:rPr lang="it-IT" sz="2400" dirty="0"/>
              <a:t>; </a:t>
            </a:r>
            <a:endParaRPr lang="it-IT" sz="2400" dirty="0" smtClean="0"/>
          </a:p>
          <a:p>
            <a:pPr marL="457200" indent="-457200">
              <a:buFont typeface="+mj-lt"/>
              <a:buAutoNum type="alphaLcParenR"/>
            </a:pPr>
            <a:r>
              <a:rPr lang="it-IT" sz="2400" b="1" dirty="0" smtClean="0"/>
              <a:t>Promuovere la valutazione e certificazione condivisa </a:t>
            </a:r>
            <a:r>
              <a:rPr lang="it-IT" sz="2400" b="1" dirty="0"/>
              <a:t>delle </a:t>
            </a:r>
            <a:r>
              <a:rPr lang="it-IT" sz="2400" b="1" dirty="0" smtClean="0"/>
              <a:t>competenze </a:t>
            </a:r>
            <a:r>
              <a:rPr lang="it-IT" sz="2400" dirty="0" smtClean="0"/>
              <a:t>(tecnico-professionali e </a:t>
            </a:r>
            <a:r>
              <a:rPr lang="it-IT" sz="2400" i="1" dirty="0" smtClean="0"/>
              <a:t>soft </a:t>
            </a:r>
            <a:r>
              <a:rPr lang="it-IT" sz="2400" i="1" dirty="0" err="1" smtClean="0"/>
              <a:t>skills</a:t>
            </a:r>
            <a:r>
              <a:rPr lang="it-IT" sz="2400" dirty="0" smtClean="0"/>
              <a:t>)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400" b="1" dirty="0" smtClean="0"/>
              <a:t>Promuovere il raccordo con l’apprendistato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BDF8-A7B5-48E8-BD06-F71A84259D8E}" type="slidenum">
              <a:rPr lang="it-IT" smtClean="0"/>
              <a:t>16</a:t>
            </a:fld>
            <a:endParaRPr lang="it-IT"/>
          </a:p>
        </p:txBody>
      </p:sp>
      <p:sp>
        <p:nvSpPr>
          <p:cNvPr id="2" name="Freccia a destra 1"/>
          <p:cNvSpPr/>
          <p:nvPr/>
        </p:nvSpPr>
        <p:spPr>
          <a:xfrm>
            <a:off x="4503264" y="3355929"/>
            <a:ext cx="526313" cy="1190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029577" y="1196752"/>
            <a:ext cx="3356533" cy="54476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b="1" dirty="0"/>
              <a:t>Possibili benefici per le </a:t>
            </a:r>
            <a:r>
              <a:rPr lang="it-IT" sz="2400" b="1" dirty="0" smtClean="0"/>
              <a:t>imprese</a:t>
            </a:r>
            <a:endParaRPr lang="it-IT" sz="2400" b="1" dirty="0"/>
          </a:p>
          <a:p>
            <a:pPr marL="457200" indent="-457200">
              <a:buFont typeface="+mj-lt"/>
              <a:buAutoNum type="alphaLcParenR"/>
            </a:pPr>
            <a:r>
              <a:rPr lang="it-IT" sz="2000" dirty="0"/>
              <a:t>riduce il </a:t>
            </a:r>
            <a:r>
              <a:rPr lang="it-IT" sz="2000" i="1" dirty="0" err="1"/>
              <a:t>mismatch</a:t>
            </a:r>
            <a:r>
              <a:rPr lang="it-IT" sz="2000" dirty="0"/>
              <a:t> tra domanda di lavoro e offerta </a:t>
            </a:r>
            <a:r>
              <a:rPr lang="it-IT" sz="2000" dirty="0" smtClean="0"/>
              <a:t>formativa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 smtClean="0"/>
              <a:t>riduzione </a:t>
            </a:r>
            <a:r>
              <a:rPr lang="it-IT" sz="2000" dirty="0"/>
              <a:t>dei costi di integrazione dei giovani nella cultura di impresa</a:t>
            </a:r>
          </a:p>
          <a:p>
            <a:pPr marL="457200" lvl="0" indent="-457200">
              <a:buFont typeface="+mj-lt"/>
              <a:buAutoNum type="alphaLcParenR"/>
            </a:pPr>
            <a:r>
              <a:rPr lang="it-IT" sz="2000" dirty="0"/>
              <a:t>opportunità di conoscenza diretta dei giovani in funzione di future </a:t>
            </a:r>
            <a:r>
              <a:rPr lang="it-IT" sz="2000" dirty="0" smtClean="0"/>
              <a:t>assunzioni  (</a:t>
            </a:r>
            <a:r>
              <a:rPr lang="it-IT" sz="2000" i="1" dirty="0" smtClean="0"/>
              <a:t>il giovane come risorsa per l’impresa</a:t>
            </a:r>
            <a:r>
              <a:rPr lang="it-IT" sz="2000" dirty="0" smtClean="0"/>
              <a:t>)</a:t>
            </a:r>
          </a:p>
          <a:p>
            <a:pPr marL="457200" lvl="0" indent="-457200">
              <a:buFont typeface="+mj-lt"/>
              <a:buAutoNum type="alphaLcParenR"/>
            </a:pPr>
            <a:r>
              <a:rPr lang="it-IT" sz="2000" dirty="0"/>
              <a:t>m</a:t>
            </a:r>
            <a:r>
              <a:rPr lang="it-IT" sz="2000" dirty="0" smtClean="0"/>
              <a:t>aggiore reputazione nel territorio</a:t>
            </a:r>
          </a:p>
        </p:txBody>
      </p:sp>
    </p:spTree>
    <p:extLst>
      <p:ext uri="{BB962C8B-B14F-4D97-AF65-F5344CB8AC3E}">
        <p14:creationId xmlns:p14="http://schemas.microsoft.com/office/powerpoint/2010/main" val="9849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La progettazione dei percorsi di </a:t>
            </a:r>
            <a:r>
              <a:rPr lang="it-IT" sz="5400" dirty="0" err="1" smtClean="0"/>
              <a:t>asl</a:t>
            </a:r>
            <a:endParaRPr lang="it-IT" sz="54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Alcuni </a:t>
            </a:r>
            <a:r>
              <a:rPr lang="it-IT" sz="2800" smtClean="0"/>
              <a:t>modelli operativi</a:t>
            </a:r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2960" y="332656"/>
            <a:ext cx="7543800" cy="720080"/>
          </a:xfrm>
        </p:spPr>
        <p:txBody>
          <a:bodyPr>
            <a:noAutofit/>
          </a:bodyPr>
          <a:lstStyle/>
          <a:p>
            <a:r>
              <a:rPr lang="it-IT" sz="3200" dirty="0"/>
              <a:t>Per </a:t>
            </a:r>
            <a:r>
              <a:rPr lang="it-IT" sz="3200" dirty="0" smtClean="0"/>
              <a:t>una buona progettazione è </a:t>
            </a:r>
            <a:r>
              <a:rPr lang="it-IT" sz="3200" dirty="0" smtClean="0"/>
              <a:t>opportuno: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196752"/>
            <a:ext cx="7543800" cy="5256584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it-IT" u="sng" dirty="0"/>
              <a:t>individuare le </a:t>
            </a:r>
            <a:r>
              <a:rPr lang="it-IT" u="sng" dirty="0" smtClean="0"/>
              <a:t>competenze target </a:t>
            </a:r>
            <a:r>
              <a:rPr lang="it-IT" dirty="0"/>
              <a:t>(in termini di risultati finali attesi) </a:t>
            </a:r>
          </a:p>
          <a:p>
            <a:pPr>
              <a:buFont typeface="Wingdings" charset="2"/>
              <a:buChar char="Ø"/>
            </a:pPr>
            <a:r>
              <a:rPr lang="it-IT" u="sng" dirty="0"/>
              <a:t>articolarle in abilità e conoscenze </a:t>
            </a:r>
            <a:endParaRPr lang="it-IT" u="sng" dirty="0" smtClean="0"/>
          </a:p>
          <a:p>
            <a:pPr>
              <a:buFont typeface="Wingdings" charset="2"/>
              <a:buChar char="Ø"/>
            </a:pPr>
            <a:r>
              <a:rPr lang="it-IT" dirty="0"/>
              <a:t>individuare i «</a:t>
            </a:r>
            <a:r>
              <a:rPr lang="it-IT" dirty="0" err="1"/>
              <a:t>saperi</a:t>
            </a:r>
            <a:r>
              <a:rPr lang="it-IT" dirty="0"/>
              <a:t> essenziali» di riferimento (anche come ponte con le discipline) ; </a:t>
            </a:r>
          </a:p>
          <a:p>
            <a:pPr>
              <a:buFont typeface="Wingdings" charset="2"/>
              <a:buChar char="Ø"/>
            </a:pPr>
            <a:r>
              <a:rPr lang="it-IT" u="sng" dirty="0" smtClean="0"/>
              <a:t>individuare </a:t>
            </a:r>
            <a:r>
              <a:rPr lang="it-IT" u="sng" dirty="0" smtClean="0"/>
              <a:t>i compiti </a:t>
            </a:r>
            <a:r>
              <a:rPr lang="it-IT" u="sng" dirty="0"/>
              <a:t>significativi </a:t>
            </a:r>
            <a:r>
              <a:rPr lang="it-IT" u="sng" dirty="0" smtClean="0"/>
              <a:t>(di realtà)</a:t>
            </a:r>
            <a:r>
              <a:rPr lang="it-IT" dirty="0" smtClean="0"/>
              <a:t> da </a:t>
            </a:r>
            <a:r>
              <a:rPr lang="it-IT" dirty="0"/>
              <a:t>affidare agli </a:t>
            </a:r>
            <a:r>
              <a:rPr lang="it-IT" dirty="0" smtClean="0"/>
              <a:t>studenti </a:t>
            </a:r>
            <a:r>
              <a:rPr lang="it-IT" dirty="0" smtClean="0"/>
              <a:t>per permettere </a:t>
            </a:r>
            <a:r>
              <a:rPr lang="it-IT" dirty="0" smtClean="0"/>
              <a:t>loro di affrontare e risolvere problemi</a:t>
            </a:r>
            <a:endParaRPr lang="it-IT" dirty="0"/>
          </a:p>
          <a:p>
            <a:pPr>
              <a:buFont typeface="Wingdings" charset="2"/>
              <a:buChar char="Ø"/>
            </a:pPr>
            <a:r>
              <a:rPr lang="it-IT" u="sng" dirty="0"/>
              <a:t>definire </a:t>
            </a:r>
            <a:r>
              <a:rPr lang="it-IT" u="sng" dirty="0" smtClean="0"/>
              <a:t>i livelli </a:t>
            </a:r>
            <a:r>
              <a:rPr lang="it-IT" u="sng" dirty="0"/>
              <a:t>di </a:t>
            </a:r>
            <a:r>
              <a:rPr lang="it-IT" u="sng" dirty="0" smtClean="0"/>
              <a:t>padronanza attesi </a:t>
            </a:r>
            <a:r>
              <a:rPr lang="it-IT" dirty="0"/>
              <a:t>(es.: </a:t>
            </a:r>
            <a:r>
              <a:rPr lang="it-IT" dirty="0" smtClean="0"/>
              <a:t>strutturando apposite </a:t>
            </a:r>
            <a:r>
              <a:rPr lang="it-IT" dirty="0"/>
              <a:t>“rubriche”) </a:t>
            </a:r>
          </a:p>
          <a:p>
            <a:pPr>
              <a:buFont typeface="Wingdings" charset="2"/>
              <a:buChar char="Ø"/>
            </a:pPr>
            <a:r>
              <a:rPr lang="it-IT" u="sng" dirty="0"/>
              <a:t>rilevare le “</a:t>
            </a:r>
            <a:r>
              <a:rPr lang="it-IT" u="sng" dirty="0" err="1"/>
              <a:t>evidenze”</a:t>
            </a:r>
            <a:r>
              <a:rPr lang="it-IT" dirty="0" err="1"/>
              <a:t>che</a:t>
            </a:r>
            <a:r>
              <a:rPr lang="it-IT" dirty="0"/>
              <a:t> denotano il possesso della competenza; </a:t>
            </a:r>
          </a:p>
          <a:p>
            <a:pPr>
              <a:buFont typeface="Wingdings" charset="2"/>
              <a:buChar char="Ø"/>
            </a:pPr>
            <a:r>
              <a:rPr lang="it-IT" u="sng" dirty="0" smtClean="0"/>
              <a:t>strutturare </a:t>
            </a:r>
            <a:r>
              <a:rPr lang="it-IT" u="sng" dirty="0"/>
              <a:t>percorsi didattici </a:t>
            </a:r>
            <a:r>
              <a:rPr lang="it-IT" u="sng" dirty="0" smtClean="0"/>
              <a:t>modulari </a:t>
            </a:r>
            <a:r>
              <a:rPr lang="it-IT" dirty="0" smtClean="0"/>
              <a:t>(es</a:t>
            </a:r>
            <a:r>
              <a:rPr lang="it-IT" dirty="0"/>
              <a:t>. unità di apprendimento) disciplinari e interdisciplinari centrati sulle competenze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7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00152"/>
          </a:xfrm>
        </p:spPr>
        <p:txBody>
          <a:bodyPr/>
          <a:lstStyle/>
          <a:p>
            <a:pPr eaLnBrk="1" hangingPunct="1"/>
            <a:r>
              <a:rPr lang="it-IT" sz="3300" dirty="0"/>
              <a:t>Il costrutto di “</a:t>
            </a:r>
            <a:r>
              <a:rPr lang="it-IT" sz="3300" dirty="0" err="1"/>
              <a:t>learning</a:t>
            </a:r>
            <a:r>
              <a:rPr lang="it-IT" sz="3300" dirty="0"/>
              <a:t> </a:t>
            </a:r>
            <a:r>
              <a:rPr lang="it-IT" sz="3300" dirty="0" err="1" smtClean="0"/>
              <a:t>outcomeS</a:t>
            </a:r>
            <a:r>
              <a:rPr lang="it-IT" sz="3300" dirty="0" smtClean="0"/>
              <a:t>” </a:t>
            </a:r>
            <a:r>
              <a:rPr lang="it-IT" sz="3300" dirty="0"/>
              <a:t/>
            </a:r>
            <a:br>
              <a:rPr lang="it-IT" sz="3300" dirty="0"/>
            </a:br>
            <a:r>
              <a:rPr lang="it-IT" sz="3000" dirty="0"/>
              <a:t>(risultati di apprendimento)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24847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marL="0" indent="0">
              <a:spcBef>
                <a:spcPct val="50000"/>
              </a:spcBef>
              <a:buNone/>
              <a:defRPr/>
            </a:pPr>
            <a:r>
              <a:rPr lang="it-IT" altLang="it-IT" sz="2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Con questo  termine si intende</a:t>
            </a:r>
            <a:r>
              <a:rPr lang="it-IT" altLang="it-IT" sz="2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:</a:t>
            </a:r>
            <a:endParaRPr lang="it-IT" altLang="it-IT" sz="26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it-IT" altLang="it-IT" sz="26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l’insieme delle conoscenze, abilità e/o competenze che un individuo ha acquisito e/o è in grado di dimostrare dopo il completamento di un processo di apprendimento</a:t>
            </a:r>
            <a:r>
              <a:rPr lang="it-IT" altLang="it-IT" sz="2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ct val="50000"/>
              </a:spcBef>
              <a:buNone/>
              <a:defRPr/>
            </a:pPr>
            <a:endParaRPr lang="it-IT" altLang="it-IT" sz="2600" i="1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it-IT" altLang="it-IT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I </a:t>
            </a:r>
            <a:r>
              <a:rPr lang="it-IT" altLang="it-IT" sz="2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risultati d’apprendimento </a:t>
            </a:r>
            <a:r>
              <a:rPr lang="it-IT" altLang="it-IT" sz="26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attestano </a:t>
            </a:r>
            <a:r>
              <a:rPr lang="it-IT" altLang="it-IT" sz="2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ciò che colui che apprende è in grado di sapere, capire e/o saper fare in esito ad un periodo di apprendimento. </a:t>
            </a:r>
          </a:p>
          <a:p>
            <a:pPr>
              <a:buFont typeface="Wingdings 3" charset="2"/>
              <a:buChar char=""/>
              <a:defRPr/>
            </a:pPr>
            <a:endParaRPr lang="it-IT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699" name="Segnaposto numero diapositiva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49B7A-F4EB-4F61-A169-41A85B3345BE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86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formativi dell’UF1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400" u="sng" dirty="0"/>
              <a:t>Affrontare un percorso di accompagnamento alla progettazione di percorsi di Alternanza scuola-lavoro </a:t>
            </a:r>
            <a:r>
              <a:rPr lang="it-IT" sz="2400" dirty="0"/>
              <a:t>concepiti a livello di Consiglio di Classe in modo che tutti gli insegnanti si sentano egualmente responsabili e impegnati a contribuire alle attività</a:t>
            </a:r>
          </a:p>
          <a:p>
            <a:pPr lvl="0"/>
            <a:endParaRPr lang="it-IT" sz="2400" u="sng" dirty="0" smtClean="0"/>
          </a:p>
          <a:p>
            <a:pPr lvl="0"/>
            <a:r>
              <a:rPr lang="it-IT" sz="2400" u="sng" dirty="0" smtClean="0"/>
              <a:t>Imparare </a:t>
            </a:r>
            <a:r>
              <a:rPr lang="it-IT" sz="2400" u="sng" dirty="0"/>
              <a:t>a costruire itinerari trasversali </a:t>
            </a:r>
            <a:r>
              <a:rPr lang="it-IT" sz="2400" dirty="0"/>
              <a:t>attenti alle competenze specifiche che gli allievi devono saper mobilitare con particolare attenzione al profilo specifico in uscita dell’allieva/o</a:t>
            </a:r>
            <a:r>
              <a:rPr lang="it-IT" sz="2400" dirty="0" smtClean="0"/>
              <a:t>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369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Due possibili approcci alla definizione dei “risultati di apprendimento” degli studenti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/>
          </a:p>
          <a:p>
            <a:pPr marL="0" indent="0">
              <a:buNone/>
            </a:pPr>
            <a:r>
              <a:rPr lang="it-IT" sz="2800" dirty="0"/>
              <a:t>Si può partire:</a:t>
            </a:r>
          </a:p>
          <a:p>
            <a:endParaRPr lang="it-IT" sz="2800" dirty="0"/>
          </a:p>
          <a:p>
            <a:r>
              <a:rPr lang="it-IT" sz="2800" b="1" dirty="0" smtClean="0"/>
              <a:t>da </a:t>
            </a:r>
            <a:r>
              <a:rPr lang="it-IT" sz="2800" b="1" dirty="0"/>
              <a:t>prestazioni </a:t>
            </a:r>
            <a:r>
              <a:rPr lang="it-IT" sz="2800" dirty="0"/>
              <a:t>associate a “competenze obiettivo”,</a:t>
            </a:r>
          </a:p>
          <a:p>
            <a:endParaRPr lang="it-IT" sz="2800" dirty="0"/>
          </a:p>
          <a:p>
            <a:r>
              <a:rPr lang="it-IT" sz="2800" dirty="0" smtClean="0"/>
              <a:t>da </a:t>
            </a:r>
            <a:r>
              <a:rPr lang="it-IT" sz="2800" dirty="0"/>
              <a:t>“</a:t>
            </a:r>
            <a:r>
              <a:rPr lang="it-IT" sz="2800" b="1" i="1" dirty="0"/>
              <a:t>compiti di realtà</a:t>
            </a:r>
            <a:r>
              <a:rPr lang="it-IT" sz="2800" dirty="0"/>
              <a:t>”.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64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86" y="620688"/>
            <a:ext cx="7543800" cy="497763"/>
          </a:xfrm>
        </p:spPr>
        <p:txBody>
          <a:bodyPr>
            <a:noAutofit/>
          </a:bodyPr>
          <a:lstStyle/>
          <a:p>
            <a:r>
              <a:rPr lang="it-IT" sz="3600" dirty="0" smtClean="0"/>
              <a:t>Quale visione di competenza?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2386" y="1628800"/>
            <a:ext cx="7543800" cy="4464496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it-IT" sz="1950" dirty="0"/>
              <a:t>1) Visione di chi </a:t>
            </a:r>
            <a:r>
              <a:rPr lang="it-IT" sz="1950" b="1" dirty="0"/>
              <a:t>concepisce la competenza come una somma di parti </a:t>
            </a:r>
            <a:r>
              <a:rPr lang="it-IT" sz="1950" dirty="0"/>
              <a:t>(conoscenze, abilità, capacità) e, quindi, pone a oggetto di cura i frammenti (conoscenze, abilità, capacità) e non il tutto. </a:t>
            </a:r>
          </a:p>
          <a:p>
            <a:endParaRPr lang="it-IT" sz="1950" dirty="0"/>
          </a:p>
          <a:p>
            <a:r>
              <a:rPr lang="it-IT" sz="1950" dirty="0"/>
              <a:t>2) Visione di chi concepisce </a:t>
            </a:r>
            <a:r>
              <a:rPr lang="it-IT" sz="1950" b="1" dirty="0"/>
              <a:t>la competenza come performance</a:t>
            </a:r>
            <a:r>
              <a:rPr lang="it-IT" sz="1950" dirty="0"/>
              <a:t>, quindi come un requisito relativo al piano organizzativo e non alla persona (tende a costruire “dizionari di competenze” ) </a:t>
            </a:r>
          </a:p>
          <a:p>
            <a:endParaRPr lang="it-IT" sz="1950" dirty="0"/>
          </a:p>
          <a:p>
            <a:r>
              <a:rPr lang="it-IT" sz="1950" dirty="0"/>
              <a:t>3) Visione di chi concepisce </a:t>
            </a:r>
            <a:r>
              <a:rPr lang="it-IT" sz="1950" b="1" dirty="0"/>
              <a:t>la competenza come l’atto della mobilitazione efficace</a:t>
            </a:r>
            <a:r>
              <a:rPr lang="it-IT" sz="1950" dirty="0"/>
              <a:t> </a:t>
            </a:r>
            <a:r>
              <a:rPr lang="it-IT" sz="1950" b="1" dirty="0"/>
              <a:t>della persona </a:t>
            </a:r>
            <a:r>
              <a:rPr lang="it-IT" sz="1950" dirty="0"/>
              <a:t>di fronte a problemi/situazioni (OCDE, Le </a:t>
            </a:r>
            <a:r>
              <a:rPr lang="it-IT" sz="1950" dirty="0" err="1"/>
              <a:t>Boterf</a:t>
            </a:r>
            <a:r>
              <a:rPr lang="it-IT" sz="1950" dirty="0"/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55011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Modello a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Progettare (e valutare) a partire dalla individuazione di prestazioni associabili a competenze</a:t>
            </a:r>
            <a:endParaRPr lang="it-IT" sz="2800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Particolarmente adatto per le competenze di indirizzo degli istituti tecnici e professionali</a:t>
            </a:r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08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836712"/>
            <a:ext cx="7488832" cy="518457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17A-3FCA-6340-9999-546FBB3A9B9F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86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46453"/>
              </p:ext>
            </p:extLst>
          </p:nvPr>
        </p:nvGraphicFramePr>
        <p:xfrm>
          <a:off x="517358" y="1556793"/>
          <a:ext cx="8121317" cy="3860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2714"/>
                <a:gridCol w="3418603"/>
              </a:tblGrid>
              <a:tr h="71560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Competenza obiettivo del progetto di alternanza</a:t>
                      </a:r>
                      <a:endParaRPr lang="it-IT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33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Prestazioni attese collegate alla competenza </a:t>
                      </a:r>
                      <a:r>
                        <a:rPr lang="it-IT" sz="2000" u="sng" dirty="0">
                          <a:effectLst/>
                        </a:rPr>
                        <a:t>nella classe/anno X</a:t>
                      </a:r>
                      <a:endParaRPr lang="it-IT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1)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93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 </a:t>
                      </a:r>
                      <a:endParaRPr lang="it-IT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2)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93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(</a:t>
                      </a:r>
                      <a:r>
                        <a:rPr lang="mr-IN" sz="1400" dirty="0" smtClean="0">
                          <a:effectLst/>
                        </a:rPr>
                        <a:t>…</a:t>
                      </a:r>
                      <a:r>
                        <a:rPr lang="it-IT" sz="1400" dirty="0" smtClean="0">
                          <a:effectLst/>
                        </a:rPr>
                        <a:t>)</a:t>
                      </a:r>
                      <a:endParaRPr lang="it-IT" sz="14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33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Criteri di valutazione delle prestazioni </a:t>
                      </a:r>
                      <a:r>
                        <a:rPr lang="it-IT" sz="2000" dirty="0" smtClean="0">
                          <a:effectLst/>
                        </a:rPr>
                        <a:t>attese * </a:t>
                      </a:r>
                      <a:endParaRPr lang="it-IT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a)</a:t>
                      </a:r>
                      <a:endParaRPr lang="it-IT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93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b)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17358" y="252055"/>
            <a:ext cx="826569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dirty="0"/>
              <a:t>Dalla competenza-obiettivo alle prestazioni collegate ed ai loro criteri di valutazione (secondo </a:t>
            </a:r>
            <a:r>
              <a:rPr lang="it-IT" sz="2100" dirty="0" smtClean="0"/>
              <a:t>il </a:t>
            </a:r>
            <a:r>
              <a:rPr lang="it-IT" sz="2100" dirty="0"/>
              <a:t>modello di co-progettazione e </a:t>
            </a:r>
            <a:r>
              <a:rPr lang="it-IT" sz="2100" dirty="0" smtClean="0"/>
              <a:t>co-valutazione scelto)**</a:t>
            </a:r>
            <a:endParaRPr lang="it-IT" sz="2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076056" y="5513457"/>
            <a:ext cx="3577572" cy="5078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350" dirty="0"/>
              <a:t>(**) È possibile utilizzarla anche in chiave auto-valutativa da parte dello studente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17584" y="5513457"/>
            <a:ext cx="41704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 (*) COMUNI ALLE DIVERSE PRESTAZIONI DI CUI AL RIQUADRO DI SOPRA</a:t>
            </a:r>
            <a:endParaRPr lang="it-IT" sz="1350" dirty="0">
              <a:ea typeface="Times New Roman"/>
              <a:cs typeface="Times New Roman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22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Autofit/>
          </a:bodyPr>
          <a:lstStyle/>
          <a:p>
            <a:pPr lvl="1" algn="l" defTabSz="342900" rtl="0">
              <a:spcBef>
                <a:spcPct val="0"/>
              </a:spcBef>
            </a:pPr>
            <a:r>
              <a:rPr lang="it-IT" sz="3200" dirty="0" smtClean="0">
                <a:latin typeface="+mj-lt"/>
              </a:rPr>
              <a:t>LA SCELTA DELLE COMPETENZE </a:t>
            </a:r>
            <a:r>
              <a:rPr lang="mr-IN" sz="3200" dirty="0" smtClean="0">
                <a:latin typeface="+mj-lt"/>
              </a:rPr>
              <a:t>–</a:t>
            </a:r>
            <a:r>
              <a:rPr lang="it-IT" sz="3200" dirty="0" smtClean="0">
                <a:latin typeface="+mj-lt"/>
              </a:rPr>
              <a:t> OBIETTIVO</a:t>
            </a:r>
            <a:endParaRPr lang="it-IT" sz="3200" dirty="0">
              <a:latin typeface="+mj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412775"/>
            <a:ext cx="7772400" cy="4860009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it-IT" sz="2200" dirty="0"/>
              <a:t>Siccome le competenze devono essere quelle di cui è possibile fare realmente esperienza a scuola e in azienda, nel tempo disponibile dedicato all’attività in alternanza, </a:t>
            </a:r>
            <a:r>
              <a:rPr lang="it-IT" sz="2200" b="1" dirty="0"/>
              <a:t>la scelta delle competenze non potrà che essere contestuale alla progettazione delle attività e alla definizione dei tempi e delle modalità </a:t>
            </a:r>
            <a:r>
              <a:rPr lang="it-IT" sz="2200" dirty="0"/>
              <a:t>di attuazione: perciò dovrà essere rivista e “sistemata” più volte</a:t>
            </a:r>
            <a:r>
              <a:rPr lang="it-IT" sz="2200" dirty="0" smtClean="0"/>
              <a:t>.</a:t>
            </a:r>
          </a:p>
          <a:p>
            <a:r>
              <a:rPr lang="it-IT" sz="2200" dirty="0" smtClean="0"/>
              <a:t>L’alternanza </a:t>
            </a:r>
            <a:r>
              <a:rPr lang="it-IT" sz="2200" dirty="0"/>
              <a:t>si fa in collaborazione tra scuola e azienda, </a:t>
            </a:r>
            <a:r>
              <a:rPr lang="it-IT" sz="2200" b="1" dirty="0"/>
              <a:t>perciò si scelgono </a:t>
            </a:r>
            <a:r>
              <a:rPr lang="it-IT" sz="2200" b="1" u="sng" dirty="0"/>
              <a:t>le competenze richieste dalle imprese</a:t>
            </a:r>
            <a:r>
              <a:rPr lang="it-IT" sz="2200" b="1" dirty="0"/>
              <a:t> o dalle altre organizzazioni </a:t>
            </a:r>
            <a:r>
              <a:rPr lang="it-IT" sz="2200" dirty="0"/>
              <a:t>pubbliche o private coinvolte. </a:t>
            </a:r>
            <a:endParaRPr lang="it-IT" sz="2200" i="1" dirty="0" smtClean="0"/>
          </a:p>
          <a:p>
            <a:pPr marL="0" indent="0">
              <a:buNone/>
            </a:pPr>
            <a:r>
              <a:rPr lang="it-IT" sz="2200" i="1" dirty="0" smtClean="0"/>
              <a:t>N.B.  Utilizzare direttamente </a:t>
            </a:r>
            <a:r>
              <a:rPr lang="it-IT" sz="2200" i="1" dirty="0"/>
              <a:t>in questa fase le competenze </a:t>
            </a:r>
            <a:r>
              <a:rPr lang="it-IT" sz="2200" i="1" dirty="0" smtClean="0"/>
              <a:t>delle Indicazioni nazionali e delle Linee guida può rendere infatti </a:t>
            </a:r>
            <a:r>
              <a:rPr lang="it-IT" sz="2200" i="1" dirty="0"/>
              <a:t>molto difficile intendersi con le </a:t>
            </a:r>
            <a:r>
              <a:rPr lang="it-IT" sz="2200" i="1" dirty="0" smtClean="0"/>
              <a:t>organizzazioni ospitanti.</a:t>
            </a:r>
            <a:endParaRPr lang="it-IT" sz="2200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17A-3FCA-6340-9999-546FBB3A9B9F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45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26</a:t>
            </a:fld>
            <a:endParaRPr lang="it-IT"/>
          </a:p>
        </p:txBody>
      </p:sp>
      <p:pic>
        <p:nvPicPr>
          <p:cNvPr id="5" name="Segnaposto contenuto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764704"/>
            <a:ext cx="7655762" cy="525658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2786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548679"/>
            <a:ext cx="7871785" cy="42490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CasellaDiTesto 5"/>
          <p:cNvSpPr txBox="1"/>
          <p:nvPr/>
        </p:nvSpPr>
        <p:spPr>
          <a:xfrm>
            <a:off x="618311" y="4999443"/>
            <a:ext cx="7865034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L’esempio mostra anche come </a:t>
            </a:r>
            <a:r>
              <a:rPr lang="it-IT" sz="1600" b="1" dirty="0"/>
              <a:t>l’aumento della difficoltà della prestazione dipende non solo dal suo contenuto operativo</a:t>
            </a:r>
            <a:r>
              <a:rPr lang="it-IT" sz="1600" dirty="0"/>
              <a:t>, ma anche dalle </a:t>
            </a:r>
            <a:r>
              <a:rPr lang="it-IT" sz="1600" b="1" i="1" dirty="0"/>
              <a:t>condizioni in cui deve essere realizzata</a:t>
            </a:r>
            <a:r>
              <a:rPr lang="it-IT" sz="1600" dirty="0"/>
              <a:t>, ad esempio: a) con supervisione (in affiancamento)/in autonomia; b) operando da solo/in team; c) applicando le istruzioni/ricercando le soluzioni; </a:t>
            </a:r>
            <a:r>
              <a:rPr lang="mr-IN" sz="1600" dirty="0"/>
              <a:t>…</a:t>
            </a:r>
            <a:r>
              <a:rPr lang="it-IT" sz="1600" dirty="0"/>
              <a:t>.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17A-3FCA-6340-9999-546FBB3A9B9F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7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56136"/>
          </a:xfrm>
        </p:spPr>
        <p:txBody>
          <a:bodyPr>
            <a:noAutofit/>
          </a:bodyPr>
          <a:lstStyle/>
          <a:p>
            <a:r>
              <a:rPr lang="it-IT" sz="3200" dirty="0"/>
              <a:t>La raccolta delle richieste delle organizzazioni ospitanti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543400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P</a:t>
            </a:r>
            <a:r>
              <a:rPr lang="it-IT" dirty="0" smtClean="0"/>
              <a:t>uò avvenire almeno </a:t>
            </a:r>
            <a:r>
              <a:rPr lang="it-IT" dirty="0"/>
              <a:t>in due modi:</a:t>
            </a:r>
          </a:p>
          <a:p>
            <a:pPr lvl="0"/>
            <a:r>
              <a:rPr lang="it-IT" b="1" dirty="0"/>
              <a:t>Si chiede alle aziende partner di indicare quali attività potrebbe fare un diplomato dell’indirizzo una volta inserito in azienda e cosa dovrebbe dimostrare di saper fare</a:t>
            </a:r>
            <a:r>
              <a:rPr lang="it-IT" dirty="0"/>
              <a:t>; poi si confrontano le indicazioni e si perviene a una descrizione condivisa della </a:t>
            </a:r>
            <a:r>
              <a:rPr lang="it-IT" u="sng" dirty="0"/>
              <a:t>domanda di competenze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u="sng" dirty="0" smtClean="0"/>
              <a:t>Per </a:t>
            </a:r>
            <a:r>
              <a:rPr lang="it-IT" u="sng" dirty="0"/>
              <a:t>alcuni indirizzi dell’istruzione esistono già, a cura di alcune Associazioni imprenditoriali, dei repertori di competenze </a:t>
            </a:r>
            <a:r>
              <a:rPr lang="it-IT" dirty="0"/>
              <a:t>che aggregano la domanda delle imprese e “pesano” le singole competenze in rapporto alla loro rilevanza.</a:t>
            </a:r>
          </a:p>
          <a:p>
            <a:pPr lvl="0"/>
            <a:r>
              <a:rPr lang="it-IT" b="1" dirty="0"/>
              <a:t>Si ricostruisce con le aziende le attività che ciascuna di esse può proporre agli studenti durante l’esperienza di tirocinio e se ne sottolineano gli elementi ricorrenti che le caratterizzano</a:t>
            </a:r>
            <a:r>
              <a:rPr lang="it-IT" dirty="0"/>
              <a:t>, ottenendo una descrizione condivisa della </a:t>
            </a:r>
            <a:r>
              <a:rPr lang="it-IT" u="sng" dirty="0"/>
              <a:t>domanda di competenze</a:t>
            </a:r>
            <a:r>
              <a:rPr lang="it-IT" dirty="0"/>
              <a:t>. La ricostruzione delle attività in tirocinio può essere fatta anche a partire dalla documentazione delle esperienze realizzate negli anni precedenti.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17A-3FCA-6340-9999-546FBB3A9B9F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>
            <a:normAutofit/>
          </a:bodyPr>
          <a:lstStyle/>
          <a:p>
            <a:pPr lvl="0"/>
            <a:r>
              <a:rPr lang="it-IT" sz="3200" dirty="0"/>
              <a:t>Il rapporto con </a:t>
            </a:r>
            <a:r>
              <a:rPr lang="it-IT" sz="3200"/>
              <a:t>le </a:t>
            </a:r>
            <a:r>
              <a:rPr lang="it-IT" sz="3200" smtClean="0"/>
              <a:t>imprese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96855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 smtClean="0"/>
              <a:t>L’alternanza </a:t>
            </a:r>
            <a:r>
              <a:rPr lang="it-IT" sz="2200" dirty="0"/>
              <a:t>scuola-lavoro necessita della collaborazione delle imprese o di altre organizzazioni sul territorio. </a:t>
            </a:r>
            <a:endParaRPr lang="it-IT" sz="2200" dirty="0" smtClean="0"/>
          </a:p>
          <a:p>
            <a:pPr marL="0" indent="0">
              <a:buNone/>
            </a:pPr>
            <a:r>
              <a:rPr lang="it-IT" sz="2200" dirty="0" smtClean="0"/>
              <a:t>In </a:t>
            </a:r>
            <a:r>
              <a:rPr lang="it-IT" sz="2200" dirty="0"/>
              <a:t>mancanza, altre attività, di progetto o di simulazione, potranno comunque offrire agli studenti la possibilità di sviluppare alcune delle competenze-obiettivo, senza però consentirgli di fare esperienza diretta di una situazione di lavoro. </a:t>
            </a:r>
            <a:endParaRPr lang="it-IT" sz="2200" dirty="0" smtClean="0"/>
          </a:p>
          <a:p>
            <a:pPr marL="0" indent="0">
              <a:buNone/>
            </a:pPr>
            <a:r>
              <a:rPr lang="it-IT" sz="2200" b="1" dirty="0"/>
              <a:t>Il </a:t>
            </a:r>
            <a:r>
              <a:rPr lang="it-IT" sz="2200" b="1" u="sng" dirty="0"/>
              <a:t>primo passo</a:t>
            </a:r>
            <a:r>
              <a:rPr lang="it-IT" sz="2200" b="1" dirty="0"/>
              <a:t> è una ricognizione delle opportunità offerte dal territorio</a:t>
            </a:r>
            <a:r>
              <a:rPr lang="it-IT" sz="2200" dirty="0"/>
              <a:t>: </a:t>
            </a:r>
            <a:endParaRPr lang="it-IT" sz="2200" dirty="0" smtClean="0"/>
          </a:p>
          <a:p>
            <a:pPr marL="0" indent="0">
              <a:buNone/>
            </a:pPr>
            <a:r>
              <a:rPr lang="it-IT" sz="2200" dirty="0" smtClean="0"/>
              <a:t>quali </a:t>
            </a:r>
            <a:r>
              <a:rPr lang="it-IT" sz="2200" dirty="0"/>
              <a:t>imprese/organizzazioni operano sul territorio della scuola? Cosa fanno (producono)? Come sono organizzate? Qual è il livello di studi del personale che impiegano, quali competenze richiedono? Come individuare le imprese disponibili alla collaborazione e come raggiungerle?</a:t>
            </a:r>
          </a:p>
          <a:p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17A-3FCA-6340-9999-546FBB3A9B9F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7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Competenze obiettivo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400" u="sng" dirty="0"/>
              <a:t>Il valore educativo e quindi motivazionale delle esperienze che gli studenti possono svolgere nelle organizzazioni di produzione e di servizio</a:t>
            </a:r>
            <a:r>
              <a:rPr lang="it-IT" sz="2400" dirty="0"/>
              <a:t>, nelle quali cogliere il valore, l’utilità e l’ancoramento della formazione alla realtà concreta.</a:t>
            </a:r>
          </a:p>
          <a:p>
            <a:pPr lvl="0"/>
            <a:r>
              <a:rPr lang="it-IT" sz="2400" u="sng" dirty="0"/>
              <a:t>Il principio di equivalenza formativa </a:t>
            </a:r>
            <a:r>
              <a:rPr lang="it-IT" sz="2400" dirty="0"/>
              <a:t>che supera l’esclusività della didattica </a:t>
            </a:r>
            <a:r>
              <a:rPr lang="it-IT" sz="2400" dirty="0" err="1"/>
              <a:t>disciplinaristica</a:t>
            </a:r>
            <a:r>
              <a:rPr lang="it-IT" sz="2400" dirty="0"/>
              <a:t> a favore di una pluralità di approcci, compresa l’esperienza sul campo.</a:t>
            </a:r>
          </a:p>
          <a:p>
            <a:pPr lvl="0"/>
            <a:r>
              <a:rPr lang="it-IT" sz="2400" u="sng" dirty="0"/>
              <a:t>Il valore delle alleanze interne ed esterne </a:t>
            </a:r>
            <a:r>
              <a:rPr lang="it-IT" sz="2400" dirty="0"/>
              <a:t>ai fini di una formazione integrale </a:t>
            </a:r>
            <a:r>
              <a:rPr lang="it-IT" sz="2400" dirty="0" smtClean="0"/>
              <a:t>dell’alunno.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50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0946" y="1124744"/>
            <a:ext cx="7772400" cy="4896544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Per fare la ricognizione è possibile utilizzare:</a:t>
            </a:r>
          </a:p>
          <a:p>
            <a:pPr lvl="0"/>
            <a:endParaRPr lang="it-IT" sz="2400" dirty="0" smtClean="0"/>
          </a:p>
          <a:p>
            <a:pPr lvl="0"/>
            <a:r>
              <a:rPr lang="it-IT" sz="2400" u="sng" dirty="0" smtClean="0"/>
              <a:t>I </a:t>
            </a:r>
            <a:r>
              <a:rPr lang="it-IT" sz="2400" u="sng" dirty="0"/>
              <a:t>dati sulla struttura produttiva </a:t>
            </a:r>
            <a:r>
              <a:rPr lang="it-IT" sz="2400" dirty="0"/>
              <a:t>dell’area, sulla domanda di lavoro: Camera di Commercio, Centri Studi pubblici o privati, Agenzie per il lavoro…</a:t>
            </a:r>
          </a:p>
          <a:p>
            <a:pPr lvl="0"/>
            <a:endParaRPr lang="it-IT" sz="2400" dirty="0" smtClean="0"/>
          </a:p>
          <a:p>
            <a:pPr lvl="0"/>
            <a:r>
              <a:rPr lang="it-IT" sz="2400" u="sng" dirty="0" smtClean="0"/>
              <a:t>Interviste </a:t>
            </a:r>
            <a:r>
              <a:rPr lang="it-IT" sz="2400" u="sng" dirty="0"/>
              <a:t>alle aziende più significative </a:t>
            </a:r>
            <a:r>
              <a:rPr lang="it-IT" sz="2400" dirty="0"/>
              <a:t>(all’imprenditore nelle piccole, a un dirigente nelle medio-grandi), individuate mediante la collaborazione delle Associazioni imprenditoriali o grazie a rapporti già in essere con la scuola, oppure per conoscenza personale.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18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764704"/>
            <a:ext cx="7944891" cy="5256584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/>
              <a:t>Il </a:t>
            </a:r>
            <a:r>
              <a:rPr lang="it-IT" sz="2400" b="1" u="sng" dirty="0"/>
              <a:t>secondo passo</a:t>
            </a:r>
            <a:r>
              <a:rPr lang="it-IT" sz="2400" b="1" dirty="0"/>
              <a:t> è la selezione delle aziende che possono essere interessate al tipo di preparazione che offre la scuola</a:t>
            </a:r>
            <a:r>
              <a:rPr lang="it-IT" sz="2400" dirty="0"/>
              <a:t>, facendo attenzione al fatto che questo interesse non dipende </a:t>
            </a:r>
            <a:r>
              <a:rPr lang="it-IT" sz="2400" dirty="0" smtClean="0"/>
              <a:t>unicamente </a:t>
            </a:r>
            <a:r>
              <a:rPr lang="it-IT" sz="2400" dirty="0"/>
              <a:t>dal settore di attività dell’azienda: </a:t>
            </a:r>
          </a:p>
          <a:p>
            <a:pPr marL="0" indent="0">
              <a:buNone/>
            </a:pPr>
            <a:r>
              <a:rPr lang="it-IT" sz="2400" dirty="0"/>
              <a:t>ad esempio, le imprese meccaniche impiegano elettronici, le chimiche informatici o meccanici, tutte (nelle aree non di produzione) utilizzano personale amministrativo… e tra esse delle aziende interessanti per la scuola, per la disponibilità a ricevere tirocinanti e per il tipo di esperienza lavorativa che possono offrire. 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In </a:t>
            </a:r>
            <a:r>
              <a:rPr lang="it-IT" sz="2400" dirty="0"/>
              <a:t>tal modo si costruisce un </a:t>
            </a:r>
            <a:r>
              <a:rPr lang="it-IT" sz="2400" b="1" dirty="0"/>
              <a:t>“portafoglio aziende”. </a:t>
            </a:r>
          </a:p>
          <a:p>
            <a:pPr marL="0" indent="0">
              <a:buNone/>
            </a:pPr>
            <a:endParaRPr lang="it-IT" sz="2400" dirty="0"/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17A-3FCA-6340-9999-546FBB3A9B9F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69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r>
              <a:rPr lang="it-IT" sz="3200" dirty="0"/>
              <a:t>La contestualizzazione e </a:t>
            </a:r>
            <a:r>
              <a:rPr lang="it-IT" sz="3200"/>
              <a:t>de-contestualizzazione delle competenze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320480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r>
              <a:rPr lang="it-IT" dirty="0"/>
              <a:t>Le competenze </a:t>
            </a:r>
            <a:r>
              <a:rPr lang="it-IT" dirty="0" smtClean="0"/>
              <a:t>si specificano sempre </a:t>
            </a:r>
            <a:r>
              <a:rPr lang="it-IT" dirty="0"/>
              <a:t>in funzione </a:t>
            </a:r>
            <a:r>
              <a:rPr lang="it-IT" dirty="0" smtClean="0"/>
              <a:t>di un </a:t>
            </a:r>
            <a:r>
              <a:rPr lang="it-IT" dirty="0"/>
              <a:t>contesto (sono “</a:t>
            </a:r>
            <a:r>
              <a:rPr lang="it-IT" b="1" i="1" dirty="0"/>
              <a:t>contestualizzate</a:t>
            </a:r>
            <a:r>
              <a:rPr lang="it-IT" dirty="0"/>
              <a:t>”), cioè del </a:t>
            </a:r>
            <a:r>
              <a:rPr lang="it-IT" dirty="0" smtClean="0"/>
              <a:t>processo </a:t>
            </a:r>
            <a:r>
              <a:rPr lang="it-IT" b="1" i="1" dirty="0"/>
              <a:t>in cui lo </a:t>
            </a:r>
            <a:r>
              <a:rPr lang="it-IT" b="1" i="1"/>
              <a:t>studente </a:t>
            </a:r>
            <a:r>
              <a:rPr lang="it-IT" b="1" i="1" smtClean="0"/>
              <a:t>viene </a:t>
            </a:r>
            <a:r>
              <a:rPr lang="it-IT" b="1" i="1" dirty="0"/>
              <a:t>inserito</a:t>
            </a:r>
            <a:r>
              <a:rPr lang="it-IT" dirty="0"/>
              <a:t>), delle tecnologie impiegate, dell’organizzazione del </a:t>
            </a:r>
            <a:r>
              <a:rPr lang="it-IT" dirty="0" smtClean="0"/>
              <a:t>reparto/servizio e </a:t>
            </a:r>
            <a:r>
              <a:rPr lang="it-IT" dirty="0"/>
              <a:t>dell’intera azienda – ed anche di ciò che l’azienda ha scelto come “stile” caratteristico del proprio modo di </a:t>
            </a:r>
            <a:r>
              <a:rPr lang="it-IT" dirty="0" smtClean="0"/>
              <a:t>operare (in base ai suoi valori).</a:t>
            </a:r>
            <a:endParaRPr lang="it-IT" dirty="0"/>
          </a:p>
          <a:p>
            <a:r>
              <a:rPr lang="it-IT" b="1" dirty="0"/>
              <a:t>Il lavoro di ricostruzione della domanda </a:t>
            </a:r>
            <a:r>
              <a:rPr lang="it-IT" b="1" dirty="0" smtClean="0"/>
              <a:t>deve tuttavia poi essere </a:t>
            </a:r>
            <a:r>
              <a:rPr lang="it-IT" dirty="0" smtClean="0"/>
              <a:t>in parte </a:t>
            </a:r>
            <a:r>
              <a:rPr lang="it-IT" b="1" dirty="0" smtClean="0"/>
              <a:t>“decontestualizzato”, </a:t>
            </a:r>
            <a:r>
              <a:rPr lang="it-IT" dirty="0"/>
              <a:t>per avere descrizioni in cui la generalità delle aziende di un determinato settore (o che producono determinati beni o servizi) possa riconoscersi. </a:t>
            </a: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“</a:t>
            </a:r>
            <a:r>
              <a:rPr lang="it-IT" b="1" i="1" dirty="0"/>
              <a:t>de-contestualizzazione</a:t>
            </a:r>
            <a:r>
              <a:rPr lang="it-IT" dirty="0"/>
              <a:t>” è importante anche perché permette alle stesse aziende che hanno contribuito alla raccolta delle informazioni di precisare meglio quali competenze hanno bisogno o di arricchire, prendendo spunto da quanto fanno altre imprese, la propria offerta di tirocinio.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17A-3FCA-6340-9999-546FBB3A9B9F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21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Modello b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Progettare (e valutare) a partire dalla individuazione di </a:t>
            </a:r>
            <a:r>
              <a:rPr lang="it-IT" sz="2800" i="1" dirty="0" smtClean="0"/>
              <a:t>compiti di realtà </a:t>
            </a:r>
            <a:r>
              <a:rPr lang="it-IT" sz="2800" dirty="0" smtClean="0"/>
              <a:t>significativi e autentici</a:t>
            </a:r>
            <a:endParaRPr lang="it-IT" sz="2800" i="1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6412230" y="2420888"/>
            <a:ext cx="2400300" cy="3291840"/>
          </a:xfrm>
        </p:spPr>
        <p:txBody>
          <a:bodyPr>
            <a:normAutofit/>
          </a:bodyPr>
          <a:lstStyle/>
          <a:p>
            <a:r>
              <a:rPr lang="it-IT" sz="1800" dirty="0" smtClean="0"/>
              <a:t>Particolarmente adatto per i licei e per  promuovere le competenze trasversali</a:t>
            </a:r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8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3520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Definizione di “Compito </a:t>
            </a:r>
            <a:r>
              <a:rPr lang="it-IT" dirty="0"/>
              <a:t>di </a:t>
            </a:r>
            <a:r>
              <a:rPr lang="it-IT" dirty="0" smtClean="0"/>
              <a:t>realtà” 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831432"/>
          </a:xfrm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 smtClean="0"/>
              <a:t>«</a:t>
            </a:r>
            <a:r>
              <a:rPr lang="it-IT" sz="2400" i="1" dirty="0"/>
              <a:t>una situazione problematica, complessa e nuova, quanto più possibile vicina al mondo reale, da risolvere utilizzando conoscenze e abilità già acquisite e trasferendo procedure e condotte cognitive in contesti e ambiti di riferimento moderatamente diversi da quelli resi familiari dalla pratica didattica. </a:t>
            </a:r>
            <a:endParaRPr lang="it-IT" sz="2400" i="1" dirty="0" smtClean="0"/>
          </a:p>
          <a:p>
            <a:pPr marL="0" indent="0">
              <a:buNone/>
            </a:pPr>
            <a:r>
              <a:rPr lang="it-IT" sz="2400" i="1" dirty="0" smtClean="0"/>
              <a:t>Pur </a:t>
            </a:r>
            <a:r>
              <a:rPr lang="it-IT" sz="2400" i="1" dirty="0"/>
              <a:t>non escludendo prove che chiamino in causa una sola disciplina, privilegiare prove per la cui risoluzione l’alunno debba richiamare in forma integrata, componendoli autonomamente, più apprendimenti acquisiti. </a:t>
            </a:r>
            <a:endParaRPr lang="it-IT" sz="2400" i="1" dirty="0" smtClean="0"/>
          </a:p>
          <a:p>
            <a:pPr marL="0" indent="0">
              <a:buNone/>
            </a:pPr>
            <a:r>
              <a:rPr lang="it-IT" sz="2400" i="1" dirty="0" smtClean="0"/>
              <a:t>La </a:t>
            </a:r>
            <a:r>
              <a:rPr lang="it-IT" sz="2400" i="1" dirty="0"/>
              <a:t>risoluzione della situazione-problema (compito di realtà) viene a costituire il prodotto finale degli alunni su cui si basa la </a:t>
            </a:r>
            <a:r>
              <a:rPr lang="it-IT" sz="2400" i="1" dirty="0" smtClean="0"/>
              <a:t>valutazione</a:t>
            </a:r>
            <a:r>
              <a:rPr lang="mr-IN" sz="2400" i="1" dirty="0" smtClean="0"/>
              <a:t>…</a:t>
            </a:r>
            <a:r>
              <a:rPr lang="it-IT" sz="2400" dirty="0" smtClean="0"/>
              <a:t>» </a:t>
            </a:r>
            <a:r>
              <a:rPr lang="it-IT" sz="2400" dirty="0"/>
              <a:t>(Linee guida).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94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424088"/>
          </a:xfrm>
        </p:spPr>
        <p:txBody>
          <a:bodyPr>
            <a:normAutofit fontScale="90000"/>
          </a:bodyPr>
          <a:lstStyle/>
          <a:p>
            <a:r>
              <a:rPr lang="it-IT" dirty="0"/>
              <a:t>I compiti di realtà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975448"/>
          </a:xfrm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r>
              <a:rPr lang="it-IT" i="1" dirty="0" smtClean="0"/>
              <a:t>propongono </a:t>
            </a:r>
            <a:r>
              <a:rPr lang="it-IT" i="1" dirty="0"/>
              <a:t>compiti che ci si trova ad affrontare nel mondo reale</a:t>
            </a:r>
            <a:r>
              <a:rPr lang="it-IT" dirty="0"/>
              <a:t>, personale o professionale; non sono esercizi scolastici decontestualizzati</a:t>
            </a:r>
          </a:p>
          <a:p>
            <a:r>
              <a:rPr lang="it-IT" i="1" dirty="0"/>
              <a:t>pongono problemi aperti a molteplici interpretazioni</a:t>
            </a:r>
            <a:r>
              <a:rPr lang="it-IT" dirty="0"/>
              <a:t>, piuttosto che risolvibili con l’applicazione di procedure note; la complessità dei problemi viene resa accessibile allo studente, ma non ridotta</a:t>
            </a:r>
          </a:p>
          <a:p>
            <a:r>
              <a:rPr lang="it-IT" i="1" dirty="0"/>
              <a:t>offrono l’occasione di esaminare i problemi da diverse prospettive teoriche e pratiche</a:t>
            </a:r>
            <a:r>
              <a:rPr lang="it-IT" dirty="0"/>
              <a:t>: non c’è una singola interpretazione come non c’è un unico percorso per risolvere un problema; gli studenti devono diventare capaci di selezionare le informazioni rilevanti e di distinguerle da quelle irrilevanti</a:t>
            </a:r>
          </a:p>
          <a:p>
            <a:r>
              <a:rPr lang="it-IT" i="1" dirty="0"/>
              <a:t>permettono più soluzioni alternative</a:t>
            </a:r>
            <a:r>
              <a:rPr lang="it-IT" dirty="0"/>
              <a:t> e questo apre a molte soluzioni originali, e non a una singola risposta corretta ottenuta dall’applicazione di regole e procedure</a:t>
            </a:r>
          </a:p>
          <a:p>
            <a:r>
              <a:rPr lang="it-IT" i="1" dirty="0"/>
              <a:t>sono complessi</a:t>
            </a:r>
            <a:r>
              <a:rPr lang="it-IT" dirty="0"/>
              <a:t> e richiedono tempo: </a:t>
            </a:r>
            <a:r>
              <a:rPr lang="it-IT" dirty="0" smtClean="0"/>
              <a:t>talora giorni </a:t>
            </a:r>
            <a:r>
              <a:rPr lang="it-IT" dirty="0"/>
              <a:t>o settimane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9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980728"/>
            <a:ext cx="7772400" cy="519147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it-IT" i="1" dirty="0"/>
              <a:t>forniscono l’occasione di collaborare</a:t>
            </a:r>
            <a:r>
              <a:rPr lang="it-IT" dirty="0"/>
              <a:t>, perché propongono attività che non possono essere portate a termine da un solo studente: la collaborazione è integrata nella soluzione del compito</a:t>
            </a:r>
          </a:p>
          <a:p>
            <a:r>
              <a:rPr lang="it-IT" i="1" dirty="0"/>
              <a:t>sono un’occasione per riflettere</a:t>
            </a:r>
            <a:r>
              <a:rPr lang="it-IT" dirty="0"/>
              <a:t> sul proprio apprendimento, sia individualmente sia in gruppo</a:t>
            </a:r>
          </a:p>
          <a:p>
            <a:r>
              <a:rPr lang="it-IT" i="1" dirty="0"/>
              <a:t>possono essere integrati e utilizzati in settori disciplinari differenti</a:t>
            </a:r>
            <a:r>
              <a:rPr lang="it-IT" dirty="0"/>
              <a:t> ed estendere i loro risultati al di là di specifiche discipline; incoraggiano prospettive multidisciplinari e permettono agli studenti di assumere diversi ruoli e di sviluppare esperienze in molti settori</a:t>
            </a:r>
          </a:p>
          <a:p>
            <a:r>
              <a:rPr lang="it-IT" i="1" dirty="0"/>
              <a:t>sono strettamente integrati con la valutazione</a:t>
            </a:r>
            <a:r>
              <a:rPr lang="it-IT" dirty="0"/>
              <a:t>, come accade nella vita reale, a differenza della valutazione tradizionale che separa artificialmente la valutazione dalla natura della prova</a:t>
            </a:r>
          </a:p>
          <a:p>
            <a:r>
              <a:rPr lang="it-IT" i="1" dirty="0"/>
              <a:t>sfociano in un prodotto finale completo autosufficiente</a:t>
            </a:r>
            <a:r>
              <a:rPr lang="it-IT" dirty="0"/>
              <a:t>, non sono un’esercitazione funzionale a qualcos’altro.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1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496096"/>
          </a:xfrm>
        </p:spPr>
        <p:txBody>
          <a:bodyPr>
            <a:normAutofit fontScale="90000"/>
          </a:bodyPr>
          <a:lstStyle/>
          <a:p>
            <a:r>
              <a:rPr lang="it-IT" smtClean="0"/>
              <a:t>esempio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88001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t-IT" dirty="0"/>
              <a:t>Il giorno in cui Elisa è entrata in classe con un volantino sugli additivi presenti in vari cibi confezionati – merendine e succhi di frutta soprattutto – la professoressa </a:t>
            </a:r>
            <a:r>
              <a:rPr lang="it-IT" dirty="0" smtClean="0"/>
              <a:t>ha </a:t>
            </a:r>
            <a:r>
              <a:rPr lang="it-IT" dirty="0"/>
              <a:t>capito che era un’occasione da non sprecare. </a:t>
            </a:r>
            <a:endParaRPr lang="it-IT" dirty="0" smtClean="0"/>
          </a:p>
          <a:p>
            <a:r>
              <a:rPr lang="it-IT" dirty="0" smtClean="0"/>
              <a:t>Da </a:t>
            </a:r>
            <a:r>
              <a:rPr lang="it-IT" dirty="0"/>
              <a:t>un lato, il tema: il cibo industriale, con i suoi vantaggi ma anche i rischi sempre adombrati ma in fondo poco chiari. Dall’altro, la consapevolezza che se l’argomento su cui lavorare lo porta un compagno, è molto più facile ottenere l’attenzione del resto della classe rispetto a quando lo propone, o impone, l’insegnante. </a:t>
            </a:r>
            <a:endParaRPr lang="it-IT" dirty="0" smtClean="0"/>
          </a:p>
          <a:p>
            <a:r>
              <a:rPr lang="it-IT" dirty="0" smtClean="0"/>
              <a:t>In </a:t>
            </a:r>
            <a:r>
              <a:rPr lang="it-IT" dirty="0"/>
              <a:t>effetti, la discussione è stata un successo. Per ciascun prodotto, citato con il nome commerciale e l’azienda produttrice, nel volantino erano indicati additivi che sarebbero stati usati per produrlo e che risulterebbero dannosi per la salute. </a:t>
            </a:r>
            <a:endParaRPr lang="it-IT" dirty="0" smtClean="0"/>
          </a:p>
          <a:p>
            <a:r>
              <a:rPr lang="it-IT" dirty="0" smtClean="0"/>
              <a:t>I </a:t>
            </a:r>
            <a:r>
              <a:rPr lang="it-IT" dirty="0"/>
              <a:t>ragazzi in partenza sono sembrati convinti che il volantino dicesse la verità. Dopo qualche giro di domande e risposte tra loro, e dopo aver saputo come il volantino fosse finito a casa di Elisa casualmente, durante una vendita a domicilio, l’opinione si è ribaltata.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5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>
          <a:xfrm>
            <a:off x="854242" y="476672"/>
            <a:ext cx="7483643" cy="702609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it-IT" altLang="it-IT" sz="2800" dirty="0"/>
              <a:t>Tre </a:t>
            </a:r>
            <a:r>
              <a:rPr lang="it-IT" altLang="it-IT" sz="2800"/>
              <a:t>tipologie progressive di </a:t>
            </a:r>
            <a:r>
              <a:rPr lang="it-IT" altLang="it-IT" sz="2800" dirty="0"/>
              <a:t>«compiti di realtà»</a:t>
            </a:r>
          </a:p>
        </p:txBody>
      </p:sp>
      <p:sp>
        <p:nvSpPr>
          <p:cNvPr id="11267" name="Segnaposto numero diapositiva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2"/>
                </a:solidFill>
                <a:latin typeface="Calibri" charset="0"/>
              </a:defRPr>
            </a:lvl1pPr>
            <a:lvl2pPr marL="557213" indent="-214313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857250" indent="-17145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200150" indent="-1714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1543050" indent="-17145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ACF82F-1FB1-6A40-A0B0-AD45E0F24BE5}" type="slidenum">
              <a:rPr lang="it-IT" altLang="it-IT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it-IT" altLang="it-IT" sz="900">
              <a:solidFill>
                <a:srgbClr val="898989"/>
              </a:solidFill>
            </a:endParaRPr>
          </a:p>
        </p:txBody>
      </p:sp>
      <p:graphicFrame>
        <p:nvGraphicFramePr>
          <p:cNvPr id="5" name="Diagramma 4"/>
          <p:cNvGraphicFramePr/>
          <p:nvPr/>
        </p:nvGraphicFramePr>
        <p:xfrm>
          <a:off x="1043609" y="1484784"/>
          <a:ext cx="7128791" cy="3775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reccia a destra 1"/>
          <p:cNvSpPr/>
          <p:nvPr/>
        </p:nvSpPr>
        <p:spPr>
          <a:xfrm>
            <a:off x="3086999" y="4304595"/>
            <a:ext cx="606028" cy="3667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endParaRPr lang="it-IT" altLang="it-IT" sz="1350">
              <a:solidFill>
                <a:srgbClr val="FFFFFF"/>
              </a:solidFill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5426768" y="4298493"/>
            <a:ext cx="606028" cy="3667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endParaRPr lang="it-IT" altLang="it-IT" sz="1350">
              <a:solidFill>
                <a:srgbClr val="FFFFFF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77939" y="5260653"/>
            <a:ext cx="1806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/>
              <a:t>Classi terze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573636" y="5260652"/>
            <a:ext cx="1806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/>
              <a:t>Classi quarte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597017" y="5260652"/>
            <a:ext cx="1806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/>
              <a:t>Classi quinte</a:t>
            </a:r>
          </a:p>
        </p:txBody>
      </p:sp>
    </p:spTree>
    <p:extLst>
      <p:ext uri="{BB962C8B-B14F-4D97-AF65-F5344CB8AC3E}">
        <p14:creationId xmlns:p14="http://schemas.microsoft.com/office/powerpoint/2010/main" val="5738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2"/>
                </a:solidFill>
                <a:latin typeface="Calibri" charset="0"/>
              </a:defRPr>
            </a:lvl1pPr>
            <a:lvl2pPr marL="557213" indent="-214313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857250" indent="-17145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200150" indent="-1714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1543050" indent="-17145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C54CD3-AA7D-1D4D-80D3-0C9B3458063E}" type="slidenum">
              <a:rPr lang="it-IT" altLang="it-IT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it-IT" altLang="it-IT" sz="900">
              <a:solidFill>
                <a:srgbClr val="898989"/>
              </a:solidFill>
            </a:endParaRPr>
          </a:p>
        </p:txBody>
      </p:sp>
      <p:sp>
        <p:nvSpPr>
          <p:cNvPr id="23554" name="Titolo 1"/>
          <p:cNvSpPr>
            <a:spLocks noGrp="1"/>
          </p:cNvSpPr>
          <p:nvPr>
            <p:ph type="title" idx="4294967295"/>
          </p:nvPr>
        </p:nvSpPr>
        <p:spPr>
          <a:xfrm>
            <a:off x="589581" y="616759"/>
            <a:ext cx="8151250" cy="520885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it-IT" altLang="it-IT" sz="3200" dirty="0"/>
              <a:t>Il percorso </a:t>
            </a:r>
            <a:r>
              <a:rPr lang="it-IT" altLang="it-IT" sz="3200" dirty="0" smtClean="0"/>
              <a:t>cognitivo </a:t>
            </a:r>
            <a:r>
              <a:rPr lang="it-IT" altLang="it-IT" sz="3200" smtClean="0"/>
              <a:t>dello studente</a:t>
            </a:r>
            <a:endParaRPr lang="it-IT" alt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2627784" y="1622527"/>
            <a:ext cx="1065535" cy="7263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dirty="0"/>
              <a:t>Ruolo</a:t>
            </a:r>
          </a:p>
          <a:p>
            <a:pPr algn="ctr">
              <a:defRPr/>
            </a:pPr>
            <a:r>
              <a:rPr lang="it-IT" sz="1400" dirty="0"/>
              <a:t>sociale attivo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433888" y="1484784"/>
            <a:ext cx="1565672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  <a:defRPr/>
            </a:pPr>
            <a:r>
              <a:rPr lang="it-IT" sz="1600" dirty="0"/>
              <a:t>Collocazione</a:t>
            </a:r>
          </a:p>
          <a:p>
            <a:pPr marL="128588" indent="-128588">
              <a:buFont typeface="Arial" panose="020B0604020202020204" pitchFamily="34" charset="0"/>
              <a:buChar char="•"/>
              <a:defRPr/>
            </a:pPr>
            <a:r>
              <a:rPr lang="it-IT" sz="1600" dirty="0"/>
              <a:t>Attese</a:t>
            </a:r>
          </a:p>
          <a:p>
            <a:pPr marL="128588" indent="-128588">
              <a:buFont typeface="Arial" panose="020B0604020202020204" pitchFamily="34" charset="0"/>
              <a:buChar char="•"/>
              <a:defRPr/>
            </a:pPr>
            <a:r>
              <a:rPr lang="it-IT" sz="1600" dirty="0"/>
              <a:t>Valore</a:t>
            </a:r>
          </a:p>
          <a:p>
            <a:pPr>
              <a:defRPr/>
            </a:pPr>
            <a:r>
              <a:rPr lang="it-IT" sz="1600" dirty="0"/>
              <a:t>  </a:t>
            </a:r>
          </a:p>
        </p:txBody>
      </p:sp>
      <p:sp>
        <p:nvSpPr>
          <p:cNvPr id="7" name="Ovale 6"/>
          <p:cNvSpPr/>
          <p:nvPr/>
        </p:nvSpPr>
        <p:spPr>
          <a:xfrm>
            <a:off x="2400052" y="2958246"/>
            <a:ext cx="1441716" cy="81530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600">
                <a:solidFill>
                  <a:srgbClr val="FFFFFF"/>
                </a:solidFill>
              </a:rPr>
              <a:t>Compiti di realtà </a:t>
            </a:r>
          </a:p>
        </p:txBody>
      </p:sp>
      <p:sp>
        <p:nvSpPr>
          <p:cNvPr id="14343" name="CasellaDiTesto 7"/>
          <p:cNvSpPr txBox="1">
            <a:spLocks noChangeArrowheads="1"/>
          </p:cNvSpPr>
          <p:nvPr/>
        </p:nvSpPr>
        <p:spPr bwMode="auto">
          <a:xfrm>
            <a:off x="589580" y="4302605"/>
            <a:ext cx="133588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it-IT" altLang="it-IT" sz="1600">
                <a:solidFill>
                  <a:schemeClr val="tx1"/>
                </a:solidFill>
                <a:ea typeface="MS PGothic" charset="-128"/>
              </a:rPr>
              <a:t>Assi /  discipline coinvolti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  <a:ea typeface="MS PGothic" charset="-128"/>
              </a:rPr>
              <a:t>Pesi della valutazione 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4352296" y="2512640"/>
            <a:ext cx="1372790" cy="178996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dirty="0"/>
              <a:t>Evidenze:</a:t>
            </a:r>
          </a:p>
          <a:p>
            <a:pPr marL="64294" indent="-64294" algn="ctr">
              <a:buFontTx/>
              <a:buChar char="-"/>
              <a:defRPr/>
            </a:pPr>
            <a:r>
              <a:rPr lang="it-IT" sz="1400" dirty="0"/>
              <a:t>prodotti</a:t>
            </a:r>
          </a:p>
          <a:p>
            <a:pPr marL="64294" indent="-64294" algn="ctr">
              <a:buFontTx/>
              <a:buChar char="-"/>
              <a:defRPr/>
            </a:pPr>
            <a:r>
              <a:rPr lang="it-IT" sz="1400" dirty="0"/>
              <a:t>processi</a:t>
            </a:r>
          </a:p>
          <a:p>
            <a:pPr marL="64294" indent="-64294" algn="ctr">
              <a:buFontTx/>
              <a:buChar char="-"/>
              <a:defRPr/>
            </a:pPr>
            <a:r>
              <a:rPr lang="it-IT" sz="1400" dirty="0"/>
              <a:t>linguaggi</a:t>
            </a:r>
          </a:p>
          <a:p>
            <a:pPr marL="64294" indent="-64294" algn="ctr">
              <a:buFontTx/>
              <a:buChar char="-"/>
              <a:defRPr/>
            </a:pPr>
            <a:r>
              <a:rPr lang="it-IT" sz="1400" dirty="0"/>
              <a:t>maturazioni </a:t>
            </a:r>
          </a:p>
        </p:txBody>
      </p:sp>
      <p:sp>
        <p:nvSpPr>
          <p:cNvPr id="10" name="Freccia in giù 9"/>
          <p:cNvSpPr/>
          <p:nvPr/>
        </p:nvSpPr>
        <p:spPr>
          <a:xfrm>
            <a:off x="3098043" y="2490334"/>
            <a:ext cx="125015" cy="22979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endParaRPr lang="it-IT" altLang="it-IT" sz="1350">
              <a:solidFill>
                <a:srgbClr val="FFFFFF"/>
              </a:solidFill>
            </a:endParaRPr>
          </a:p>
        </p:txBody>
      </p:sp>
      <p:sp>
        <p:nvSpPr>
          <p:cNvPr id="11" name="Nastro perforato 10"/>
          <p:cNvSpPr/>
          <p:nvPr/>
        </p:nvSpPr>
        <p:spPr>
          <a:xfrm>
            <a:off x="635794" y="2818210"/>
            <a:ext cx="1253730" cy="1052513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dirty="0"/>
              <a:t>Saperi mobilitati</a:t>
            </a:r>
          </a:p>
        </p:txBody>
      </p:sp>
      <p:cxnSp>
        <p:nvCxnSpPr>
          <p:cNvPr id="12" name="Connettore 7 11"/>
          <p:cNvCxnSpPr>
            <a:stCxn id="6" idx="1"/>
            <a:endCxn id="5" idx="3"/>
          </p:cNvCxnSpPr>
          <p:nvPr/>
        </p:nvCxnSpPr>
        <p:spPr>
          <a:xfrm rot="10800000">
            <a:off x="3693320" y="1985705"/>
            <a:ext cx="740569" cy="3768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ccia a destra 12"/>
          <p:cNvSpPr/>
          <p:nvPr/>
        </p:nvSpPr>
        <p:spPr>
          <a:xfrm>
            <a:off x="2013944" y="3272433"/>
            <a:ext cx="284559" cy="14406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endParaRPr lang="it-IT" altLang="it-IT" sz="1350">
              <a:solidFill>
                <a:srgbClr val="FFFFFF"/>
              </a:solidFill>
            </a:endParaRPr>
          </a:p>
        </p:txBody>
      </p:sp>
      <p:sp>
        <p:nvSpPr>
          <p:cNvPr id="14" name="Rombo 13"/>
          <p:cNvSpPr/>
          <p:nvPr/>
        </p:nvSpPr>
        <p:spPr>
          <a:xfrm>
            <a:off x="5689476" y="2899474"/>
            <a:ext cx="3051355" cy="1142686"/>
          </a:xfrm>
          <a:prstGeom prst="diamon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dirty="0"/>
              <a:t>Valutazione</a:t>
            </a:r>
          </a:p>
          <a:p>
            <a:pPr algn="ctr">
              <a:defRPr/>
            </a:pPr>
            <a:r>
              <a:rPr lang="it-IT" sz="1400" dirty="0"/>
              <a:t>(certificazione)</a:t>
            </a:r>
          </a:p>
        </p:txBody>
      </p:sp>
      <p:sp>
        <p:nvSpPr>
          <p:cNvPr id="15" name="Esagono 14"/>
          <p:cNvSpPr/>
          <p:nvPr/>
        </p:nvSpPr>
        <p:spPr>
          <a:xfrm>
            <a:off x="6151157" y="4499372"/>
            <a:ext cx="2127991" cy="995363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dirty="0">
                <a:solidFill>
                  <a:schemeClr val="tx1"/>
                </a:solidFill>
              </a:rPr>
              <a:t>Valorizzazione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3921324" y="3362952"/>
            <a:ext cx="284559" cy="14525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endParaRPr lang="it-IT" altLang="it-IT" sz="1350">
              <a:solidFill>
                <a:srgbClr val="FFFFFF"/>
              </a:solidFill>
            </a:endParaRPr>
          </a:p>
        </p:txBody>
      </p:sp>
      <p:cxnSp>
        <p:nvCxnSpPr>
          <p:cNvPr id="17" name="Connettore 7 16"/>
          <p:cNvCxnSpPr>
            <a:stCxn id="14343" idx="0"/>
          </p:cNvCxnSpPr>
          <p:nvPr/>
        </p:nvCxnSpPr>
        <p:spPr>
          <a:xfrm rot="16200000" flipV="1">
            <a:off x="989037" y="4034121"/>
            <a:ext cx="341708" cy="19526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ccia circolare in giù 17"/>
          <p:cNvSpPr/>
          <p:nvPr/>
        </p:nvSpPr>
        <p:spPr>
          <a:xfrm>
            <a:off x="5579465" y="2236276"/>
            <a:ext cx="1691879" cy="547688"/>
          </a:xfrm>
          <a:prstGeom prst="curvedDownArrow">
            <a:avLst>
              <a:gd name="adj1" fmla="val 11019"/>
              <a:gd name="adj2" fmla="val 39111"/>
              <a:gd name="adj3" fmla="val 38331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endParaRPr lang="it-IT" altLang="it-IT" sz="1350"/>
          </a:p>
        </p:txBody>
      </p:sp>
      <p:sp>
        <p:nvSpPr>
          <p:cNvPr id="19" name="Freccia in giù 18"/>
          <p:cNvSpPr/>
          <p:nvPr/>
        </p:nvSpPr>
        <p:spPr>
          <a:xfrm>
            <a:off x="7153242" y="4103354"/>
            <a:ext cx="123825" cy="230981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endParaRPr lang="it-IT" altLang="it-IT" sz="1350">
              <a:solidFill>
                <a:srgbClr val="FFFFFF"/>
              </a:solidFill>
            </a:endParaRPr>
          </a:p>
        </p:txBody>
      </p:sp>
      <p:sp>
        <p:nvSpPr>
          <p:cNvPr id="14355" name="CasellaDiTesto 19"/>
          <p:cNvSpPr txBox="1">
            <a:spLocks noChangeArrowheads="1"/>
          </p:cNvSpPr>
          <p:nvPr/>
        </p:nvSpPr>
        <p:spPr bwMode="auto">
          <a:xfrm>
            <a:off x="4464250" y="4526008"/>
            <a:ext cx="1447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it-IT" altLang="it-IT" sz="1600">
                <a:solidFill>
                  <a:schemeClr val="tx1"/>
                </a:solidFill>
                <a:ea typeface="MS PGothic" charset="-128"/>
              </a:rPr>
              <a:t>Evento pubblico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  <a:ea typeface="MS PGothic" charset="-128"/>
              </a:rPr>
              <a:t>Colloquio d’esame</a:t>
            </a:r>
          </a:p>
        </p:txBody>
      </p:sp>
      <p:cxnSp>
        <p:nvCxnSpPr>
          <p:cNvPr id="21" name="Connettore 7 20"/>
          <p:cNvCxnSpPr/>
          <p:nvPr/>
        </p:nvCxnSpPr>
        <p:spPr>
          <a:xfrm flipV="1">
            <a:off x="5499497" y="4824413"/>
            <a:ext cx="236934" cy="17264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89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 della giornata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2800" u="sng" dirty="0" smtClean="0"/>
              <a:t>Mattinata</a:t>
            </a:r>
          </a:p>
          <a:p>
            <a:pPr lvl="0"/>
            <a:endParaRPr lang="it-IT" dirty="0" smtClean="0"/>
          </a:p>
          <a:p>
            <a:pPr lvl="0"/>
            <a:r>
              <a:rPr lang="it-IT" sz="2200" dirty="0" smtClean="0"/>
              <a:t>Introduzione </a:t>
            </a:r>
          </a:p>
          <a:p>
            <a:pPr lvl="0"/>
            <a:r>
              <a:rPr lang="it-IT" sz="2200" dirty="0" smtClean="0"/>
              <a:t>Brainstorming sulle esperienze di ASL</a:t>
            </a:r>
          </a:p>
          <a:p>
            <a:pPr lvl="0"/>
            <a:r>
              <a:rPr lang="it-IT" sz="2200" dirty="0" smtClean="0"/>
              <a:t>Focus: </a:t>
            </a:r>
          </a:p>
          <a:p>
            <a:pPr marL="457200" lvl="0" indent="-457200">
              <a:buFont typeface="+mj-lt"/>
              <a:buAutoNum type="alphaLcParenR"/>
            </a:pPr>
            <a:r>
              <a:rPr lang="it-IT" sz="2200" dirty="0" smtClean="0"/>
              <a:t>La progettazione dell’ASL e il legame </a:t>
            </a:r>
            <a:r>
              <a:rPr lang="it-IT" sz="2200" dirty="0"/>
              <a:t>tra curricolo e compiti di realtà </a:t>
            </a:r>
            <a:endParaRPr lang="it-IT" sz="22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it-IT" sz="2200" dirty="0" smtClean="0"/>
              <a:t>La valutazione in itinere e finale</a:t>
            </a:r>
            <a:endParaRPr lang="it-IT" sz="22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4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/>
          </p:nvPr>
        </p:nvGraphicFramePr>
        <p:xfrm>
          <a:off x="962527" y="260648"/>
          <a:ext cx="744683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1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2"/>
                </a:solidFill>
                <a:latin typeface="Calibri" charset="0"/>
              </a:defRPr>
            </a:lvl1pPr>
            <a:lvl2pPr marL="557213" indent="-214313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857250" indent="-17145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200150" indent="-1714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1543050" indent="-17145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C986AD-5DF9-B542-A4B5-FD3BA740095A}" type="slidenum">
              <a:rPr lang="it-IT" altLang="it-IT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it-IT" altLang="it-IT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4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496096"/>
          </a:xfrm>
        </p:spPr>
        <p:txBody>
          <a:bodyPr>
            <a:noAutofit/>
          </a:bodyPr>
          <a:lstStyle/>
          <a:p>
            <a:r>
              <a:rPr lang="it-IT" sz="3600" dirty="0" smtClean="0"/>
              <a:t>Compiti di </a:t>
            </a:r>
            <a:r>
              <a:rPr lang="it-IT" sz="3600" dirty="0" err="1" smtClean="0"/>
              <a:t>realta’</a:t>
            </a:r>
            <a:r>
              <a:rPr lang="it-IT" sz="3600" dirty="0" smtClean="0"/>
              <a:t> e valutazione</a:t>
            </a:r>
            <a:endParaRPr lang="it-IT" sz="36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975448"/>
          </a:xfrm>
          <a:ln>
            <a:solidFill>
              <a:srgbClr val="C00000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Tutti gli strumenti di valutazione possono fare riferimento a situazioni di realtà. </a:t>
            </a:r>
            <a:r>
              <a:rPr lang="it-IT" b="1" dirty="0"/>
              <a:t>La distinzione fondamentale è tra prove e compiti di realtà.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Le </a:t>
            </a:r>
            <a:r>
              <a:rPr lang="it-IT" b="1" dirty="0"/>
              <a:t>prove</a:t>
            </a:r>
            <a:r>
              <a:rPr lang="it-IT" dirty="0"/>
              <a:t>, anche quelle riferite al mondo reale, conservano l’impostazione stimolo-risposta di impronta comportamentista: l’insegnante predispone gli stimoli, le domande o le richieste, conosce </a:t>
            </a:r>
            <a:r>
              <a:rPr lang="it-IT" dirty="0" smtClean="0"/>
              <a:t>preventivamente </a:t>
            </a:r>
            <a:r>
              <a:rPr lang="it-IT" dirty="0"/>
              <a:t>le risposte, o perlomeno i loro criteri di validità, e gli studenti sono chiamati a uniformarsi alle prestazioni attese.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Invece</a:t>
            </a:r>
            <a:r>
              <a:rPr lang="it-IT" dirty="0"/>
              <a:t> </a:t>
            </a:r>
            <a:r>
              <a:rPr lang="it-IT" b="1" dirty="0"/>
              <a:t>i compiti di realtà si fondano sull’impostazione costruttivista: la conoscenza si produce nell’agire riflessivo in situazioni di realtà</a:t>
            </a:r>
            <a:r>
              <a:rPr lang="it-IT" dirty="0"/>
              <a:t>. I compiti sono problemi complessi, aperti, che gli studenti affrontano per apprendere a usare nella vita le conoscenze, le abilità e le capacità personali, e per dimostrare in tal modo la competenza acquisita.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Ai </a:t>
            </a:r>
            <a:r>
              <a:rPr lang="it-IT" dirty="0"/>
              <a:t>fini della valutazione della competenza, </a:t>
            </a:r>
            <a:r>
              <a:rPr lang="it-IT" b="1" dirty="0"/>
              <a:t>l’autenticità è un elemento necessario a qualsiasi approccio, per prove o per compiti, per problemi o per simulazioni. Ma non è sufficiente</a:t>
            </a:r>
            <a:r>
              <a:rPr lang="it-IT" dirty="0"/>
              <a:t>: ciò che distingue i compiti sono i paradigmi della competenza, presenti nei compiti e non nelle prove. </a:t>
            </a: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Con </a:t>
            </a:r>
            <a:r>
              <a:rPr lang="it-IT" b="1" dirty="0"/>
              <a:t>i compiti di realtà lo studente esercita autonomia e responsabilità</a:t>
            </a:r>
            <a:r>
              <a:rPr lang="it-IT" dirty="0"/>
              <a:t>: si mobilita per costruire il suo sapere; è chiamato a selezionare, a scegliere e a decidere; è tenuto a rispondere delle sue decisioni e delle conseguenze che ne derivano.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9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La valutazione </a:t>
            </a:r>
            <a:r>
              <a:rPr lang="it-IT" sz="5400" dirty="0" err="1" smtClean="0"/>
              <a:t>dell’asl</a:t>
            </a:r>
            <a:endParaRPr lang="it-IT" sz="54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Dalla </a:t>
            </a:r>
            <a:r>
              <a:rPr lang="it-IT" sz="2800" i="1" dirty="0" smtClean="0"/>
              <a:t>Guida </a:t>
            </a:r>
            <a:r>
              <a:rPr lang="it-IT" sz="2800" dirty="0" smtClean="0"/>
              <a:t>del MIUR alle prassi didattiche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577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Le modalità </a:t>
            </a:r>
            <a:r>
              <a:rPr lang="it-IT" sz="3600"/>
              <a:t>di </a:t>
            </a:r>
            <a:r>
              <a:rPr lang="it-IT" sz="3600" smtClean="0"/>
              <a:t>valutazione secondo la guida del MIUR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2204864"/>
            <a:ext cx="7543800" cy="40679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 smtClean="0"/>
              <a:t>La “Guida </a:t>
            </a:r>
            <a:r>
              <a:rPr lang="it-IT" sz="2200" dirty="0"/>
              <a:t>operativa” del MIUR a pagina 46 prevede che:</a:t>
            </a:r>
          </a:p>
          <a:p>
            <a:pPr marL="0" indent="0">
              <a:buNone/>
            </a:pPr>
            <a:r>
              <a:rPr lang="it-IT" sz="2200" dirty="0"/>
              <a:t> «Nei percorsi di alternanza risultano particolarmente funzionali </a:t>
            </a:r>
            <a:r>
              <a:rPr lang="it-IT" sz="2200" i="1" dirty="0"/>
              <a:t>tecniche di valutazione che permettano </a:t>
            </a:r>
            <a:r>
              <a:rPr lang="it-IT" sz="2800" b="1" i="1" dirty="0">
                <a:solidFill>
                  <a:srgbClr val="C00000"/>
                </a:solidFill>
              </a:rPr>
              <a:t>l’accertamento di processo e di risultato. </a:t>
            </a:r>
          </a:p>
          <a:p>
            <a:pPr marL="0" indent="0">
              <a:buNone/>
            </a:pPr>
            <a:r>
              <a:rPr lang="it-IT" sz="2200" dirty="0"/>
              <a:t>L’attenzione al processo, attraverso l’</a:t>
            </a:r>
            <a:r>
              <a:rPr lang="it-IT" sz="2200" i="1" dirty="0"/>
              <a:t>osservazione strutturata</a:t>
            </a:r>
            <a:r>
              <a:rPr lang="it-IT" sz="2200" dirty="0"/>
              <a:t>, consente di attribuire valore, nella </a:t>
            </a:r>
            <a:r>
              <a:rPr lang="it-IT" sz="2200" b="1" dirty="0"/>
              <a:t>valutazione finale</a:t>
            </a:r>
            <a:r>
              <a:rPr lang="it-IT" sz="2200" dirty="0"/>
              <a:t>, anche agli </a:t>
            </a:r>
            <a:r>
              <a:rPr lang="it-IT" sz="2200" i="1" dirty="0"/>
              <a:t>atteggiamenti </a:t>
            </a:r>
            <a:r>
              <a:rPr lang="it-IT" sz="2200" dirty="0"/>
              <a:t>e ai </a:t>
            </a:r>
            <a:r>
              <a:rPr lang="it-IT" sz="2200" i="1" dirty="0"/>
              <a:t>comportamenti dello studente</a:t>
            </a:r>
            <a:r>
              <a:rPr lang="it-IT" sz="2200" dirty="0"/>
              <a:t>; l’esperienza nei contesti operativi, indipendentemente dai contenuti dell’apprendimento, sviluppa, infatti, </a:t>
            </a:r>
            <a:r>
              <a:rPr lang="it-IT" sz="2200" b="1" i="1" dirty="0"/>
              <a:t>competenze trasversali </a:t>
            </a:r>
            <a:r>
              <a:rPr lang="it-IT" sz="2200" dirty="0"/>
              <a:t>che sono legate anche agli aspetti caratteriali e motivazionali della </a:t>
            </a:r>
            <a:r>
              <a:rPr lang="it-IT" sz="2200" dirty="0" smtClean="0"/>
              <a:t>persona» </a:t>
            </a:r>
            <a:endParaRPr lang="it-IT" sz="2200" dirty="0"/>
          </a:p>
          <a:p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4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822960" y="2093976"/>
            <a:ext cx="7543800" cy="407132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it-IT" sz="2400" dirty="0"/>
              <a:t>La valutazione dell’alternanza scuola-lavoro (ASL) come definita nella cornice della Legge 107/2015 </a:t>
            </a:r>
            <a:r>
              <a:rPr lang="it-IT" sz="2400" b="1" dirty="0"/>
              <a:t>copre due ambiti di valutazione </a:t>
            </a:r>
            <a:r>
              <a:rPr lang="it-IT" sz="2400" dirty="0"/>
              <a:t>relativi ai percorsi in alternanza, collegati ma distinti per finalità e modalità di realizzazione:</a:t>
            </a:r>
          </a:p>
          <a:p>
            <a:pPr marL="82296" indent="0">
              <a:buNone/>
            </a:pPr>
            <a:r>
              <a:rPr lang="it-IT" sz="2400" dirty="0"/>
              <a:t>- </a:t>
            </a:r>
            <a:r>
              <a:rPr lang="it-IT" sz="2400" b="1" u="sng" dirty="0"/>
              <a:t>la valutazione del percorso </a:t>
            </a:r>
            <a:r>
              <a:rPr lang="it-IT" sz="2400" dirty="0"/>
              <a:t>(ovvero della esperienza di alternanza del singolo studente nel suo complesso) </a:t>
            </a:r>
          </a:p>
          <a:p>
            <a:pPr marL="82296" indent="0">
              <a:buNone/>
            </a:pPr>
            <a:r>
              <a:rPr lang="it-IT" sz="2400" dirty="0"/>
              <a:t>- </a:t>
            </a:r>
            <a:r>
              <a:rPr lang="it-IT" sz="2400" b="1" u="sng" dirty="0"/>
              <a:t>la valutazione degli apprendimenti </a:t>
            </a:r>
            <a:r>
              <a:rPr lang="it-IT" sz="2400" dirty="0"/>
              <a:t>sviluppati dal singolo studente in esito (totale o parziale) al suo percorso in alternanza. </a:t>
            </a:r>
          </a:p>
          <a:p>
            <a:endParaRPr lang="it-IT" sz="2400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Valutare </a:t>
            </a:r>
            <a:r>
              <a:rPr lang="it-IT" sz="3600" dirty="0"/>
              <a:t>gli apprendimenti e i percorsi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70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899592" y="908720"/>
            <a:ext cx="7488832" cy="504056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E’ bene ricordare che:</a:t>
            </a:r>
          </a:p>
          <a:p>
            <a:endParaRPr lang="it-IT" sz="2400" dirty="0" smtClean="0"/>
          </a:p>
          <a:p>
            <a:r>
              <a:rPr lang="it-IT" sz="2400" dirty="0" smtClean="0"/>
              <a:t>A</a:t>
            </a:r>
            <a:r>
              <a:rPr lang="it-IT" sz="2400" dirty="0"/>
              <a:t>) si tratta di due ambiti che devono </a:t>
            </a:r>
            <a:r>
              <a:rPr lang="it-IT" sz="2400" b="1" i="1" dirty="0"/>
              <a:t>collegarsi all’attività di progettazione e in particolare ai </a:t>
            </a:r>
            <a:r>
              <a:rPr lang="it-IT" sz="2400" b="1" i="1" u="sng" dirty="0"/>
              <a:t>piani individuali per l’ASL </a:t>
            </a:r>
            <a:r>
              <a:rPr lang="it-IT" sz="2400" dirty="0"/>
              <a:t>tenendo conto quindi di un </a:t>
            </a:r>
            <a:r>
              <a:rPr lang="it-IT" sz="2400" b="1" i="1" dirty="0"/>
              <a:t>arco temporale di riferimento  non solo annuale , ma triennale  </a:t>
            </a:r>
            <a:r>
              <a:rPr lang="mr-IN" sz="2400" dirty="0"/>
              <a:t>…</a:t>
            </a:r>
            <a:r>
              <a:rPr lang="it-IT" sz="2400" dirty="0"/>
              <a:t> (In questo senso, l’ASL può essere vista come </a:t>
            </a:r>
            <a:r>
              <a:rPr lang="it-IT" sz="2400" b="1" i="1" dirty="0"/>
              <a:t>un esempio di “curricolo verticale</a:t>
            </a:r>
            <a:r>
              <a:rPr lang="it-IT" sz="2400" dirty="0"/>
              <a:t>”);</a:t>
            </a:r>
          </a:p>
          <a:p>
            <a:r>
              <a:rPr lang="it-IT" sz="2400" dirty="0"/>
              <a:t>B) l’alternanza presenta una </a:t>
            </a:r>
            <a:r>
              <a:rPr lang="it-IT" sz="2400" b="1" dirty="0" err="1"/>
              <a:t>pluralita</a:t>
            </a:r>
            <a:r>
              <a:rPr lang="it-IT" sz="2400" b="1" dirty="0"/>
              <a:t>̀ di forme attuative </a:t>
            </a:r>
            <a:r>
              <a:rPr lang="it-IT" sz="2400" dirty="0"/>
              <a:t>che generalmente si combinano tra loro nell’ambito del singolo percorso destinato allo studente e ciò deve essere preso in carico a livello valutativo. </a:t>
            </a:r>
          </a:p>
          <a:p>
            <a:endParaRPr lang="it-IT" sz="2400" b="1" i="1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66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Che cosa valutare?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2241549"/>
            <a:ext cx="7543800" cy="4031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 smtClean="0"/>
              <a:t>Secondo </a:t>
            </a:r>
            <a:r>
              <a:rPr lang="it-IT" sz="2400" b="1" dirty="0"/>
              <a:t>il MIUR,  l’alternanza scuola-lavoro è prevalentemente una metodologia didattica </a:t>
            </a:r>
            <a:r>
              <a:rPr lang="it-IT" sz="2400" dirty="0"/>
              <a:t>e pertanto </a:t>
            </a:r>
            <a:r>
              <a:rPr lang="it-IT" sz="2400" b="1" dirty="0"/>
              <a:t>gli obiettivi individuati sono necessariamente anche disciplinari</a:t>
            </a:r>
            <a:r>
              <a:rPr lang="it-IT" sz="2400" dirty="0"/>
              <a:t> </a:t>
            </a:r>
            <a:r>
              <a:rPr lang="it-IT" sz="2400" dirty="0" smtClean="0"/>
              <a:t>(</a:t>
            </a:r>
            <a:r>
              <a:rPr lang="it-IT" sz="2400" dirty="0"/>
              <a:t>secondo quanto previsto dalle </a:t>
            </a:r>
            <a:r>
              <a:rPr lang="it-IT" sz="2400" i="1" dirty="0"/>
              <a:t>Linee guida del 2010</a:t>
            </a:r>
            <a:r>
              <a:rPr lang="it-IT" sz="2400" dirty="0"/>
              <a:t>), </a:t>
            </a: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Per questo bisogna accertare sia i risultati di apprendimento a livello disciplinare sia quelli relativi alle </a:t>
            </a:r>
            <a:r>
              <a:rPr lang="it-IT" sz="2400" dirty="0"/>
              <a:t>“competenze trasversali”. </a:t>
            </a:r>
          </a:p>
          <a:p>
            <a:pPr marL="0" indent="0">
              <a:buNone/>
            </a:pPr>
            <a:r>
              <a:rPr lang="it-IT" sz="2400" dirty="0"/>
              <a:t>Solo in questo modo la valutazione </a:t>
            </a:r>
            <a:r>
              <a:rPr lang="it-IT" sz="2400" dirty="0" smtClean="0"/>
              <a:t>si </a:t>
            </a:r>
            <a:r>
              <a:rPr lang="it-IT" sz="2400" dirty="0"/>
              <a:t>legittima.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47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85800" y="764704"/>
            <a:ext cx="7772400" cy="540749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it-IT" altLang="it-IT" sz="2400" b="1" dirty="0"/>
              <a:t>Per accertare i «risultati di apprendimento» </a:t>
            </a:r>
            <a:r>
              <a:rPr lang="it-IT" altLang="it-IT" sz="2400" dirty="0"/>
              <a:t>e dunque la padronanza di competenze non sono sufficienti pertanto i tradizionali dispositivi di verifica (come ad esempio i compiti, le interrogazioni o i “test a scelta multipla”).</a:t>
            </a:r>
          </a:p>
          <a:p>
            <a:endParaRPr lang="it-IT" altLang="it-IT" sz="2400" dirty="0" smtClean="0"/>
          </a:p>
          <a:p>
            <a:r>
              <a:rPr lang="it-IT" altLang="it-IT" sz="2400" dirty="0" smtClean="0"/>
              <a:t>Sul </a:t>
            </a:r>
            <a:r>
              <a:rPr lang="it-IT" altLang="it-IT" sz="2400" dirty="0"/>
              <a:t>piano metodologico si tende ad adottare strumenti più complessi di tipo</a:t>
            </a:r>
            <a:r>
              <a:rPr lang="it-IT" altLang="it-IT" sz="2400" b="1" dirty="0"/>
              <a:t>  </a:t>
            </a:r>
            <a:r>
              <a:rPr lang="it-IT" altLang="it-IT" sz="2400" b="1" i="1" dirty="0"/>
              <a:t>performance-</a:t>
            </a:r>
            <a:r>
              <a:rPr lang="it-IT" altLang="it-IT" sz="2400" b="1" i="1" dirty="0" err="1"/>
              <a:t>based</a:t>
            </a:r>
            <a:r>
              <a:rPr lang="it-IT" altLang="it-IT" sz="2400" i="1" dirty="0"/>
              <a:t>, </a:t>
            </a:r>
            <a:r>
              <a:rPr lang="it-IT" altLang="it-IT" sz="2400" dirty="0"/>
              <a:t>quali ad esempio: le rubriche, il portfolio, i progetti, le prove esperte,…</a:t>
            </a:r>
          </a:p>
          <a:p>
            <a:endParaRPr lang="it-IT" altLang="it-IT" sz="2400" dirty="0" smtClean="0"/>
          </a:p>
          <a:p>
            <a:r>
              <a:rPr lang="it-IT" altLang="it-IT" sz="2400" dirty="0" smtClean="0"/>
              <a:t>Si </a:t>
            </a:r>
            <a:r>
              <a:rPr lang="it-IT" altLang="it-IT" sz="2400" dirty="0"/>
              <a:t>tratta di strumenti strettamente collegati  a </a:t>
            </a:r>
            <a:r>
              <a:rPr lang="it-IT" altLang="it-IT" sz="2400" b="1" i="1" dirty="0"/>
              <a:t>forme di progettazione e organizzazione didattica</a:t>
            </a:r>
            <a:r>
              <a:rPr lang="it-IT" altLang="it-IT" sz="2400" dirty="0"/>
              <a:t> quali le “unità di apprendimento” e/o i moduli.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5901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00152"/>
          </a:xfrm>
        </p:spPr>
        <p:txBody>
          <a:bodyPr>
            <a:noAutofit/>
          </a:bodyPr>
          <a:lstStyle/>
          <a:p>
            <a:r>
              <a:rPr lang="it-IT" sz="3200" dirty="0"/>
              <a:t>Il processo di riferimento per la valutazione e la certificazione degli apprendimenti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916832"/>
            <a:ext cx="7543800" cy="4248472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La “Guida operativa” del MIUR individua i seguenti passi </a:t>
            </a:r>
            <a:r>
              <a:rPr lang="it-IT" sz="2400" b="1" dirty="0"/>
              <a:t>del processo di valutazione </a:t>
            </a:r>
            <a:r>
              <a:rPr lang="it-IT" sz="2400" dirty="0"/>
              <a:t>(pagina 47): </a:t>
            </a:r>
          </a:p>
          <a:p>
            <a:pPr marL="385763" indent="-385763">
              <a:buAutoNum type="arabicPeriod"/>
            </a:pPr>
            <a:r>
              <a:rPr lang="it-IT" sz="2400" dirty="0"/>
              <a:t>descrizione delle </a:t>
            </a:r>
            <a:r>
              <a:rPr lang="it-IT" sz="2400" i="1" dirty="0"/>
              <a:t>competenze attese </a:t>
            </a:r>
            <a:r>
              <a:rPr lang="it-IT" sz="2400" dirty="0"/>
              <a:t>al termine del percorso;</a:t>
            </a:r>
          </a:p>
          <a:p>
            <a:pPr marL="385763" indent="-385763">
              <a:buAutoNum type="arabicPeriod"/>
            </a:pPr>
            <a:r>
              <a:rPr lang="it-IT" sz="2400" dirty="0"/>
              <a:t>accertamento delle competenze in ingresso;</a:t>
            </a:r>
          </a:p>
          <a:p>
            <a:pPr marL="385763" indent="-385763">
              <a:buAutoNum type="arabicPeriod"/>
            </a:pPr>
            <a:r>
              <a:rPr lang="it-IT" sz="2400" dirty="0"/>
              <a:t>programmazione degli </a:t>
            </a:r>
            <a:r>
              <a:rPr lang="it-IT" sz="2400" i="1" dirty="0"/>
              <a:t>strumenti e azioni di osservazione</a:t>
            </a:r>
            <a:r>
              <a:rPr lang="it-IT" sz="2400" dirty="0"/>
              <a:t>;</a:t>
            </a:r>
          </a:p>
          <a:p>
            <a:pPr marL="385763" indent="-385763">
              <a:buAutoNum type="arabicPeriod"/>
            </a:pPr>
            <a:r>
              <a:rPr lang="it-IT" sz="2400" i="1" dirty="0"/>
              <a:t>verifica dei risultati </a:t>
            </a:r>
            <a:r>
              <a:rPr lang="it-IT" sz="2400" dirty="0"/>
              <a:t>conseguiti nelle fasi intermedie; </a:t>
            </a:r>
          </a:p>
          <a:p>
            <a:pPr marL="385763" indent="-385763">
              <a:buAutoNum type="arabicPeriod"/>
            </a:pPr>
            <a:r>
              <a:rPr lang="it-IT" sz="2400" dirty="0"/>
              <a:t>accertamento delle competenze in uscita.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endParaRPr lang="it-IT" sz="24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73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859536" y="548679"/>
            <a:ext cx="7543800" cy="572410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err="1"/>
              <a:t>Perche</a:t>
            </a:r>
            <a:r>
              <a:rPr lang="it-IT" dirty="0"/>
              <a:t>́ la valutazione delle competenze acquisite in ASL possa concorrere alla valutazione complessiva dell’apprendimento, è necessario prestare attenzione al fatto che: </a:t>
            </a:r>
          </a:p>
          <a:p>
            <a:r>
              <a:rPr lang="it-IT" b="1" dirty="0" smtClean="0"/>
              <a:t>le </a:t>
            </a:r>
            <a:r>
              <a:rPr lang="it-IT" b="1" dirty="0"/>
              <a:t>evidenze acquisite con le valutazioni dell’ASL non diano luogo a un voto separato</a:t>
            </a:r>
            <a:r>
              <a:rPr lang="it-IT" dirty="0"/>
              <a:t>, ma concorrano alla valutazione degli apprendimenti disciplinari indipendentemente da chi (docente o tutor aziendale) le ha fornite (ad esempio, la soddisfacente fornitura di informazioni turistiche a un cliente straniero è un buon elemento di “prova” della padronanza della sua lingua e il possesso di conoscenze geografiche o naturalistiche o artistiche; il calcolo corretto del prezzo di vendita di un manufatto “prova” il possesso di conoscenze matematiche); </a:t>
            </a:r>
          </a:p>
          <a:p>
            <a:r>
              <a:rPr lang="it-IT" dirty="0"/>
              <a:t>• </a:t>
            </a:r>
            <a:r>
              <a:rPr lang="it-IT" b="1" dirty="0"/>
              <a:t>la valutazione del grado di conseguimento delle competenze previste dal profilo formativo dell’indirizzo non è la somma delle valutazioni disciplinari</a:t>
            </a:r>
            <a:r>
              <a:rPr lang="it-IT" dirty="0"/>
              <a:t>, ma esprime un “giudizio collegiale” del Consiglio di classe che </a:t>
            </a:r>
            <a:r>
              <a:rPr lang="it-IT" dirty="0" err="1"/>
              <a:t>puo</a:t>
            </a:r>
            <a:r>
              <a:rPr lang="it-IT" dirty="0"/>
              <a:t>̀ scegliere di oltrepassare la permanenza di singole lacune (pur verbalizzandone la presenza).   </a:t>
            </a:r>
            <a:r>
              <a:rPr lang="it-IT" i="1" dirty="0" smtClean="0"/>
              <a:t> p.59</a:t>
            </a:r>
            <a:endParaRPr lang="it-IT" i="1" dirty="0"/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8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Programma della giornata </a:t>
            </a:r>
            <a:r>
              <a:rPr lang="it-IT" dirty="0" smtClean="0"/>
              <a:t>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u="sng" dirty="0" smtClean="0"/>
              <a:t>Pomeriggio</a:t>
            </a:r>
          </a:p>
          <a:p>
            <a:pPr marL="0" indent="0">
              <a:buNone/>
            </a:pPr>
            <a:endParaRPr lang="it-IT" sz="2800" dirty="0" smtClean="0"/>
          </a:p>
          <a:p>
            <a:r>
              <a:rPr lang="it-IT" sz="2200" dirty="0" smtClean="0"/>
              <a:t>Laboratorio in sottogruppi per indirizzo</a:t>
            </a:r>
          </a:p>
          <a:p>
            <a:r>
              <a:rPr lang="it-IT" sz="2200" dirty="0" smtClean="0"/>
              <a:t>Sintesi in plenaria</a:t>
            </a:r>
          </a:p>
          <a:p>
            <a:endParaRPr lang="it-IT" sz="2200" dirty="0"/>
          </a:p>
          <a:p>
            <a:r>
              <a:rPr lang="it-IT" sz="2200" dirty="0" smtClean="0"/>
              <a:t>Definizione dei temi e del calendario dei </a:t>
            </a:r>
            <a:r>
              <a:rPr lang="it-IT" sz="2200" dirty="0" err="1" smtClean="0"/>
              <a:t>webinar</a:t>
            </a:r>
            <a:r>
              <a:rPr lang="it-IT" sz="2200" dirty="0" smtClean="0"/>
              <a:t> previsti</a:t>
            </a:r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61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Strumenti di valutazione degli apprendimenti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2276872"/>
            <a:ext cx="7772400" cy="3895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smtClean="0"/>
              <a:t>I </a:t>
            </a:r>
            <a:r>
              <a:rPr lang="it-IT" sz="2800" dirty="0"/>
              <a:t>principali </a:t>
            </a:r>
            <a:r>
              <a:rPr lang="it-IT" sz="2800" i="1" dirty="0"/>
              <a:t>strumenti di valutazione indicati dalla Guida del MIUR </a:t>
            </a:r>
            <a:r>
              <a:rPr lang="it-IT" sz="2800" dirty="0"/>
              <a:t>sono: </a:t>
            </a:r>
          </a:p>
          <a:p>
            <a:pPr marL="0" indent="0">
              <a:buNone/>
            </a:pPr>
            <a:endParaRPr lang="it-IT" sz="2800" dirty="0"/>
          </a:p>
          <a:p>
            <a:pPr>
              <a:buFont typeface="Wingdings" charset="2"/>
              <a:buChar char="Ø"/>
            </a:pPr>
            <a:r>
              <a:rPr lang="it-IT" sz="2800" dirty="0"/>
              <a:t>le prove esperte; </a:t>
            </a:r>
          </a:p>
          <a:p>
            <a:pPr>
              <a:buFont typeface="Wingdings" charset="2"/>
              <a:buChar char="Ø"/>
            </a:pPr>
            <a:r>
              <a:rPr lang="it-IT" sz="2800" dirty="0"/>
              <a:t>le schede di osservazione; </a:t>
            </a:r>
          </a:p>
          <a:p>
            <a:pPr>
              <a:buFont typeface="Wingdings" charset="2"/>
              <a:buChar char="Ø"/>
            </a:pPr>
            <a:r>
              <a:rPr lang="it-IT" sz="2800" dirty="0"/>
              <a:t>i diari di bordo.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23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84128"/>
          </a:xfrm>
        </p:spPr>
        <p:txBody>
          <a:bodyPr>
            <a:normAutofit/>
          </a:bodyPr>
          <a:lstStyle/>
          <a:p>
            <a:r>
              <a:rPr lang="it-IT" sz="3600" dirty="0"/>
              <a:t>Chi valuta gli apprendimenti</a:t>
            </a:r>
            <a:r>
              <a:rPr lang="it-IT" sz="3600"/>
              <a:t>?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471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L</a:t>
            </a:r>
            <a:r>
              <a:rPr lang="it-IT" sz="2400" b="1" dirty="0" smtClean="0"/>
              <a:t>’unico </a:t>
            </a:r>
            <a:r>
              <a:rPr lang="it-IT" sz="2400" b="1" dirty="0"/>
              <a:t>soggetto </a:t>
            </a:r>
            <a:r>
              <a:rPr lang="it-IT" sz="2400" b="1" dirty="0" smtClean="0"/>
              <a:t>legittimato </a:t>
            </a:r>
            <a:r>
              <a:rPr lang="it-IT" sz="2400" b="1" dirty="0"/>
              <a:t>a valutare gli apprendimenti dello studente è il </a:t>
            </a:r>
            <a:r>
              <a:rPr lang="it-IT" sz="2400" b="1" i="1" dirty="0"/>
              <a:t>consiglio di classe in sede di scrutinio</a:t>
            </a:r>
            <a:r>
              <a:rPr lang="it-IT" sz="2400" dirty="0"/>
              <a:t>, in quanto esso possiede le competenze e le informazioni necessarie per emettere una valutazione fondata su elementi certi e precisi.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Resta quindi aperta la seguente questione: </a:t>
            </a:r>
          </a:p>
          <a:p>
            <a:pPr marL="0" indent="0">
              <a:buNone/>
            </a:pPr>
            <a:r>
              <a:rPr lang="it-IT" sz="2400" b="1" i="1" dirty="0"/>
              <a:t>quanto vale e/o può pesare la valutazione fatta dalle organizzazioni ospitanti dell’ASL</a:t>
            </a:r>
            <a:r>
              <a:rPr lang="it-IT" sz="2400" dirty="0"/>
              <a:t>?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78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it-IT" altLang="it-IT" sz="3200" dirty="0"/>
              <a:t>Un </a:t>
            </a:r>
            <a:r>
              <a:rPr lang="it-IT" altLang="it-IT" sz="3200" dirty="0" smtClean="0"/>
              <a:t>possibile modello </a:t>
            </a:r>
            <a:r>
              <a:rPr lang="it-IT" altLang="it-IT" sz="3200" dirty="0"/>
              <a:t>di valutazione congiunta  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>
          <a:xfrm>
            <a:off x="822960" y="1628800"/>
            <a:ext cx="7660386" cy="432048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it-IT" altLang="it-IT" sz="2200" dirty="0"/>
              <a:t>I </a:t>
            </a:r>
            <a:r>
              <a:rPr lang="it-IT" altLang="it-IT" sz="2200" b="1" dirty="0"/>
              <a:t>compiti di realtà svolti in ASL</a:t>
            </a:r>
            <a:r>
              <a:rPr lang="it-IT" altLang="it-IT" sz="2200" dirty="0"/>
              <a:t>, tenuto conto del legame precedentemente definito dai dipartimenti con i </a:t>
            </a:r>
            <a:r>
              <a:rPr lang="it-IT" altLang="it-IT" sz="2200" dirty="0" err="1"/>
              <a:t>saperi</a:t>
            </a:r>
            <a:r>
              <a:rPr lang="it-IT" altLang="it-IT" sz="2200" dirty="0"/>
              <a:t> di propria responsabilità, portano a </a:t>
            </a:r>
            <a:r>
              <a:rPr lang="it-IT" altLang="it-IT" sz="2200" b="1" dirty="0"/>
              <a:t>voti da inserire nel registri delle discipline ed anche nella condotta</a:t>
            </a:r>
            <a:r>
              <a:rPr lang="it-IT" altLang="it-IT" sz="2200" dirty="0"/>
              <a:t>. </a:t>
            </a:r>
            <a:endParaRPr lang="it-IT" altLang="it-IT" sz="22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altLang="it-IT" sz="2200" dirty="0" smtClean="0"/>
              <a:t>Così</a:t>
            </a:r>
            <a:r>
              <a:rPr lang="it-IT" altLang="it-IT" sz="2200" dirty="0"/>
              <a:t>, per ogni «nucleo del sapere» si otterranno </a:t>
            </a:r>
            <a:r>
              <a:rPr lang="it-IT" altLang="it-IT" sz="2200" b="1" dirty="0"/>
              <a:t>due voti</a:t>
            </a:r>
            <a:r>
              <a:rPr lang="it-IT" altLang="it-IT" sz="2200" dirty="0"/>
              <a:t>: uno di accertamento di conoscenze ed abilità e l’altro relativo al livello di competenza (in termini di autonomia/responsabilità nel portare a termine compiti e risolvere problemi).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altLang="it-IT" sz="2200" dirty="0"/>
              <a:t>Ciò richiede </a:t>
            </a:r>
            <a:r>
              <a:rPr lang="it-IT" altLang="it-IT" sz="2200" b="1" dirty="0"/>
              <a:t>rubriche di valutazione </a:t>
            </a:r>
            <a:r>
              <a:rPr lang="it-IT" altLang="it-IT" sz="2200" dirty="0"/>
              <a:t>e descrittori per ognuno dei gradi di padronanza previsti (parziale, basilare, intermedio, elevato), inoltre un meccanismo di corrispondenza tra giudizi e voti numerici ed un metodo per giungere ad un </a:t>
            </a:r>
            <a:r>
              <a:rPr lang="it-IT" altLang="it-IT" sz="2200" b="1" dirty="0"/>
              <a:t>voto sintetico fondato</a:t>
            </a:r>
            <a:r>
              <a:rPr lang="it-IT" altLang="it-IT" sz="2200" dirty="0"/>
              <a:t>.  </a:t>
            </a:r>
          </a:p>
          <a:p>
            <a:pPr eaLnBrk="1" hangingPunct="1">
              <a:lnSpc>
                <a:spcPct val="80000"/>
              </a:lnSpc>
            </a:pPr>
            <a:endParaRPr lang="it-IT" altLang="it-IT" sz="2200" dirty="0"/>
          </a:p>
        </p:txBody>
      </p:sp>
      <p:sp>
        <p:nvSpPr>
          <p:cNvPr id="15364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2"/>
                </a:solidFill>
                <a:latin typeface="Calibri" charset="0"/>
              </a:defRPr>
            </a:lvl1pPr>
            <a:lvl2pPr marL="557213" indent="-214313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857250" indent="-17145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200150" indent="-1714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1543050" indent="-17145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6DDEBE-79C6-214D-A6F2-4604B6A22CF3}" type="slidenum">
              <a:rPr lang="it-IT" altLang="it-IT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it-IT" altLang="it-IT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47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smtClean="0"/>
              <a:t>Alcune </a:t>
            </a:r>
            <a:r>
              <a:rPr lang="it-IT" sz="3600" b="1" dirty="0" smtClean="0"/>
              <a:t>indicazioni operative per valutare i risultati di apprendimento 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6358" y="2636912"/>
            <a:ext cx="4420402" cy="2664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/>
              <a:t>Capitolo di riferimento del testo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“</a:t>
            </a:r>
            <a:r>
              <a:rPr lang="it-IT" sz="2400" i="1" dirty="0"/>
              <a:t>Progettare, gestire e valutare i nuovi percorsi di alternanza scuola-lavoro</a:t>
            </a:r>
            <a:r>
              <a:rPr lang="it-IT" sz="2400" dirty="0"/>
              <a:t>”:</a:t>
            </a:r>
          </a:p>
          <a:p>
            <a:pPr marL="0" indent="0">
              <a:buNone/>
            </a:pPr>
            <a:r>
              <a:rPr lang="it-IT" sz="2400" b="1" i="1" dirty="0">
                <a:solidFill>
                  <a:schemeClr val="accent2"/>
                </a:solidFill>
              </a:rPr>
              <a:t>4. Valutare l’alternanza scuola-lavoro</a:t>
            </a:r>
          </a:p>
          <a:p>
            <a:endParaRPr lang="it-IT" sz="2400" dirty="0"/>
          </a:p>
          <a:p>
            <a:endParaRPr lang="it-IT" sz="2400" dirty="0"/>
          </a:p>
        </p:txBody>
      </p:sp>
      <p:sp>
        <p:nvSpPr>
          <p:cNvPr id="4" name="Freccia destra 3"/>
          <p:cNvSpPr/>
          <p:nvPr/>
        </p:nvSpPr>
        <p:spPr>
          <a:xfrm>
            <a:off x="685800" y="3421623"/>
            <a:ext cx="2785828" cy="109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53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1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79140"/>
              </p:ext>
            </p:extLst>
          </p:nvPr>
        </p:nvGraphicFramePr>
        <p:xfrm>
          <a:off x="366530" y="548680"/>
          <a:ext cx="8373977" cy="5550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7217"/>
                <a:gridCol w="3234003"/>
                <a:gridCol w="3762757"/>
              </a:tblGrid>
              <a:tr h="387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effectLst/>
                        </a:rPr>
                        <a:t>Singolo  percorso</a:t>
                      </a:r>
                      <a:endParaRPr lang="it-IT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effectLst/>
                        </a:rPr>
                        <a:t>Apprendimenti  degli studenti</a:t>
                      </a:r>
                      <a:endParaRPr lang="it-IT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Finalità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Miglioramento dell’attuazione della alternanza da parte della scuola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Verifica</a:t>
                      </a:r>
                      <a:r>
                        <a:rPr lang="it-IT" sz="1400" baseline="0" dirty="0" smtClean="0">
                          <a:effectLst/>
                        </a:rPr>
                        <a:t> dei risultati di </a:t>
                      </a:r>
                      <a:r>
                        <a:rPr lang="it-IT" sz="1400" dirty="0" smtClean="0">
                          <a:effectLst/>
                        </a:rPr>
                        <a:t>apprendimento</a:t>
                      </a:r>
                      <a:r>
                        <a:rPr lang="it-IT" sz="1400" baseline="0" dirty="0" smtClean="0">
                          <a:effectLst/>
                        </a:rPr>
                        <a:t> </a:t>
                      </a:r>
                      <a:r>
                        <a:rPr lang="it-IT" sz="1400" dirty="0" smtClean="0">
                          <a:effectLst/>
                        </a:rPr>
                        <a:t>del </a:t>
                      </a:r>
                      <a:r>
                        <a:rPr lang="it-IT" sz="1400" dirty="0">
                          <a:effectLst/>
                        </a:rPr>
                        <a:t>singolo studente </a:t>
                      </a:r>
                      <a:r>
                        <a:rPr lang="it-IT" sz="1400" dirty="0" smtClean="0">
                          <a:effectLst/>
                        </a:rPr>
                        <a:t>(anche </a:t>
                      </a:r>
                      <a:r>
                        <a:rPr lang="it-IT" sz="1400" dirty="0">
                          <a:effectLst/>
                        </a:rPr>
                        <a:t>in relazione alla certificazione delle sue </a:t>
                      </a:r>
                      <a:r>
                        <a:rPr lang="it-IT" sz="1400" dirty="0" smtClean="0">
                          <a:effectLst/>
                        </a:rPr>
                        <a:t>competenze) e delle sue progressioni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Riferimento 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La singola (= del singolo studente)  esperienza di alternanza (nel suo sviluppo </a:t>
                      </a:r>
                      <a:r>
                        <a:rPr lang="it-IT" sz="1400" dirty="0" smtClean="0">
                          <a:effectLst/>
                        </a:rPr>
                        <a:t>annuale, </a:t>
                      </a:r>
                      <a:r>
                        <a:rPr lang="it-IT" sz="1400" dirty="0">
                          <a:effectLst/>
                        </a:rPr>
                        <a:t>ma anche “a consuntivo”)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Lo sviluppo di apprendimenti da parte del singolo studente durante il percorso di alternanza (fine annualità o a consuntivo)</a:t>
                      </a:r>
                      <a:endParaRPr lang="it-IT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5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Focalizzazione 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Una selezione delle dimensioni/componenti che qualificano il percorso in alternanza </a:t>
                      </a:r>
                      <a:r>
                        <a:rPr lang="it-IT" sz="1400" dirty="0" smtClean="0">
                          <a:effectLst/>
                        </a:rPr>
                        <a:t>(da </a:t>
                      </a:r>
                      <a:r>
                        <a:rPr lang="it-IT" sz="1400" dirty="0">
                          <a:effectLst/>
                        </a:rPr>
                        <a:t>quelle di tipo relazionale a quelle </a:t>
                      </a:r>
                      <a:r>
                        <a:rPr lang="it-IT" sz="1400" dirty="0" smtClean="0">
                          <a:effectLst/>
                        </a:rPr>
                        <a:t>organizzative, a </a:t>
                      </a:r>
                      <a:r>
                        <a:rPr lang="it-IT" sz="1400" dirty="0">
                          <a:effectLst/>
                        </a:rPr>
                        <a:t>quelle legate alla architettura del percorso </a:t>
                      </a:r>
                      <a:r>
                        <a:rPr lang="it-IT" sz="1400" dirty="0" smtClean="0">
                          <a:effectLst/>
                        </a:rPr>
                        <a:t>e ai </a:t>
                      </a:r>
                      <a:r>
                        <a:rPr lang="it-IT" sz="1400" dirty="0">
                          <a:effectLst/>
                        </a:rPr>
                        <a:t>suoi contenuti)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u="sng" dirty="0">
                          <a:effectLst/>
                        </a:rPr>
                        <a:t>Competenze-traguardo</a:t>
                      </a:r>
                      <a:r>
                        <a:rPr lang="it-IT" sz="1400" dirty="0">
                          <a:effectLst/>
                        </a:rPr>
                        <a:t> (o “parti” di esse) oggetto del percorso in alternanza </a:t>
                      </a:r>
                      <a:r>
                        <a:rPr lang="it-IT" sz="1400" dirty="0" smtClean="0">
                          <a:effectLst/>
                        </a:rPr>
                        <a:t>(individuate</a:t>
                      </a:r>
                      <a:r>
                        <a:rPr lang="it-IT" sz="1400" baseline="0" dirty="0" smtClean="0">
                          <a:effectLst/>
                        </a:rPr>
                        <a:t> a partire da </a:t>
                      </a:r>
                      <a:r>
                        <a:rPr lang="it-IT" sz="1400" dirty="0" smtClean="0">
                          <a:effectLst/>
                        </a:rPr>
                        <a:t>prestazioni/performance </a:t>
                      </a:r>
                      <a:r>
                        <a:rPr lang="it-IT" sz="1400" dirty="0">
                          <a:effectLst/>
                        </a:rPr>
                        <a:t>dello studente </a:t>
                      </a:r>
                      <a:r>
                        <a:rPr lang="it-IT" sz="1400" dirty="0" smtClean="0">
                          <a:effectLst/>
                        </a:rPr>
                        <a:t>osservabili)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u="sng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Compiti di realtà</a:t>
                      </a:r>
                      <a:endParaRPr lang="it-IT" sz="1400" u="sng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Modalità di espressione della valutazione e soggetti responsabili 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Giudizi (percezioni) espressi distintamente (e quindi anche su dimensioni differenti) dai diversi soggetti coinvolti (al minimo: il tutor sterno, il tutor interno e lo studente)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u="sng" dirty="0">
                          <a:effectLst/>
                        </a:rPr>
                        <a:t>Rubriche di valutazione </a:t>
                      </a:r>
                      <a:r>
                        <a:rPr lang="it-IT" sz="1400" dirty="0">
                          <a:effectLst/>
                        </a:rPr>
                        <a:t>legate alla singola prestazione/performance compilate sia da chi (tutor esterno o tutor interno) ha la maggiore visibilità sulla prestazione/performance (</a:t>
                      </a:r>
                      <a:r>
                        <a:rPr lang="it-IT" sz="1400" u="sng" dirty="0" err="1">
                          <a:effectLst/>
                        </a:rPr>
                        <a:t>eterovalutazione</a:t>
                      </a:r>
                      <a:r>
                        <a:rPr lang="it-IT" sz="1400" dirty="0">
                          <a:effectLst/>
                        </a:rPr>
                        <a:t>) sia dallo studente (</a:t>
                      </a:r>
                      <a:r>
                        <a:rPr lang="it-IT" sz="1400" u="sng" dirty="0">
                          <a:effectLst/>
                        </a:rPr>
                        <a:t>autovalutazione</a:t>
                      </a:r>
                      <a:r>
                        <a:rPr lang="it-IT" sz="1400" dirty="0">
                          <a:effectLst/>
                        </a:rPr>
                        <a:t>)   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96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233422"/>
              </p:ext>
            </p:extLst>
          </p:nvPr>
        </p:nvGraphicFramePr>
        <p:xfrm>
          <a:off x="362963" y="476672"/>
          <a:ext cx="8287743" cy="5652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3038"/>
                <a:gridCol w="3164305"/>
                <a:gridCol w="3200400"/>
              </a:tblGrid>
              <a:tr h="422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Attività </a:t>
                      </a:r>
                      <a:endParaRPr lang="it-IT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effectLst/>
                        </a:rPr>
                        <a:t>Singolo  percorso</a:t>
                      </a:r>
                      <a:endParaRPr lang="it-IT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effectLst/>
                        </a:rPr>
                        <a:t>Apprendimenti  degli studenti</a:t>
                      </a:r>
                      <a:endParaRPr lang="it-IT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Articolazione dell’ambito generale di valutazione in ambiti specifici, rilevabili e concreti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Dimensioni quali (ad esempio): interesse per il percorso, difficoltà del percorso, grado di autonomia nello svolgimento dei compiti, clima aziendale/della struttura ospitante, relazione con il tutor </a:t>
                      </a:r>
                      <a:r>
                        <a:rPr lang="it-IT" sz="1600" dirty="0" smtClean="0">
                          <a:effectLst/>
                        </a:rPr>
                        <a:t> interno ed</a:t>
                      </a:r>
                      <a:r>
                        <a:rPr lang="it-IT" sz="1600" baseline="0" dirty="0" smtClean="0">
                          <a:effectLst/>
                        </a:rPr>
                        <a:t> esterno, </a:t>
                      </a:r>
                      <a:r>
                        <a:rPr lang="it-IT" sz="1600" dirty="0" smtClean="0">
                          <a:effectLst/>
                        </a:rPr>
                        <a:t>con </a:t>
                      </a:r>
                      <a:r>
                        <a:rPr lang="it-IT" sz="1600" dirty="0">
                          <a:effectLst/>
                        </a:rPr>
                        <a:t>i colleghi/e di </a:t>
                      </a:r>
                      <a:r>
                        <a:rPr lang="it-IT" sz="1600" dirty="0" smtClean="0">
                          <a:effectLst/>
                        </a:rPr>
                        <a:t>lavoro, </a:t>
                      </a:r>
                      <a:r>
                        <a:rPr lang="it-IT" sz="1600" dirty="0">
                          <a:effectLst/>
                        </a:rPr>
                        <a:t>punti di forza, punti di debolezza </a:t>
                      </a:r>
                      <a:r>
                        <a:rPr lang="mr-IN" sz="1600" dirty="0" smtClean="0">
                          <a:effectLst/>
                        </a:rPr>
                        <a:t>…</a:t>
                      </a:r>
                      <a:endParaRPr lang="it-IT" sz="16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Esiti</a:t>
                      </a:r>
                      <a:r>
                        <a:rPr lang="it-IT" sz="1600" baseline="0" dirty="0" smtClean="0">
                          <a:effectLst/>
                        </a:rPr>
                        <a:t> e </a:t>
                      </a:r>
                      <a:r>
                        <a:rPr lang="it-IT" sz="1600" dirty="0" smtClean="0">
                          <a:effectLst/>
                        </a:rPr>
                        <a:t>Progressioni a </a:t>
                      </a:r>
                      <a:r>
                        <a:rPr lang="it-IT" sz="1600" dirty="0">
                          <a:effectLst/>
                        </a:rPr>
                        <a:t>fine periodo a confronto con quella iniziale; grado di raggiungimento di un determinato livello atteso </a:t>
                      </a:r>
                      <a:r>
                        <a:rPr lang="it-IT" sz="1600" dirty="0" smtClean="0">
                          <a:effectLst/>
                        </a:rPr>
                        <a:t>(a</a:t>
                      </a:r>
                      <a:r>
                        <a:rPr lang="it-IT" sz="1600" baseline="0" dirty="0" smtClean="0">
                          <a:effectLst/>
                        </a:rPr>
                        <a:t> partire dalla </a:t>
                      </a:r>
                      <a:r>
                        <a:rPr lang="it-IT" sz="1600" dirty="0" smtClean="0">
                          <a:effectLst/>
                        </a:rPr>
                        <a:t>prestazione o compito di realtà)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2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Individuazione della modalità (logica) attraverso la quale si arriverà alla produzione del giudizio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Livello/contenuto dei giudizi </a:t>
                      </a:r>
                      <a:r>
                        <a:rPr lang="it-IT" sz="1600" dirty="0" smtClean="0">
                          <a:effectLst/>
                        </a:rPr>
                        <a:t>espressi,</a:t>
                      </a:r>
                      <a:r>
                        <a:rPr lang="it-IT" sz="1600" baseline="0" dirty="0" smtClean="0">
                          <a:effectLst/>
                        </a:rPr>
                        <a:t> </a:t>
                      </a:r>
                      <a:r>
                        <a:rPr lang="it-IT" sz="1600" dirty="0" smtClean="0">
                          <a:effectLst/>
                        </a:rPr>
                        <a:t>in </a:t>
                      </a:r>
                      <a:r>
                        <a:rPr lang="it-IT" sz="1600" dirty="0">
                          <a:effectLst/>
                        </a:rPr>
                        <a:t>relazione al </a:t>
                      </a:r>
                      <a:r>
                        <a:rPr lang="it-IT" sz="1600" dirty="0" smtClean="0">
                          <a:effectLst/>
                        </a:rPr>
                        <a:t>posizionamento raggiunto rispetto al loro </a:t>
                      </a:r>
                      <a:r>
                        <a:rPr lang="it-IT" sz="1600" dirty="0">
                          <a:effectLst/>
                        </a:rPr>
                        <a:t>livello massimo </a:t>
                      </a:r>
                      <a:r>
                        <a:rPr lang="it-IT" sz="1600" dirty="0" smtClean="0">
                          <a:effectLst/>
                        </a:rPr>
                        <a:t>definito </a:t>
                      </a:r>
                      <a:r>
                        <a:rPr lang="it-IT" sz="1600" dirty="0">
                          <a:effectLst/>
                        </a:rPr>
                        <a:t>(su scale oppure descrittivo)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Criteri (condivisi tra scuola e struttura ospitante) relativi alla qualità </a:t>
                      </a:r>
                      <a:r>
                        <a:rPr lang="it-IT" sz="1600" dirty="0" smtClean="0">
                          <a:effectLst/>
                        </a:rPr>
                        <a:t>del compito o della </a:t>
                      </a:r>
                      <a:r>
                        <a:rPr lang="it-IT" sz="1600" dirty="0">
                          <a:effectLst/>
                        </a:rPr>
                        <a:t>prestazione/i corrispondente/i ad una competenza (o ad una parte di essa) </a:t>
                      </a:r>
                      <a:r>
                        <a:rPr lang="it-IT" sz="1600" dirty="0" smtClean="0">
                          <a:effectLst/>
                        </a:rPr>
                        <a:t>e riconducibile</a:t>
                      </a:r>
                      <a:r>
                        <a:rPr lang="it-IT" sz="1600" baseline="0" dirty="0" smtClean="0">
                          <a:effectLst/>
                        </a:rPr>
                        <a:t> ad ambiti disciplinari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7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974908"/>
              </p:ext>
            </p:extLst>
          </p:nvPr>
        </p:nvGraphicFramePr>
        <p:xfrm>
          <a:off x="251520" y="116632"/>
          <a:ext cx="8711886" cy="6697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1280"/>
                <a:gridCol w="3063336"/>
                <a:gridCol w="3167270"/>
              </a:tblGrid>
              <a:tr h="618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effectLst/>
                        </a:rPr>
                        <a:t>Soggetti </a:t>
                      </a:r>
                      <a:r>
                        <a:rPr lang="it-IT" sz="1500" dirty="0">
                          <a:effectLst/>
                        </a:rPr>
                        <a:t>coinvolti </a:t>
                      </a:r>
                      <a:r>
                        <a:rPr lang="it-IT" sz="1500" dirty="0" smtClean="0">
                          <a:effectLst/>
                        </a:rPr>
                        <a:t>e loro </a:t>
                      </a:r>
                      <a:r>
                        <a:rPr lang="it-IT" sz="1500" dirty="0">
                          <a:effectLst/>
                        </a:rPr>
                        <a:t>ruoli/compiti</a:t>
                      </a:r>
                      <a:endParaRPr lang="it-IT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Studente, tutor interno, tutor esterno</a:t>
                      </a:r>
                      <a:endParaRPr lang="it-IT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Tutor esterno, tutor interno </a:t>
                      </a:r>
                      <a:endParaRPr lang="it-IT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Individuazione, progettazione e costruzione degli strumenti di supporto alla valutazione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Questionari per studente, tutor esterno e tutor interno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effectLst/>
                        </a:rPr>
                        <a:t>Schede di osservazione </a:t>
                      </a:r>
                      <a:r>
                        <a:rPr lang="it-IT" sz="1600" dirty="0">
                          <a:effectLst/>
                        </a:rPr>
                        <a:t>della </a:t>
                      </a:r>
                      <a:r>
                        <a:rPr lang="it-IT" sz="1600" dirty="0" smtClean="0">
                          <a:effectLst/>
                        </a:rPr>
                        <a:t>prestazione/compito; </a:t>
                      </a:r>
                      <a:r>
                        <a:rPr lang="it-IT" sz="1600" u="sng" dirty="0">
                          <a:effectLst/>
                        </a:rPr>
                        <a:t>schede di analisi </a:t>
                      </a:r>
                      <a:r>
                        <a:rPr lang="it-IT" sz="1600" dirty="0">
                          <a:effectLst/>
                        </a:rPr>
                        <a:t>della produzione/output; </a:t>
                      </a:r>
                      <a:r>
                        <a:rPr lang="it-IT" sz="1600" u="sng" dirty="0">
                          <a:effectLst/>
                        </a:rPr>
                        <a:t>rubriche di valutazione </a:t>
                      </a:r>
                      <a:endParaRPr lang="it-IT" sz="1600" u="sng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Definizione delle modalità di espressione del giudizio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effectLst/>
                        </a:rPr>
                        <a:t>Punteggi o descrittori </a:t>
                      </a:r>
                      <a:r>
                        <a:rPr lang="it-IT" sz="1600" dirty="0">
                          <a:effectLst/>
                        </a:rPr>
                        <a:t>collegati alle risposte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effectLst/>
                        </a:rPr>
                        <a:t>Punteggi </a:t>
                      </a:r>
                      <a:r>
                        <a:rPr lang="it-IT" sz="1600" dirty="0">
                          <a:effectLst/>
                        </a:rPr>
                        <a:t>corrispondenti a livelli di padronanza espressi attraverso rubriche di valutazione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Individuazione delle modalità di analisi e presentazione dei risultati della valutazione 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Per singolo questionario, per questionari compilati dal medesimo tipo di soggetti, per questionari afferenti alla medesima classe/indirizzo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Per singolo studente, per studenti/esse appartenenti alla medesima classe/indirizzo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Verifica della sostenibilità e della qualità dell’impianto valutativo utilizzato; eventuali interventi di modifica e correzione  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Verifica sulla base di criteri quali (ad esempio): facilità di utilizzo degli strumenti; rispetto del budget </a:t>
                      </a:r>
                      <a:r>
                        <a:rPr lang="it-IT" sz="1600" dirty="0" smtClean="0">
                          <a:effectLst/>
                        </a:rPr>
                        <a:t>preventivato </a:t>
                      </a:r>
                      <a:r>
                        <a:rPr lang="it-IT" sz="1600" dirty="0">
                          <a:effectLst/>
                        </a:rPr>
                        <a:t>per somministrazione, elaborazione e analisi; affidabilità delle evidenze </a:t>
                      </a:r>
                      <a:r>
                        <a:rPr lang="it-IT" sz="1600" dirty="0" smtClean="0">
                          <a:effectLst/>
                        </a:rPr>
                        <a:t>raccolte, </a:t>
                      </a:r>
                      <a:r>
                        <a:rPr lang="mr-IN" sz="1600" dirty="0" smtClean="0">
                          <a:effectLst/>
                        </a:rPr>
                        <a:t>…</a:t>
                      </a:r>
                      <a:r>
                        <a:rPr lang="it-IT" sz="1600" dirty="0" smtClean="0">
                          <a:effectLst/>
                        </a:rPr>
                        <a:t>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Verifica sulla base dei medesimi criteri (esemplificativi) utilizzati per la valutazione del percorso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901" marR="22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84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928144"/>
          </a:xfrm>
        </p:spPr>
        <p:txBody>
          <a:bodyPr>
            <a:normAutofit/>
          </a:bodyPr>
          <a:lstStyle/>
          <a:p>
            <a:r>
              <a:rPr lang="it-IT" sz="3600" smtClean="0"/>
              <a:t>Il “lavoro di progetto”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t-IT" altLang="it-IT" sz="2400" dirty="0"/>
              <a:t>Va poi sollecitato ogni studente nel completare il portfolio e predisporre la presentazione del proprio </a:t>
            </a:r>
            <a:r>
              <a:rPr lang="it-IT" altLang="it-IT" sz="2400" b="1" dirty="0" err="1"/>
              <a:t>project</a:t>
            </a:r>
            <a:r>
              <a:rPr lang="it-IT" altLang="it-IT" sz="2400" b="1" dirty="0"/>
              <a:t> work </a:t>
            </a:r>
            <a:r>
              <a:rPr lang="it-IT" altLang="it-IT" sz="2400" dirty="0"/>
              <a:t>(o capolavoro) per l’esame finale. </a:t>
            </a:r>
          </a:p>
          <a:p>
            <a:pPr>
              <a:lnSpc>
                <a:spcPct val="80000"/>
              </a:lnSpc>
            </a:pPr>
            <a:endParaRPr lang="it-IT" altLang="it-IT" sz="2400" dirty="0" smtClean="0"/>
          </a:p>
          <a:p>
            <a:pPr>
              <a:lnSpc>
                <a:spcPct val="80000"/>
              </a:lnSpc>
            </a:pPr>
            <a:r>
              <a:rPr lang="it-IT" altLang="it-IT" sz="2400" dirty="0" smtClean="0"/>
              <a:t>Si </a:t>
            </a:r>
            <a:r>
              <a:rPr lang="it-IT" altLang="it-IT" sz="2400" dirty="0"/>
              <a:t>ricorda che l’ASL è attualmente l’esperienza potenzialmente più rilevante nella scuola ai fini dell’ acquisizione di una </a:t>
            </a:r>
            <a:r>
              <a:rPr lang="it-IT" altLang="it-IT" sz="2400" b="1" dirty="0"/>
              <a:t>cultura del progetto</a:t>
            </a:r>
            <a:r>
              <a:rPr lang="it-IT" altLang="it-IT" sz="2400" dirty="0"/>
              <a:t>, uno dei pilastri del nuovo Esame di Stato.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57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46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>
            <a:normAutofit/>
          </a:bodyPr>
          <a:lstStyle/>
          <a:p>
            <a:r>
              <a:rPr lang="it-IT" sz="3600" dirty="0"/>
              <a:t>Le rubriche </a:t>
            </a:r>
            <a:r>
              <a:rPr lang="it-IT" sz="3600"/>
              <a:t>di valutazione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4340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altLang="it-IT" sz="2400" dirty="0">
                <a:cs typeface="Times New Roman" pitchFamily="18" charset="0"/>
              </a:rPr>
              <a:t>Una rubrica è uno strumento che </a:t>
            </a:r>
            <a:r>
              <a:rPr lang="it-IT" altLang="it-IT" sz="2400" b="1" dirty="0">
                <a:cs typeface="Times New Roman" pitchFamily="18" charset="0"/>
              </a:rPr>
              <a:t>viene utilizzato per valutare il “livello” prestazionale con cui si esprime una data abilità</a:t>
            </a:r>
            <a:r>
              <a:rPr lang="it-IT" altLang="it-IT" sz="2400" b="1" dirty="0" smtClean="0">
                <a:cs typeface="Times New Roman" pitchFamily="18" charset="0"/>
              </a:rPr>
              <a:t>.</a:t>
            </a:r>
            <a:endParaRPr lang="it-IT" altLang="it-IT" sz="2400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altLang="it-IT" sz="2400" dirty="0">
                <a:cs typeface="Times New Roman" pitchFamily="18" charset="0"/>
              </a:rPr>
              <a:t>Essa </a:t>
            </a:r>
            <a:r>
              <a:rPr lang="it-IT" altLang="it-IT" sz="2400" b="1" dirty="0">
                <a:cs typeface="Times New Roman" pitchFamily="18" charset="0"/>
              </a:rPr>
              <a:t>si articola in insieme di indicatori e descrittori </a:t>
            </a:r>
            <a:r>
              <a:rPr lang="it-IT" altLang="it-IT" sz="2400" dirty="0">
                <a:cs typeface="Times New Roman" pitchFamily="18" charset="0"/>
              </a:rPr>
              <a:t>per assegnare dei punteggi correlati al prodotto o all’abilità osservata. </a:t>
            </a:r>
          </a:p>
          <a:p>
            <a:pPr marL="0" indent="0">
              <a:buNone/>
            </a:pPr>
            <a:r>
              <a:rPr lang="it-IT" altLang="it-IT" sz="2400" dirty="0">
                <a:cs typeface="Times New Roman" pitchFamily="18" charset="0"/>
              </a:rPr>
              <a:t>Le rubriche rispondono soprattutto a queste domande:</a:t>
            </a:r>
          </a:p>
          <a:p>
            <a:pPr lvl="1"/>
            <a:r>
              <a:rPr lang="it-IT" altLang="it-IT" sz="2400" i="1" dirty="0">
                <a:cs typeface="Times New Roman" pitchFamily="18" charset="0"/>
              </a:rPr>
              <a:t>attraverso quali criteri dovrebbe essere valutata una prestazione?</a:t>
            </a:r>
          </a:p>
          <a:p>
            <a:pPr lvl="1">
              <a:lnSpc>
                <a:spcPct val="90000"/>
              </a:lnSpc>
            </a:pPr>
            <a:r>
              <a:rPr lang="it-IT" altLang="it-IT" sz="2400" i="1" dirty="0">
                <a:cs typeface="Times New Roman" pitchFamily="18" charset="0"/>
              </a:rPr>
              <a:t>come individuare la soglia di qualità e il livello della prestazione?</a:t>
            </a:r>
          </a:p>
          <a:p>
            <a:pPr>
              <a:lnSpc>
                <a:spcPct val="90000"/>
              </a:lnSpc>
            </a:pPr>
            <a:endParaRPr lang="it-IT" altLang="it-IT" sz="2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F4C-A2AF-4587-9437-86C35328E426}" type="slidenum">
              <a:rPr lang="it-IT" altLang="it-IT"/>
              <a:pPr/>
              <a:t>58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339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Autofit/>
          </a:bodyPr>
          <a:lstStyle/>
          <a:p>
            <a:r>
              <a:rPr lang="it-IT" sz="2800" dirty="0"/>
              <a:t>Sul piano tecnico, le rubriche sono…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412776"/>
            <a:ext cx="7543800" cy="468052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b="1" dirty="0"/>
              <a:t>brevi descrizioni di che cosa la persona sa, sa fare</a:t>
            </a:r>
            <a:r>
              <a:rPr lang="it-IT" sz="2400" dirty="0"/>
              <a:t>, in quali contesti e in quali condizioni, con che grado di autonomia e responsabilità </a:t>
            </a:r>
          </a:p>
          <a:p>
            <a:pPr marL="0" indent="0">
              <a:buNone/>
            </a:pPr>
            <a:r>
              <a:rPr lang="it-IT" sz="2400" dirty="0"/>
              <a:t>Esse: </a:t>
            </a:r>
          </a:p>
          <a:p>
            <a:r>
              <a:rPr lang="it-IT" sz="2400" u="sng" dirty="0" smtClean="0"/>
              <a:t>sono </a:t>
            </a:r>
            <a:r>
              <a:rPr lang="it-IT" sz="2400" u="sng" dirty="0"/>
              <a:t>formulate sempre in termini positivi</a:t>
            </a:r>
            <a:r>
              <a:rPr lang="it-IT" sz="2400" dirty="0"/>
              <a:t>, in modo da valorizzare la manifestazione della competenza,</a:t>
            </a:r>
          </a:p>
          <a:p>
            <a:r>
              <a:rPr lang="it-IT" sz="2400" u="sng" dirty="0" smtClean="0"/>
              <a:t>sono </a:t>
            </a:r>
            <a:r>
              <a:rPr lang="it-IT" sz="2400" u="sng" dirty="0"/>
              <a:t>strutturate a livelli crescenti di padronanza</a:t>
            </a:r>
            <a:r>
              <a:rPr lang="it-IT" sz="2400" dirty="0"/>
              <a:t>, dove il primo livello rappresenta generalmente lo stato «iniziale» di manifestazione della competenza. </a:t>
            </a:r>
          </a:p>
          <a:p>
            <a:pPr marL="0" indent="0">
              <a:buNone/>
            </a:pPr>
            <a:endParaRPr lang="it-IT" sz="1800" i="1" dirty="0" smtClean="0"/>
          </a:p>
          <a:p>
            <a:pPr marL="0" indent="0">
              <a:buNone/>
            </a:pPr>
            <a:r>
              <a:rPr lang="it-IT" i="1" dirty="0" smtClean="0"/>
              <a:t>N.B</a:t>
            </a:r>
            <a:r>
              <a:rPr lang="it-IT" i="1" dirty="0"/>
              <a:t>.  Si possono strutturare: rubriche ampie e generali di competenza chiave; di competenza culturale; di traguardo; di compito.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41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13310"/>
            <a:ext cx="4305300" cy="632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6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683568" y="2996952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Fonte </a:t>
            </a:r>
            <a:r>
              <a:rPr lang="it-IT" sz="2800" smtClean="0"/>
              <a:t>di riferimento:</a:t>
            </a:r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18124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831933"/>
              </p:ext>
            </p:extLst>
          </p:nvPr>
        </p:nvGraphicFramePr>
        <p:xfrm>
          <a:off x="579258" y="1412773"/>
          <a:ext cx="7999258" cy="3801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4663"/>
                <a:gridCol w="4021907"/>
                <a:gridCol w="1407277"/>
                <a:gridCol w="1137012"/>
                <a:gridCol w="418399"/>
              </a:tblGrid>
              <a:tr h="1004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 dirty="0">
                          <a:effectLst/>
                        </a:rPr>
                        <a:t>Livello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 dirty="0">
                          <a:effectLst/>
                        </a:rPr>
                        <a:t>Descrizione del livello (della prestazione o delle produzione) in relazione ai criteri di valutazione considerati 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Eventuale punteggio collegato 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Eventuali note a chiarimento 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4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1 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4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2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4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3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4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4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4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NV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492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Valutazione a carico del/della tutor della organizzazione ospitante  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92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Valutazione a carico del/della tutor scolastico 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92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>
                          <a:effectLst/>
                        </a:rPr>
                        <a:t>Valutazione a carico di entrambi/e</a:t>
                      </a:r>
                      <a:endParaRPr lang="it-IT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9258" y="5373216"/>
            <a:ext cx="7999258" cy="623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baseline="30000" dirty="0">
                <a:ea typeface="Calibri" pitchFamily="34" charset="0"/>
                <a:cs typeface="Times New Roman" pitchFamily="18" charset="0"/>
              </a:rPr>
              <a:t>Legenda: </a:t>
            </a:r>
            <a:r>
              <a:rPr lang="it-IT" altLang="it-IT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1=Realizza la prestazione/produzione in modo non adeguato; 2=realizza la prestazione/produzione in modo parzialmente adeguato; 3=realizza la prestazione/produzione in modo adeguato; 4=realizza la prestazione/produzione in modo più che adeguato;  NV = non verificabile (per ragioni non riconducibili allo studente).</a:t>
            </a:r>
            <a:endParaRPr lang="it-IT" altLang="it-IT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9258" y="404664"/>
            <a:ext cx="79992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00" b="1" i="1" dirty="0"/>
              <a:t>Esempio di  struttura di una </a:t>
            </a:r>
            <a:r>
              <a:rPr lang="it-IT" sz="2100" b="1" i="1" u="sng" dirty="0"/>
              <a:t>rubrica di valutazione </a:t>
            </a:r>
          </a:p>
          <a:p>
            <a:pPr algn="ctr"/>
            <a:r>
              <a:rPr lang="it-IT" sz="2100" i="1" dirty="0"/>
              <a:t>relativa ad una prestazione o produzione </a:t>
            </a:r>
            <a:endParaRPr lang="it-IT" sz="21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60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9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it-IT" altLang="it-IT" sz="3200" dirty="0"/>
              <a:t>La rubrica di valutazione dei “compiti di realtà” </a:t>
            </a:r>
          </a:p>
        </p:txBody>
      </p:sp>
      <p:sp>
        <p:nvSpPr>
          <p:cNvPr id="27651" name="Segnaposto contenuto 2"/>
          <p:cNvSpPr>
            <a:spLocks noGrp="1"/>
          </p:cNvSpPr>
          <p:nvPr>
            <p:ph idx="1"/>
          </p:nvPr>
        </p:nvSpPr>
        <p:spPr>
          <a:xfrm>
            <a:off x="685800" y="1484783"/>
            <a:ext cx="7774027" cy="4788001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/>
              <a:t>Essa traduce le competenze traguardo in compiti di realtà (con le relative evidenze), che si articolano in focus di osservazione e descrittori dei gradi di padronanza (scale).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/>
              <a:t>Ciò consente di tradurre il giudizio in voti da inserire nei registri delle discipline coinvolte, oltre che nella condotta. </a:t>
            </a:r>
            <a:endParaRPr lang="it-IT" altLang="it-IT" sz="26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 smtClean="0"/>
              <a:t>Un esempio:</a:t>
            </a:r>
            <a:endParaRPr lang="it-IT" altLang="it-IT" sz="2600" dirty="0"/>
          </a:p>
          <a:p>
            <a:pPr eaLnBrk="1" hangingPunct="1">
              <a:lnSpc>
                <a:spcPct val="90000"/>
              </a:lnSpc>
            </a:pPr>
            <a:endParaRPr lang="it-IT" altLang="it-IT" sz="2200" dirty="0"/>
          </a:p>
          <a:p>
            <a:pPr eaLnBrk="1" hangingPunct="1">
              <a:lnSpc>
                <a:spcPct val="90000"/>
              </a:lnSpc>
            </a:pPr>
            <a:endParaRPr lang="it-IT" altLang="it-IT" sz="2200" dirty="0"/>
          </a:p>
          <a:p>
            <a:pPr eaLnBrk="1" hangingPunct="1">
              <a:lnSpc>
                <a:spcPct val="90000"/>
              </a:lnSpc>
            </a:pPr>
            <a:endParaRPr lang="it-IT" altLang="it-IT" sz="2200" dirty="0"/>
          </a:p>
          <a:p>
            <a:pPr eaLnBrk="1" hangingPunct="1">
              <a:lnSpc>
                <a:spcPct val="90000"/>
              </a:lnSpc>
            </a:pPr>
            <a:endParaRPr lang="it-IT" altLang="it-IT" sz="22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altLang="it-IT" sz="2200" dirty="0"/>
              <a:t> </a:t>
            </a:r>
          </a:p>
        </p:txBody>
      </p:sp>
      <p:sp>
        <p:nvSpPr>
          <p:cNvPr id="27652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2"/>
                </a:solidFill>
                <a:latin typeface="Calibri" charset="0"/>
              </a:defRPr>
            </a:lvl1pPr>
            <a:lvl2pPr marL="557213" indent="-214313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857250" indent="-17145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200150" indent="-1714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1543050" indent="-17145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F527ED-22B6-A14B-88D2-FD5BA96B7A53}" type="slidenum">
              <a:rPr lang="it-IT" altLang="it-IT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61</a:t>
            </a:fld>
            <a:endParaRPr lang="it-IT" altLang="it-IT" sz="900">
              <a:solidFill>
                <a:srgbClr val="898989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178065"/>
              </p:ext>
            </p:extLst>
          </p:nvPr>
        </p:nvGraphicFramePr>
        <p:xfrm>
          <a:off x="3059832" y="3651871"/>
          <a:ext cx="3564396" cy="260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6">
                  <a:extLst>
                    <a:ext uri="{9D8B030D-6E8A-4147-A177-3AD203B41FA5}"/>
                  </a:extLst>
                </a:gridCol>
              </a:tblGrid>
              <a:tr h="34485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Gradi di padronanza </a:t>
                      </a:r>
                    </a:p>
                  </a:txBody>
                  <a:tcPr marL="68580" marR="68580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4485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Elevato</a:t>
                      </a:r>
                    </a:p>
                  </a:txBody>
                  <a:tcPr marL="68580" marR="68580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4485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Intermedio </a:t>
                      </a:r>
                    </a:p>
                  </a:txBody>
                  <a:tcPr marL="68580" marR="68580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4485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Basilare</a:t>
                      </a:r>
                      <a:r>
                        <a:rPr lang="it-IT" sz="2400" baseline="0" dirty="0"/>
                        <a:t> </a:t>
                      </a:r>
                      <a:endParaRPr lang="it-IT" sz="2400" dirty="0"/>
                    </a:p>
                  </a:txBody>
                  <a:tcPr marL="68580" marR="68580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4485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Parziale</a:t>
                      </a:r>
                    </a:p>
                  </a:txBody>
                  <a:tcPr marL="68580" marR="68580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44850">
                <a:tc>
                  <a:txBody>
                    <a:bodyPr/>
                    <a:lstStyle/>
                    <a:p>
                      <a:pPr algn="ctr"/>
                      <a:r>
                        <a:rPr lang="it-IT" sz="2400" i="1" baseline="0" dirty="0" smtClean="0"/>
                        <a:t>Inadeguato  </a:t>
                      </a:r>
                      <a:endParaRPr lang="it-IT" sz="2400" i="1" dirty="0"/>
                    </a:p>
                  </a:txBody>
                  <a:tcPr marL="68580" marR="68580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00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2"/>
                </a:solidFill>
                <a:latin typeface="Calibri" charset="0"/>
              </a:defRPr>
            </a:lvl1pPr>
            <a:lvl2pPr marL="557213" indent="-214313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857250" indent="-17145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200150" indent="-1714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1543050" indent="-17145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8B2D09-AE79-994E-A0F5-A7E2B35F1548}" type="slidenum">
              <a:rPr lang="it-IT" altLang="it-IT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62</a:t>
            </a:fld>
            <a:endParaRPr lang="it-IT" altLang="it-IT" sz="900">
              <a:solidFill>
                <a:srgbClr val="898989"/>
              </a:solidFill>
            </a:endParaRPr>
          </a:p>
        </p:txBody>
      </p:sp>
      <p:sp>
        <p:nvSpPr>
          <p:cNvPr id="38914" name="Titolo 1"/>
          <p:cNvSpPr>
            <a:spLocks noGrp="1"/>
          </p:cNvSpPr>
          <p:nvPr>
            <p:ph type="title" idx="4294967295"/>
          </p:nvPr>
        </p:nvSpPr>
        <p:spPr>
          <a:xfrm>
            <a:off x="755577" y="260648"/>
            <a:ext cx="7727768" cy="1152128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it-IT" altLang="it-IT" sz="2400" dirty="0"/>
              <a:t>Esempio di rubrica su </a:t>
            </a:r>
            <a:r>
              <a:rPr lang="it-IT" altLang="it-IT" sz="2400"/>
              <a:t>scala a quattro livelli </a:t>
            </a:r>
            <a:r>
              <a:rPr lang="it-IT" altLang="it-IT" sz="2400" dirty="0"/>
              <a:t/>
            </a:r>
            <a:br>
              <a:rPr lang="it-IT" altLang="it-IT" sz="2400" dirty="0"/>
            </a:br>
            <a:r>
              <a:rPr lang="it-IT" altLang="it-IT" sz="2400" dirty="0"/>
              <a:t>riferita ad un focus professionale della figura del biotecnologo ambientale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365315"/>
              </p:ext>
            </p:extLst>
          </p:nvPr>
        </p:nvGraphicFramePr>
        <p:xfrm>
          <a:off x="755576" y="1412776"/>
          <a:ext cx="7727769" cy="4680519"/>
        </p:xfrm>
        <a:graphic>
          <a:graphicData uri="http://schemas.openxmlformats.org/drawingml/2006/table">
            <a:tbl>
              <a:tblPr/>
              <a:tblGrid>
                <a:gridCol w="1450120"/>
                <a:gridCol w="413370"/>
                <a:gridCol w="3403994"/>
                <a:gridCol w="2460285"/>
              </a:tblGrid>
              <a:tr h="551089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FOCUS </a:t>
                      </a:r>
                    </a:p>
                  </a:txBody>
                  <a:tcPr marL="37079" marR="3707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LIV.</a:t>
                      </a:r>
                    </a:p>
                  </a:txBody>
                  <a:tcPr marL="37079" marR="3707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DESCRITTORI </a:t>
                      </a:r>
                    </a:p>
                  </a:txBody>
                  <a:tcPr marL="37079" marR="3707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SAPERI ESSENZIALI  </a:t>
                      </a:r>
                    </a:p>
                  </a:txBody>
                  <a:tcPr marL="37079" marR="3707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</a:tr>
              <a:tr h="825886">
                <a:tc rowSpan="4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Individua soluzioni per la riduzione degli impatti ambientali sulle varie matrici (acqua, aria, suolo, rifiuti, rumore ecc…)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 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 </a:t>
                      </a:r>
                    </a:p>
                  </a:txBody>
                  <a:tcPr marL="37079" marR="3707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4</a:t>
                      </a:r>
                    </a:p>
                  </a:txBody>
                  <a:tcPr marL="37079" marR="3707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 Propone possibili soluzioni alle problematiche ambientali riscontrate durante il sopralluogo in Azienda</a:t>
                      </a:r>
                    </a:p>
                  </a:txBody>
                  <a:tcPr marL="37079" marR="3707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rowSpan="4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altLang="it-IT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MS PGothic" charset="-128"/>
                        <a:cs typeface="Times New Roman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it-IT" alt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Strategie algoritmiche di fronteggiamento di situazioni problematiche.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it-IT" alt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I principali inquinanti e impatti ambientali di natura chimica/fisica/biologica.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it-IT" altLang="it-IT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Gli impatti ambientali (riduzione e ottimizzazione dei consumi energetici, tecniche di depurazione, ecc…).</a:t>
                      </a:r>
                    </a:p>
                  </a:txBody>
                  <a:tcPr marL="37079" marR="3707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  <a:tr h="82588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3</a:t>
                      </a:r>
                    </a:p>
                  </a:txBody>
                  <a:tcPr marL="37079" marR="3707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 Se guidato individua possibili soluzioni alle problematiche riscontrate durante il sopralluogo in Azienda</a:t>
                      </a:r>
                    </a:p>
                  </a:txBody>
                  <a:tcPr marL="37079" marR="3707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1006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2</a:t>
                      </a:r>
                    </a:p>
                  </a:txBody>
                  <a:tcPr marL="37079" marR="3707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 Comprende le soluzioni proposte dal tecnico dell’ente in merito alle problematiche ambientali riscontrate durante il sopralluogo in Azienda</a:t>
                      </a:r>
                    </a:p>
                  </a:txBody>
                  <a:tcPr marL="37079" marR="3707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3769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1</a:t>
                      </a:r>
                    </a:p>
                  </a:txBody>
                  <a:tcPr marL="37079" marR="3707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2400">
                          <a:solidFill>
                            <a:schemeClr val="tx2"/>
                          </a:solidFill>
                          <a:latin typeface="Calibri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Calibri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4492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MS PGothic" charset="-128"/>
                          <a:cs typeface="Times New Roman" charset="0"/>
                        </a:rPr>
                        <a:t> Comprende le soluzioni proposte dal tecnico dell’ente ma non riesce a associarle alle specifiche problematiche ambientali riscontrate durante il sopralluogo in Azienda</a:t>
                      </a:r>
                    </a:p>
                  </a:txBody>
                  <a:tcPr marL="37079" marR="3707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582" name="Rectangle 1"/>
          <p:cNvSpPr>
            <a:spLocks noChangeArrowheads="1"/>
          </p:cNvSpPr>
          <p:nvPr/>
        </p:nvSpPr>
        <p:spPr bwMode="auto">
          <a:xfrm>
            <a:off x="2520555" y="182639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350">
              <a:solidFill>
                <a:schemeClr val="tx1"/>
              </a:solidFill>
              <a:latin typeface="Arial" charset="0"/>
              <a:ea typeface="MS PGothic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6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08392" cy="100811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it-IT" altLang="it-IT" sz="3200" dirty="0"/>
              <a:t>Una proposta di ponderazione valutativa: </a:t>
            </a:r>
            <a:br>
              <a:rPr lang="it-IT" altLang="it-IT" sz="3200" dirty="0"/>
            </a:br>
            <a:r>
              <a:rPr lang="it-IT" altLang="it-IT" sz="2800" dirty="0"/>
              <a:t>un peso 50/50  tra </a:t>
            </a:r>
            <a:r>
              <a:rPr lang="it-IT" altLang="it-IT" sz="2800" dirty="0" err="1"/>
              <a:t>saperi</a:t>
            </a:r>
            <a:r>
              <a:rPr lang="it-IT" altLang="it-IT" sz="2800" dirty="0"/>
              <a:t> «detti» e </a:t>
            </a:r>
            <a:r>
              <a:rPr lang="it-IT" altLang="it-IT" sz="2800" dirty="0" err="1"/>
              <a:t>saperi</a:t>
            </a:r>
            <a:r>
              <a:rPr lang="it-IT" altLang="it-IT" sz="2800" dirty="0"/>
              <a:t> «agiti» </a:t>
            </a:r>
          </a:p>
        </p:txBody>
      </p:sp>
      <p:sp>
        <p:nvSpPr>
          <p:cNvPr id="29699" name="Segnaposto contenuto 2"/>
          <p:cNvSpPr>
            <a:spLocks noGrp="1"/>
          </p:cNvSpPr>
          <p:nvPr>
            <p:ph idx="1"/>
          </p:nvPr>
        </p:nvSpPr>
        <p:spPr>
          <a:xfrm>
            <a:off x="685800" y="1844824"/>
            <a:ext cx="7708392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it-IT" sz="2100" dirty="0"/>
              <a:t>Con la valutazione dei compiti di realtà, tutte le discipline possono ottenere ad esempio due tipologie di voti</a:t>
            </a:r>
            <a:r>
              <a:rPr lang="it-IT" altLang="it-IT" sz="2100" dirty="0" smtClean="0"/>
              <a:t>:</a:t>
            </a:r>
          </a:p>
          <a:p>
            <a:pPr marL="0" indent="0">
              <a:buNone/>
            </a:pPr>
            <a:endParaRPr lang="it-IT" altLang="it-IT" sz="2100" dirty="0"/>
          </a:p>
          <a:p>
            <a:pPr marL="0" indent="0">
              <a:buFont typeface="Calibri" charset="0"/>
              <a:buAutoNum type="arabicPeriod"/>
            </a:pPr>
            <a:r>
              <a:rPr lang="it-IT" altLang="it-IT" sz="2100" dirty="0"/>
              <a:t>Quelli derivanti dalle verifiche di conoscenze ed abilità puntuali e riferite a «</a:t>
            </a:r>
            <a:r>
              <a:rPr lang="it-IT" altLang="it-IT" sz="2100" b="1" dirty="0" err="1"/>
              <a:t>saperi</a:t>
            </a:r>
            <a:r>
              <a:rPr lang="it-IT" altLang="it-IT" sz="2100" b="1" dirty="0"/>
              <a:t> detti</a:t>
            </a:r>
            <a:r>
              <a:rPr lang="it-IT" altLang="it-IT" sz="2100" dirty="0"/>
              <a:t>»</a:t>
            </a:r>
          </a:p>
          <a:p>
            <a:pPr marL="0" indent="0">
              <a:buFont typeface="Calibri" charset="0"/>
              <a:buAutoNum type="arabicPeriod"/>
            </a:pPr>
            <a:r>
              <a:rPr lang="it-IT" altLang="it-IT" sz="2100" dirty="0"/>
              <a:t>Quelli derivanti dai compiti di realtà (</a:t>
            </a:r>
            <a:r>
              <a:rPr lang="it-IT" altLang="it-IT" sz="2100" dirty="0" err="1"/>
              <a:t>UdA</a:t>
            </a:r>
            <a:r>
              <a:rPr lang="it-IT" altLang="it-IT" sz="2100" dirty="0"/>
              <a:t>, ASL, prove esperte…) e riferite a «</a:t>
            </a:r>
            <a:r>
              <a:rPr lang="it-IT" altLang="it-IT" sz="2100" b="1" dirty="0" err="1"/>
              <a:t>saperi</a:t>
            </a:r>
            <a:r>
              <a:rPr lang="it-IT" altLang="it-IT" sz="2100" b="1" dirty="0"/>
              <a:t> agiti</a:t>
            </a:r>
            <a:r>
              <a:rPr lang="it-IT" altLang="it-IT" sz="2100" dirty="0"/>
              <a:t>».</a:t>
            </a:r>
          </a:p>
          <a:p>
            <a:pPr marL="0" indent="0">
              <a:buNone/>
            </a:pPr>
            <a:endParaRPr lang="it-IT" altLang="it-IT" sz="2100" dirty="0" smtClean="0"/>
          </a:p>
          <a:p>
            <a:pPr marL="0" indent="0">
              <a:buNone/>
            </a:pPr>
            <a:r>
              <a:rPr lang="it-IT" altLang="it-IT" sz="2100" dirty="0" smtClean="0"/>
              <a:t>Occorre </a:t>
            </a:r>
            <a:r>
              <a:rPr lang="it-IT" altLang="it-IT" sz="2100" dirty="0"/>
              <a:t>attribuire un </a:t>
            </a:r>
            <a:r>
              <a:rPr lang="it-IT" altLang="it-IT" sz="2100" b="1" dirty="0"/>
              <a:t>peso</a:t>
            </a:r>
            <a:r>
              <a:rPr lang="it-IT" altLang="it-IT" sz="2100" dirty="0"/>
              <a:t> alle due tipologie di voti: </a:t>
            </a:r>
            <a:r>
              <a:rPr lang="it-IT" altLang="it-IT" sz="2100" dirty="0" smtClean="0"/>
              <a:t>in molte scuole si adotta </a:t>
            </a:r>
            <a:r>
              <a:rPr lang="it-IT" altLang="it-IT" sz="2100" dirty="0"/>
              <a:t>un peso paritario (50 / 50). </a:t>
            </a:r>
            <a:r>
              <a:rPr lang="it-IT" altLang="it-IT" sz="2100" dirty="0" smtClean="0"/>
              <a:t>Con </a:t>
            </a:r>
            <a:r>
              <a:rPr lang="it-IT" altLang="it-IT" sz="2100" dirty="0"/>
              <a:t>l’esperienza, si potranno attribuire pesi più appropriati .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63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77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56136"/>
          </a:xfrm>
        </p:spPr>
        <p:txBody>
          <a:bodyPr>
            <a:normAutofit/>
          </a:bodyPr>
          <a:lstStyle/>
          <a:p>
            <a:r>
              <a:rPr lang="it-IT" sz="3600" smtClean="0"/>
              <a:t>La </a:t>
            </a:r>
            <a:r>
              <a:rPr lang="it-IT" sz="3600" dirty="0" smtClean="0"/>
              <a:t>certificazione delle competenze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628800"/>
            <a:ext cx="7543800" cy="46439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i="1" dirty="0"/>
              <a:t>Che cosa prevede la Guida del MIUR</a:t>
            </a:r>
            <a:r>
              <a:rPr lang="it-IT" sz="2400" i="1" dirty="0" smtClean="0"/>
              <a:t>?</a:t>
            </a:r>
            <a:endParaRPr lang="it-IT" sz="2400" dirty="0"/>
          </a:p>
          <a:p>
            <a:r>
              <a:rPr lang="it-IT" sz="2400" dirty="0"/>
              <a:t>La certificazione si identifica con la </a:t>
            </a:r>
            <a:r>
              <a:rPr lang="it-IT" sz="2400" b="1" dirty="0"/>
              <a:t>compilazione</a:t>
            </a:r>
            <a:r>
              <a:rPr lang="it-IT" sz="2400" dirty="0"/>
              <a:t>, di norma da parte del tutor esterno(si veda sopra) e/o dal tutor interno(per le parti di alternanza svolte a scuola), </a:t>
            </a:r>
            <a:r>
              <a:rPr lang="it-IT" sz="2400" b="1" dirty="0"/>
              <a:t>di un documento progettato congiuntamente dalla scuola e dalla struttura ospitante </a:t>
            </a:r>
            <a:r>
              <a:rPr lang="it-IT" sz="2400" dirty="0"/>
              <a:t>(ma, meglio, proposto dalla scuola) che deve contenere necessariamente gli elementi minimi previsti dal Decreto Legislativo 13/2013 (art. 6</a:t>
            </a:r>
            <a:r>
              <a:rPr lang="it-IT" sz="2400" dirty="0" smtClean="0"/>
              <a:t>).</a:t>
            </a:r>
          </a:p>
          <a:p>
            <a:pPr marL="0" indent="0">
              <a:buNone/>
            </a:pPr>
            <a:r>
              <a:rPr lang="it-IT" i="1" dirty="0"/>
              <a:t>(Cfr. p. 108-109 della Guida Ministeriale per il dettaglio di questa valorizzazione rispetto alle discipline, al voto di condotta e alla eventuale attribuzione di crediti (DM 20/11/2000, n. 429). 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64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37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Autofit/>
          </a:bodyPr>
          <a:lstStyle/>
          <a:p>
            <a:r>
              <a:rPr lang="it-IT" sz="3200" dirty="0"/>
              <a:t>Elementi da inserire nel documento di certificazione: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2553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t-IT" sz="2200" dirty="0"/>
              <a:t>a) dati anagrafici dello studente; </a:t>
            </a:r>
          </a:p>
          <a:p>
            <a:pPr marL="82296" indent="0">
              <a:buNone/>
            </a:pPr>
            <a:r>
              <a:rPr lang="it-IT" sz="2200" dirty="0"/>
              <a:t>b) dati dell’istituto scolastico; </a:t>
            </a:r>
          </a:p>
          <a:p>
            <a:pPr marL="82296" indent="0">
              <a:buNone/>
            </a:pPr>
            <a:r>
              <a:rPr lang="it-IT" sz="2200" dirty="0"/>
              <a:t>c) riferimenti alla tipologia e contenuti dell’accordo che ha definito il percorso in alternanza; </a:t>
            </a:r>
          </a:p>
          <a:p>
            <a:pPr marL="82296" indent="0">
              <a:buNone/>
            </a:pPr>
            <a:r>
              <a:rPr lang="it-IT" sz="2200" dirty="0"/>
              <a:t>d) competenze acquisite, indicando per ciascuna di esse il riferimento all’ordinamento ed all’indirizzo di studio; </a:t>
            </a:r>
          </a:p>
          <a:p>
            <a:pPr marL="82296" indent="0">
              <a:buNone/>
            </a:pPr>
            <a:r>
              <a:rPr lang="it-IT" sz="2200" dirty="0"/>
              <a:t>e) dati relativi ai contesti di lavoro in cui l’alternanza si è svolta, alle modalità di apprendimento e valutazione delle competenze; </a:t>
            </a:r>
          </a:p>
          <a:p>
            <a:pPr marL="82296" indent="0">
              <a:buNone/>
            </a:pPr>
            <a:r>
              <a:rPr lang="it-IT" sz="2200" dirty="0" err="1"/>
              <a:t>f</a:t>
            </a:r>
            <a:r>
              <a:rPr lang="it-IT" sz="2200" dirty="0"/>
              <a:t>) lingua utilizzata nel contesto lavorativo (cfr. Guida MIUR per l’ASL, p. 103).</a:t>
            </a:r>
          </a:p>
          <a:p>
            <a:endParaRPr lang="it-IT" sz="22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65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1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577516" y="548680"/>
            <a:ext cx="7904747" cy="5724105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it-IT" dirty="0"/>
              <a:t>La predisposizione di questo documento di singolo studente è ragionevole abbia luogo </a:t>
            </a:r>
            <a:r>
              <a:rPr lang="it-IT" u="sng" dirty="0"/>
              <a:t>al termine di ogni periodo annuale di alternanza</a:t>
            </a:r>
            <a:r>
              <a:rPr lang="it-IT" dirty="0"/>
              <a:t>: </a:t>
            </a:r>
          </a:p>
          <a:p>
            <a:r>
              <a:rPr lang="it-IT" dirty="0"/>
              <a:t>a) </a:t>
            </a:r>
            <a:r>
              <a:rPr lang="it-IT" u="sng" dirty="0"/>
              <a:t>inserimento nel curriculum del singolo studente </a:t>
            </a:r>
            <a:r>
              <a:rPr lang="it-IT" dirty="0"/>
              <a:t>attraverso il Portale Unico dei Dati della Scuola (Legge 107/2015) anche ai fini della sua valorizzazione negli scrutini “intermedi e finali degli anni scolastici compresi nel secondo biennio e nell’ultimo anno del corso di studi”; </a:t>
            </a:r>
          </a:p>
          <a:p>
            <a:r>
              <a:rPr lang="it-IT" dirty="0"/>
              <a:t>b) </a:t>
            </a:r>
            <a:r>
              <a:rPr lang="it-IT" u="sng" dirty="0"/>
              <a:t>predisposizione della terza prova scritta dell’esame di Stato </a:t>
            </a:r>
            <a:r>
              <a:rPr lang="it-IT" dirty="0"/>
              <a:t>(ma in questo caso le competenze, e le relative abilità e conoscenze, devono essere certificate congiuntamente dalla scuola e dalla struttura ospitante); </a:t>
            </a:r>
          </a:p>
          <a:p>
            <a:r>
              <a:rPr lang="it-IT" dirty="0"/>
              <a:t>c) </a:t>
            </a:r>
            <a:r>
              <a:rPr lang="it-IT" u="sng" dirty="0"/>
              <a:t>svolgimento del colloquio in sede di esame di Stato </a:t>
            </a:r>
            <a:r>
              <a:rPr lang="it-IT" dirty="0"/>
              <a:t>(ma solo per gli istituti professionali e tecnici, con Commissioni composte anche da esperti del mondo economico e produttivo); </a:t>
            </a:r>
          </a:p>
          <a:p>
            <a:r>
              <a:rPr lang="it-IT" dirty="0"/>
              <a:t>d) </a:t>
            </a:r>
            <a:r>
              <a:rPr lang="it-IT" u="sng" dirty="0"/>
              <a:t>indicazione delle competenze (certificate) acquisite in alternanza all’interno del certificato in esito ai risultati degli esami di Stato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66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72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756942"/>
            <a:ext cx="7304372" cy="52629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u="sng" dirty="0"/>
              <a:t>Avvertenza</a:t>
            </a:r>
          </a:p>
          <a:p>
            <a:endParaRPr lang="it-IT" sz="2800" b="1" dirty="0"/>
          </a:p>
          <a:p>
            <a:r>
              <a:rPr lang="it-IT" sz="2800" b="1" dirty="0"/>
              <a:t>Certificare</a:t>
            </a:r>
            <a:r>
              <a:rPr lang="it-IT" sz="2800" dirty="0"/>
              <a:t> l’apprendimento avvenuto in contesti di alternanza scuola-lavoro </a:t>
            </a:r>
            <a:r>
              <a:rPr lang="it-IT" sz="2800" b="1" dirty="0"/>
              <a:t>non è utile solo a tradurre nella valutazione finale o nel curriculum quanto acquisito in questi periodi</a:t>
            </a:r>
            <a:r>
              <a:rPr lang="it-IT" sz="2800" dirty="0"/>
              <a:t>, ma serve alla </a:t>
            </a:r>
            <a:r>
              <a:rPr lang="it-IT" sz="2800" b="1" dirty="0"/>
              <a:t>messa in trasparenza degli elementi di competenza conseguiti </a:t>
            </a:r>
            <a:r>
              <a:rPr lang="it-IT" sz="2800" dirty="0"/>
              <a:t>soprattutto </a:t>
            </a:r>
            <a:r>
              <a:rPr lang="it-IT" sz="2800" b="1" dirty="0"/>
              <a:t>ai fini della formazione globale della </a:t>
            </a:r>
            <a:r>
              <a:rPr lang="it-IT" sz="2800" b="1" dirty="0" smtClean="0"/>
              <a:t>persona </a:t>
            </a:r>
            <a:r>
              <a:rPr lang="it-IT" sz="2800" dirty="0" smtClean="0"/>
              <a:t>(anche nei contesti non formali e informali).</a:t>
            </a:r>
            <a:endParaRPr lang="it-IT" sz="28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67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3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it-IT" altLang="it-IT" sz="3200" dirty="0"/>
              <a:t>L’attestazione come base di partenza</a:t>
            </a:r>
          </a:p>
        </p:txBody>
      </p:sp>
      <p:sp>
        <p:nvSpPr>
          <p:cNvPr id="32771" name="Segnaposto contenuto 2"/>
          <p:cNvSpPr>
            <a:spLocks noGrp="1"/>
          </p:cNvSpPr>
          <p:nvPr>
            <p:ph idx="1"/>
          </p:nvPr>
        </p:nvSpPr>
        <p:spPr>
          <a:xfrm>
            <a:off x="822960" y="1628800"/>
            <a:ext cx="7543800" cy="4643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it-IT" sz="2200" dirty="0"/>
              <a:t>Quando la valutazione ha accertato la padronanza da parte del candidato di determinati elementi di competenza, si può procede al riconoscimento e alla «attestazione» delle competenze.</a:t>
            </a:r>
          </a:p>
          <a:p>
            <a:pPr marL="0" indent="0">
              <a:buNone/>
            </a:pPr>
            <a:r>
              <a:rPr lang="it-IT" altLang="it-IT" sz="2200" dirty="0"/>
              <a:t>Occorre che il linguaggio utilizzato nei vari format scelti:</a:t>
            </a:r>
          </a:p>
          <a:p>
            <a:pPr>
              <a:buFont typeface="Wingdings" charset="2"/>
              <a:buChar char="Ø"/>
            </a:pPr>
            <a:r>
              <a:rPr lang="it-IT" altLang="it-IT" sz="2200" dirty="0"/>
              <a:t>sia c</a:t>
            </a:r>
            <a:r>
              <a:rPr lang="it-IT" altLang="it-IT" sz="2200" b="1" dirty="0"/>
              <a:t>omprensibile </a:t>
            </a:r>
            <a:r>
              <a:rPr lang="it-IT" altLang="it-IT" sz="2200" dirty="0"/>
              <a:t>da parte di tutti i soggetti in gioco (azienda, studenti, scuola); </a:t>
            </a:r>
          </a:p>
          <a:p>
            <a:pPr>
              <a:buFont typeface="Wingdings" charset="2"/>
              <a:buChar char="Ø"/>
            </a:pPr>
            <a:r>
              <a:rPr lang="it-IT" altLang="it-IT" sz="2200" dirty="0"/>
              <a:t>siano messe in chiaro le </a:t>
            </a:r>
            <a:r>
              <a:rPr lang="it-IT" altLang="it-IT" sz="2200" b="1" dirty="0"/>
              <a:t>evidenze </a:t>
            </a:r>
            <a:r>
              <a:rPr lang="it-IT" altLang="it-IT" sz="2200" dirty="0"/>
              <a:t>(compiti reali ed adeguati) su cui si è basato il processo di valutazione, tramite un apposito allegato.</a:t>
            </a:r>
          </a:p>
          <a:p>
            <a:pPr marL="0" indent="0">
              <a:buNone/>
            </a:pPr>
            <a:r>
              <a:rPr lang="it-IT" altLang="it-IT" sz="2200" dirty="0"/>
              <a:t>In vista dell’esame di Stato è utile anche compilare il </a:t>
            </a:r>
            <a:r>
              <a:rPr lang="it-IT" altLang="it-IT" sz="2200" b="1" dirty="0"/>
              <a:t>supplemento </a:t>
            </a:r>
            <a:r>
              <a:rPr lang="it-IT" altLang="it-IT" sz="2200" b="1" dirty="0" err="1"/>
              <a:t>Europass</a:t>
            </a:r>
            <a:r>
              <a:rPr lang="it-IT" altLang="it-IT" sz="2200" b="1" dirty="0"/>
              <a:t> </a:t>
            </a:r>
            <a:r>
              <a:rPr lang="it-IT" altLang="it-IT" sz="2200" dirty="0"/>
              <a:t>. </a:t>
            </a:r>
          </a:p>
          <a:p>
            <a:pPr marL="0" indent="0"/>
            <a:endParaRPr lang="it-IT" altLang="it-IT" sz="2200" dirty="0"/>
          </a:p>
        </p:txBody>
      </p:sp>
      <p:sp>
        <p:nvSpPr>
          <p:cNvPr id="32772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2"/>
                </a:solidFill>
                <a:latin typeface="Calibri" charset="0"/>
              </a:defRPr>
            </a:lvl1pPr>
            <a:lvl2pPr marL="557213" indent="-214313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charset="0"/>
              </a:defRPr>
            </a:lvl2pPr>
            <a:lvl3pPr marL="857250" indent="-171450">
              <a:spcBef>
                <a:spcPct val="20000"/>
              </a:spcBef>
              <a:buFont typeface="Calibri" charset="0"/>
              <a:buChar char="+"/>
              <a:defRPr>
                <a:solidFill>
                  <a:schemeClr val="tx1"/>
                </a:solidFill>
                <a:latin typeface="Calibri" charset="0"/>
              </a:defRPr>
            </a:lvl3pPr>
            <a:lvl4pPr marL="1200150" indent="-1714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charset="0"/>
              </a:defRPr>
            </a:lvl4pPr>
            <a:lvl5pPr marL="1543050" indent="-17145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1F1104-B2DF-C142-8B18-B704ECFD5AF0}" type="slidenum">
              <a:rPr lang="it-IT" altLang="it-IT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68</a:t>
            </a:fld>
            <a:endParaRPr lang="it-IT" altLang="it-IT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6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84128"/>
          </a:xfrm>
        </p:spPr>
        <p:txBody>
          <a:bodyPr>
            <a:noAutofit/>
          </a:bodyPr>
          <a:lstStyle/>
          <a:p>
            <a:r>
              <a:rPr lang="it-IT" sz="3200" dirty="0" smtClean="0"/>
              <a:t>alcuni </a:t>
            </a:r>
            <a:r>
              <a:rPr lang="it-IT" sz="3200" dirty="0"/>
              <a:t>nodi dal punto di vista concettuale e metodologico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772816"/>
            <a:ext cx="7805499" cy="4065509"/>
          </a:xfrm>
        </p:spPr>
        <p:txBody>
          <a:bodyPr>
            <a:noAutofit/>
          </a:bodyPr>
          <a:lstStyle/>
          <a:p>
            <a:r>
              <a:rPr lang="it-IT" sz="2400" u="sng" dirty="0" smtClean="0"/>
              <a:t>Che </a:t>
            </a:r>
            <a:r>
              <a:rPr lang="it-IT" sz="2400" u="sng" dirty="0"/>
              <a:t>cosa si intende per certificazione e chi è autorizzato a farla </a:t>
            </a:r>
            <a:r>
              <a:rPr lang="it-IT" sz="2400" dirty="0"/>
              <a:t> (le differenze tra riconoscimento, validazione, attestazione, certificazione e la questione della terzietà del soggetto certificante e il ruolo dell’impresa; l’oggetto di riferimento delle attestazioni; gli attori e i loro ruoli, </a:t>
            </a:r>
            <a:r>
              <a:rPr lang="is-IS" sz="2400" dirty="0"/>
              <a:t>…</a:t>
            </a:r>
            <a:r>
              <a:rPr lang="it-IT" sz="2400" dirty="0"/>
              <a:t>)?</a:t>
            </a:r>
          </a:p>
          <a:p>
            <a:pPr marL="0" indent="0">
              <a:buNone/>
            </a:pPr>
            <a:endParaRPr lang="it-IT" sz="2400" u="sng" dirty="0"/>
          </a:p>
          <a:p>
            <a:r>
              <a:rPr lang="it-IT" sz="2400" u="sng" dirty="0"/>
              <a:t>Come e che cosa si può fare per “certificare” delle competenze nel caso in cui - come quello dell’alternanza</a:t>
            </a:r>
            <a:r>
              <a:rPr lang="it-IT" sz="2400" dirty="0"/>
              <a:t> - i </a:t>
            </a:r>
            <a:r>
              <a:rPr lang="it-IT" sz="2400" b="1" i="1" dirty="0"/>
              <a:t>percorsi siano relativamente brevi</a:t>
            </a:r>
            <a:r>
              <a:rPr lang="it-IT" sz="2400" dirty="0"/>
              <a:t>?</a:t>
            </a:r>
            <a:endParaRPr lang="it-IT" sz="2400" u="sng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u="sng" dirty="0"/>
          </a:p>
          <a:p>
            <a:endParaRPr lang="it-IT" sz="2400" dirty="0"/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69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Brainstorming: </a:t>
            </a:r>
            <a:br>
              <a:rPr lang="it-IT" sz="5400" dirty="0" smtClean="0"/>
            </a:br>
            <a:r>
              <a:rPr lang="it-IT" sz="4400" dirty="0" smtClean="0"/>
              <a:t>i primi risultati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3612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800" dirty="0" smtClean="0"/>
              <a:t>La situazione nelle vostre </a:t>
            </a:r>
            <a:r>
              <a:rPr lang="it-IT" sz="2800" dirty="0" smtClean="0"/>
              <a:t>scuole (scheda 1) </a:t>
            </a:r>
          </a:p>
          <a:p>
            <a:pPr marL="0" indent="0">
              <a:buNone/>
            </a:pPr>
            <a:r>
              <a:rPr lang="it-IT" sz="2800" dirty="0"/>
              <a:t>P</a:t>
            </a:r>
            <a:r>
              <a:rPr lang="it-IT" sz="2800" dirty="0" smtClean="0"/>
              <a:t>unti di possibile approfondimento più utili (scheda 2)</a:t>
            </a:r>
            <a:endParaRPr lang="it-IT" sz="28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7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84128"/>
          </a:xfrm>
        </p:spPr>
        <p:txBody>
          <a:bodyPr>
            <a:normAutofit/>
          </a:bodyPr>
          <a:lstStyle/>
          <a:p>
            <a:r>
              <a:rPr lang="it-IT" sz="3200" dirty="0"/>
              <a:t>Che cosa si può fare?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268759"/>
            <a:ext cx="7543800" cy="5004025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/>
              <a:t>La </a:t>
            </a:r>
            <a:r>
              <a:rPr lang="it-IT" dirty="0"/>
              <a:t>“Guida operativa” a pagina 51 prevede che: </a:t>
            </a:r>
          </a:p>
          <a:p>
            <a:pPr marL="0" indent="0">
              <a:buNone/>
            </a:pPr>
            <a:r>
              <a:rPr lang="it-IT" dirty="0"/>
              <a:t>«</a:t>
            </a:r>
            <a:r>
              <a:rPr lang="is-IS" dirty="0"/>
              <a:t>…</a:t>
            </a:r>
            <a:r>
              <a:rPr lang="it-IT" dirty="0"/>
              <a:t>, la certificazione delle competenze sviluppate attraverso la metodologia dell’alternanza scuola lavoro </a:t>
            </a:r>
            <a:r>
              <a:rPr lang="it-IT" dirty="0" err="1"/>
              <a:t>puo</a:t>
            </a:r>
            <a:r>
              <a:rPr lang="it-IT" dirty="0"/>
              <a:t>̀ essere acquisita negli </a:t>
            </a:r>
            <a:r>
              <a:rPr lang="it-IT" i="1" dirty="0"/>
              <a:t>scrutini intermedi e finali degli anni scolastici compresi nel secondo biennio e nell’ultimo anno </a:t>
            </a:r>
            <a:r>
              <a:rPr lang="it-IT" dirty="0"/>
              <a:t>del corso di studi. </a:t>
            </a:r>
            <a:r>
              <a:rPr lang="it-IT" b="1" dirty="0"/>
              <a:t>In tutti i casi, tale certificazione deve essere acquisita </a:t>
            </a:r>
            <a:r>
              <a:rPr lang="it-IT" b="1" i="1" dirty="0"/>
              <a:t>entro la data dello scrutinio di ammissione agli esami di Stato </a:t>
            </a:r>
            <a:r>
              <a:rPr lang="it-IT" b="1" dirty="0"/>
              <a:t>e inserita nel curriculum dello studente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Sulla base della suddetta certificazione, il Consiglio di classe procede: </a:t>
            </a:r>
          </a:p>
          <a:p>
            <a:pPr marL="342900" indent="-342900">
              <a:buAutoNum type="alphaLcParenR"/>
            </a:pPr>
            <a:r>
              <a:rPr lang="it-IT" dirty="0"/>
              <a:t>alla </a:t>
            </a:r>
            <a:r>
              <a:rPr lang="it-IT" u="sng" dirty="0"/>
              <a:t>valutazione degli esiti delle </a:t>
            </a:r>
            <a:r>
              <a:rPr lang="it-IT" u="sng" dirty="0" err="1"/>
              <a:t>attivita</a:t>
            </a:r>
            <a:r>
              <a:rPr lang="it-IT" u="sng" dirty="0"/>
              <a:t>̀ di alternanza e della loro </a:t>
            </a:r>
            <a:r>
              <a:rPr lang="it-IT" i="1" u="sng" dirty="0"/>
              <a:t>ricaduta sugli apprendimenti disciplinari e sul voto di condotta</a:t>
            </a:r>
            <a:r>
              <a:rPr lang="it-IT" dirty="0"/>
              <a:t>; le proposte di voto dei docenti del Consiglio di classe tengono esplicitamente conto dei suddetti esiti; </a:t>
            </a:r>
          </a:p>
          <a:p>
            <a:pPr marL="342900" indent="-342900">
              <a:buAutoNum type="alphaLcParenR"/>
            </a:pPr>
            <a:r>
              <a:rPr lang="it-IT" i="1" u="sng" dirty="0"/>
              <a:t>all’attribuzione dei crediti</a:t>
            </a:r>
            <a:r>
              <a:rPr lang="it-IT" i="1" dirty="0"/>
              <a:t>.</a:t>
            </a:r>
            <a:r>
              <a:rPr lang="it-IT" dirty="0"/>
              <a:t>»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70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85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56136"/>
          </a:xfrm>
        </p:spPr>
        <p:txBody>
          <a:bodyPr>
            <a:normAutofit/>
          </a:bodyPr>
          <a:lstStyle/>
          <a:p>
            <a:r>
              <a:rPr lang="it-IT" sz="3200" dirty="0"/>
              <a:t>Strumenti per </a:t>
            </a:r>
            <a:r>
              <a:rPr lang="it-IT" sz="3200"/>
              <a:t>la certificazione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772815"/>
            <a:ext cx="7543800" cy="4499969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L’alternanza è un caso di apprendimento “nei contesti non formali”. </a:t>
            </a:r>
          </a:p>
          <a:p>
            <a:pPr marL="0" indent="0">
              <a:buNone/>
            </a:pPr>
            <a:r>
              <a:rPr lang="it-IT" sz="2200" dirty="0"/>
              <a:t>Quindi da un lato </a:t>
            </a:r>
            <a:r>
              <a:rPr lang="it-IT" sz="2200" b="1" dirty="0"/>
              <a:t>si può fare riferimento alla recente normativa in materia</a:t>
            </a:r>
            <a:r>
              <a:rPr lang="it-IT" sz="2200" dirty="0"/>
              <a:t>, dall’altro occorre ricordare che si opera </a:t>
            </a:r>
            <a:r>
              <a:rPr lang="it-IT" sz="2200" b="1" dirty="0"/>
              <a:t>non avendo ancora a disposizione un formato ufficiale </a:t>
            </a:r>
            <a:r>
              <a:rPr lang="it-IT" sz="2200" dirty="0"/>
              <a:t>cui conformare i vari documenti di attestazione degli esiti di apprendimento.</a:t>
            </a:r>
          </a:p>
          <a:p>
            <a:pPr marL="0" indent="0">
              <a:buNone/>
            </a:pPr>
            <a:r>
              <a:rPr lang="it-IT" sz="2200" i="1" u="sng" dirty="0"/>
              <a:t>A livello europeo</a:t>
            </a:r>
            <a:r>
              <a:rPr lang="it-IT" sz="2200" i="1" dirty="0"/>
              <a:t>, i dispositivi ispirati all’EQF e tradottisi a vari livelli (ECVET, </a:t>
            </a:r>
            <a:r>
              <a:rPr lang="it-IT" sz="2200" i="1" dirty="0" err="1"/>
              <a:t>Europass</a:t>
            </a:r>
            <a:r>
              <a:rPr lang="it-IT" sz="2200" i="1" dirty="0"/>
              <a:t> e </a:t>
            </a:r>
            <a:r>
              <a:rPr lang="it-IT" sz="2200" i="1" dirty="0" err="1"/>
              <a:t>Youthpass</a:t>
            </a:r>
            <a:r>
              <a:rPr lang="it-IT" sz="2200" i="1" dirty="0"/>
              <a:t>) hanno tracciato una strada che ha trovato una prima traduzione in Italia del </a:t>
            </a:r>
            <a:r>
              <a:rPr lang="it-IT" sz="2200" i="1" u="sng" dirty="0"/>
              <a:t>sistema nazionale di certificazione delle competenze </a:t>
            </a:r>
            <a:r>
              <a:rPr lang="it-IT" sz="2200" i="1" dirty="0"/>
              <a:t>acquisite nei contesti non formali (di cui al </a:t>
            </a:r>
            <a:r>
              <a:rPr lang="it-IT" sz="2200" b="1" i="1" dirty="0" err="1"/>
              <a:t>d.lgsl</a:t>
            </a:r>
            <a:r>
              <a:rPr lang="it-IT" sz="2200" b="1" i="1" dirty="0"/>
              <a:t>.</a:t>
            </a:r>
            <a:r>
              <a:rPr lang="it-IT" sz="2200" i="1" dirty="0"/>
              <a:t> </a:t>
            </a:r>
            <a:r>
              <a:rPr lang="it-IT" sz="2200" b="1" i="1" dirty="0"/>
              <a:t>13 del 16/01/2013</a:t>
            </a:r>
            <a:r>
              <a:rPr lang="it-IT" sz="2200" i="1" dirty="0"/>
              <a:t>)</a:t>
            </a:r>
          </a:p>
          <a:p>
            <a:pPr marL="0" indent="0">
              <a:buNone/>
            </a:pPr>
            <a:endParaRPr lang="it-IT" sz="22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71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1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ALCUNI TIPI DI ATTESTAZIONI </a:t>
            </a:r>
            <a:r>
              <a:rPr lang="it-IT" sz="3200" dirty="0" err="1" smtClean="0"/>
              <a:t>rilasciatE</a:t>
            </a:r>
            <a:r>
              <a:rPr lang="it-IT" sz="3200" dirty="0" smtClean="0"/>
              <a:t> </a:t>
            </a:r>
            <a:r>
              <a:rPr lang="it-IT" sz="3200" dirty="0"/>
              <a:t>da enti d'istruzione e formazione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16831"/>
            <a:ext cx="7772400" cy="4355953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it-IT" sz="2200" b="1" dirty="0" smtClean="0">
                <a:hlinkClick r:id="rId2"/>
              </a:rPr>
              <a:t>Europass </a:t>
            </a:r>
            <a:r>
              <a:rPr lang="it-IT" sz="2200" b="1" dirty="0">
                <a:hlinkClick r:id="rId2"/>
              </a:rPr>
              <a:t>Mobilità</a:t>
            </a:r>
            <a:r>
              <a:rPr lang="it-IT" sz="2200" dirty="0"/>
              <a:t> registra le conoscenze e le competenze acquisite in un altro paese europeo;</a:t>
            </a:r>
          </a:p>
          <a:p>
            <a:r>
              <a:rPr lang="it-IT" sz="2200" b="1" dirty="0">
                <a:hlinkClick r:id="rId3"/>
              </a:rPr>
              <a:t>Supplemento al Certificato</a:t>
            </a:r>
            <a:r>
              <a:rPr lang="it-IT" sz="2200" dirty="0"/>
              <a:t> descrive le conoscenze e le competenze acquisite dai possessori di certificati d'istruzione e formazione professionale. Questo documento completa le informazioni comprese nel certificato ufficiale, agevolandone la comprensione, specie all'estero;</a:t>
            </a:r>
          </a:p>
          <a:p>
            <a:r>
              <a:rPr lang="it-IT" sz="2200" b="1" dirty="0">
                <a:hlinkClick r:id="rId4"/>
              </a:rPr>
              <a:t>Supplemento al Diploma</a:t>
            </a:r>
            <a:r>
              <a:rPr lang="it-IT" sz="2200" dirty="0"/>
              <a:t> descrive le conoscenze e le competenze acquisite dai possessori di titoli d'istruzione superiore. Questo documento completa le informazioni comprese nel diploma ufficiale, agevolandone la comprensione, specie all'estero.</a:t>
            </a:r>
          </a:p>
          <a:p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CBD3-EA5E-43E9-AF16-667D2B294913}" type="slidenum">
              <a:rPr lang="it-IT" smtClean="0"/>
              <a:t>72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>
            <a:normAutofit/>
          </a:bodyPr>
          <a:lstStyle/>
          <a:p>
            <a:r>
              <a:rPr lang="it-IT" sz="3000" dirty="0"/>
              <a:t>L’</a:t>
            </a:r>
            <a:r>
              <a:rPr lang="it-IT" sz="3000" i="1" dirty="0"/>
              <a:t>attribuzione dei crediti 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412776"/>
            <a:ext cx="7789244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Qui sono possibili </a:t>
            </a:r>
            <a:r>
              <a:rPr lang="it-IT" sz="2200" u="sng" dirty="0"/>
              <a:t>due distinte soluzioni</a:t>
            </a:r>
            <a:r>
              <a:rPr lang="it-IT" sz="2200" dirty="0"/>
              <a:t>: </a:t>
            </a:r>
          </a:p>
          <a:p>
            <a:pPr>
              <a:buFont typeface="Wingdings" charset="2"/>
              <a:buChar char="Ø"/>
            </a:pPr>
            <a:r>
              <a:rPr lang="it-IT" sz="2200" u="sng" dirty="0"/>
              <a:t>Una prima soluzione consiste in una forte valorizzazione dell’alternanza prevedendo che tutti gli studenti che abbiano svolto l’alternanza con esito positivo abbiano diritto al credito</a:t>
            </a:r>
            <a:r>
              <a:rPr lang="it-IT" sz="2200" dirty="0"/>
              <a:t>; in tale modo l’alternanza diventerebbe il modo privilegiato degli studenti per ottenere il credito (mentre tutte le altre </a:t>
            </a:r>
            <a:r>
              <a:rPr lang="it-IT" sz="2200" dirty="0" err="1"/>
              <a:t>attivita</a:t>
            </a:r>
            <a:r>
              <a:rPr lang="it-IT" sz="2200" dirty="0"/>
              <a:t>̀ extracurriculari risulterebbero in </a:t>
            </a:r>
            <a:r>
              <a:rPr lang="it-IT" sz="2200" dirty="0" err="1"/>
              <a:t>sovrappiu</a:t>
            </a:r>
            <a:r>
              <a:rPr lang="it-IT" sz="2200" dirty="0"/>
              <a:t>̀). </a:t>
            </a:r>
          </a:p>
          <a:p>
            <a:pPr>
              <a:buFont typeface="Wingdings" charset="2"/>
              <a:buChar char="Ø"/>
            </a:pPr>
            <a:r>
              <a:rPr lang="it-IT" sz="2200" u="sng" dirty="0"/>
              <a:t>Una seconda soluzione</a:t>
            </a:r>
            <a:r>
              <a:rPr lang="it-IT" sz="2200" dirty="0"/>
              <a:t>, se si desidera incentivare gli studenti ad </a:t>
            </a:r>
            <a:r>
              <a:rPr lang="it-IT" sz="2200" dirty="0" err="1"/>
              <a:t>attivita</a:t>
            </a:r>
            <a:r>
              <a:rPr lang="it-IT" sz="2200" dirty="0"/>
              <a:t>̀ integrative extracurriculari (certificazioni linguistiche, </a:t>
            </a:r>
            <a:r>
              <a:rPr lang="it-IT" sz="2200" dirty="0" err="1"/>
              <a:t>Ecdl</a:t>
            </a:r>
            <a:r>
              <a:rPr lang="it-IT" sz="2200" dirty="0"/>
              <a:t>, corsi di approfondimento, </a:t>
            </a:r>
            <a:r>
              <a:rPr lang="it-IT" sz="2200" dirty="0" err="1"/>
              <a:t>attivita</a:t>
            </a:r>
            <a:r>
              <a:rPr lang="it-IT" sz="2200" dirty="0"/>
              <a:t>̀ di volontariato, ...), </a:t>
            </a:r>
            <a:r>
              <a:rPr lang="it-IT" sz="2200" u="sng" dirty="0" err="1"/>
              <a:t>puo</a:t>
            </a:r>
            <a:r>
              <a:rPr lang="it-IT" sz="2200" u="sng" dirty="0"/>
              <a:t>̀ essere quella di non attribuire il credito formativo agli studenti che abbiano una valutazione negativa dell’esperienza di alternanza scuola-lavoro</a:t>
            </a:r>
            <a:r>
              <a:rPr lang="it-IT" sz="2200" dirty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73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6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rmAutofit/>
          </a:bodyPr>
          <a:lstStyle/>
          <a:p>
            <a:r>
              <a:rPr lang="it-IT" sz="3200" dirty="0"/>
              <a:t>L’esame </a:t>
            </a:r>
            <a:r>
              <a:rPr lang="it-IT" sz="3200"/>
              <a:t>di Stato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484784"/>
            <a:ext cx="7539176" cy="4608512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b="1" dirty="0"/>
              <a:t>Le indicazioni attuali del MIUR dicono che  “</a:t>
            </a:r>
            <a:r>
              <a:rPr lang="it-IT" sz="2200" u="sng" dirty="0"/>
              <a:t>per l’esame di Stato </a:t>
            </a:r>
            <a:r>
              <a:rPr lang="it-IT" sz="2200" dirty="0"/>
              <a:t>le commissioni predispongono la </a:t>
            </a:r>
            <a:r>
              <a:rPr lang="it-IT" sz="2200" i="1" dirty="0"/>
              <a:t>terza prova scritta </a:t>
            </a:r>
            <a:r>
              <a:rPr lang="it-IT" sz="2200" dirty="0"/>
              <a:t>tenendo conto anche delle competenze, conoscenze ed abilità acquisite dagli allievi e certificate congiuntamente dalla scuola e dalla struttura ospitante, nell’ambito delle esperienze condotte in alternanza”. </a:t>
            </a:r>
            <a:endParaRPr lang="it-IT" sz="2200" b="1" dirty="0"/>
          </a:p>
          <a:p>
            <a:pPr marL="0" indent="0">
              <a:buNone/>
            </a:pPr>
            <a:r>
              <a:rPr lang="it-IT" sz="2200" b="1" dirty="0"/>
              <a:t>In attesa dell’entrata in vigore del nuovo “schema di decreto sulla valutazione” (2018-19), </a:t>
            </a: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/>
              <a:t>- occorre tener conto dell’esperienze di alternanza nella redazione della terza prova;</a:t>
            </a:r>
            <a:br>
              <a:rPr lang="it-IT" sz="2200" dirty="0"/>
            </a:br>
            <a:r>
              <a:rPr lang="it-IT" sz="2200" dirty="0"/>
              <a:t>- la commissione può convocare un esperto esterno per predisporre la terza prova;</a:t>
            </a:r>
            <a:br>
              <a:rPr lang="it-IT" sz="2200" dirty="0"/>
            </a:br>
            <a:r>
              <a:rPr lang="it-IT" sz="2200" dirty="0"/>
              <a:t>- l’esperienza di alternanza scuola-lavoro </a:t>
            </a:r>
            <a:r>
              <a:rPr lang="it-IT" sz="2200" dirty="0" err="1"/>
              <a:t>puo</a:t>
            </a:r>
            <a:r>
              <a:rPr lang="it-IT" sz="2200" dirty="0"/>
              <a:t>̀ essere valorizzata in sede di colloquio orale.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4EA0-4D32-8747-BBE8-115DA077D4C6}" type="slidenum">
              <a:rPr lang="it-IT" smtClean="0"/>
              <a:t>74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30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i="1" dirty="0" smtClean="0"/>
              <a:t>Che cosa prevede il nuovo decreto sulla valutazione e gli esami di stato (1)</a:t>
            </a:r>
            <a:endParaRPr lang="it-IT" sz="36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Art.12, comma 2</a:t>
            </a:r>
          </a:p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/>
              <a:t>“In relazione al </a:t>
            </a:r>
            <a:r>
              <a:rPr lang="it-IT" sz="2800" dirty="0"/>
              <a:t>P</a:t>
            </a:r>
            <a:r>
              <a:rPr lang="it-IT" sz="2800" dirty="0" smtClean="0"/>
              <a:t>ECUP specifico di ogni indirizzo di studi l’esame di Stato tiene conto anche della partecipazione alle attività di alternanza scuola-lavoro, </a:t>
            </a:r>
            <a:r>
              <a:rPr lang="mr-IN" sz="2800" dirty="0" smtClean="0"/>
              <a:t>…</a:t>
            </a:r>
            <a:r>
              <a:rPr lang="it-IT" sz="2800" dirty="0" smtClean="0"/>
              <a:t>”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CBD3-EA5E-43E9-AF16-667D2B294913}" type="slidenum">
              <a:rPr lang="it-IT" smtClean="0"/>
              <a:t>75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05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2015733"/>
            <a:ext cx="7463557" cy="3861539"/>
          </a:xfrm>
        </p:spPr>
        <p:txBody>
          <a:bodyPr>
            <a:noAutofit/>
          </a:bodyPr>
          <a:lstStyle/>
          <a:p>
            <a:r>
              <a:rPr lang="it-IT" sz="2800" dirty="0" smtClean="0"/>
              <a:t>Art.13, comma 2</a:t>
            </a:r>
          </a:p>
          <a:p>
            <a:pPr marL="0" indent="0">
              <a:buNone/>
            </a:pPr>
            <a:r>
              <a:rPr lang="it-IT" sz="2800" dirty="0" smtClean="0"/>
              <a:t>“</a:t>
            </a:r>
            <a:r>
              <a:rPr lang="mr-IN" sz="2800" dirty="0" smtClean="0"/>
              <a:t>…</a:t>
            </a:r>
            <a:r>
              <a:rPr lang="it-IT" sz="2800" dirty="0" smtClean="0"/>
              <a:t> E’ ammesso all’esame di Stato la studentessa o lo studente in possesso dei requisiti:</a:t>
            </a:r>
          </a:p>
          <a:p>
            <a:pPr marL="0" indent="0">
              <a:buNone/>
            </a:pPr>
            <a:r>
              <a:rPr lang="it-IT" sz="2800" dirty="0" smtClean="0"/>
              <a:t>c) Svolgimento dell’attività </a:t>
            </a:r>
            <a:r>
              <a:rPr lang="it-IT" sz="2800" smtClean="0"/>
              <a:t>di alternanza </a:t>
            </a:r>
            <a:r>
              <a:rPr lang="it-IT" sz="2800" dirty="0" smtClean="0"/>
              <a:t>scuola-lavoro secondo quanto previsto dall’indirizzo di studio nel secondo biennio e nell’ultimo anno di corso”</a:t>
            </a:r>
            <a:r>
              <a:rPr lang="mr-IN" sz="2800" dirty="0" smtClean="0"/>
              <a:t>…</a:t>
            </a:r>
            <a:r>
              <a:rPr lang="it-IT" sz="2800" dirty="0" smtClean="0"/>
              <a:t>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CBD3-EA5E-43E9-AF16-667D2B294913}" type="slidenum">
              <a:rPr lang="it-IT" smtClean="0"/>
              <a:t>76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i="1" dirty="0" smtClean="0"/>
              <a:t>Che cosa prevede il nuovo decreto sulla valutazione e gli esami di stato (2)</a:t>
            </a:r>
            <a:endParaRPr lang="it-IT" sz="3600" i="1" dirty="0"/>
          </a:p>
        </p:txBody>
      </p:sp>
    </p:spTree>
    <p:extLst>
      <p:ext uri="{BB962C8B-B14F-4D97-AF65-F5344CB8AC3E}">
        <p14:creationId xmlns:p14="http://schemas.microsoft.com/office/powerpoint/2010/main" val="105934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Indicazioni tematiche per i </a:t>
            </a:r>
            <a:r>
              <a:rPr lang="it-IT" dirty="0" err="1"/>
              <a:t>webinar</a:t>
            </a:r>
            <a:r>
              <a:rPr lang="it-IT" dirty="0"/>
              <a:t/>
            </a:r>
            <a:br>
              <a:rPr lang="it-IT" dirty="0"/>
            </a:br>
            <a:r>
              <a:rPr lang="it-IT" sz="4900" dirty="0"/>
              <a:t>(licei + istituti tecnici e professionali)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Emerse dal confronto in plenaria su cui scegliere</a:t>
            </a:r>
          </a:p>
          <a:p>
            <a:r>
              <a:rPr lang="it-IT" dirty="0" smtClean="0"/>
              <a:t>Prime date: 18 e 19 dicembre 2017 (ore: 17-19)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77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37571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608512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it-IT" sz="2800" b="1" dirty="0"/>
              <a:t>Modalità alternative allo stage</a:t>
            </a:r>
          </a:p>
          <a:p>
            <a:r>
              <a:rPr lang="it-IT" sz="2800" b="1" dirty="0"/>
              <a:t>Funzione orientativa dell’ASL</a:t>
            </a:r>
          </a:p>
          <a:p>
            <a:r>
              <a:rPr lang="it-IT" sz="2800" b="1" dirty="0"/>
              <a:t>Co-progettazione (e valutazione) da parte del </a:t>
            </a:r>
            <a:r>
              <a:rPr lang="it-IT" sz="2800" b="1" dirty="0" err="1"/>
              <a:t>CdC</a:t>
            </a:r>
            <a:endParaRPr lang="it-IT" sz="2800" b="1" dirty="0"/>
          </a:p>
          <a:p>
            <a:r>
              <a:rPr lang="it-IT" sz="2800" b="1" dirty="0"/>
              <a:t>Come visualizzare nel CV dello studente in un’unica voce la valutazione dell’ASL</a:t>
            </a:r>
          </a:p>
          <a:p>
            <a:r>
              <a:rPr lang="it-IT" sz="2800" b="1" dirty="0"/>
              <a:t>Coinvolgimento dell’azienda nella progettazione</a:t>
            </a:r>
          </a:p>
          <a:p>
            <a:r>
              <a:rPr lang="it-IT" sz="2800" b="1" dirty="0"/>
              <a:t>Progettazione per competenze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78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5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395536" y="476672"/>
            <a:ext cx="4176464" cy="5976664"/>
          </a:xfrm>
          <a:ln>
            <a:solidFill>
              <a:srgbClr val="C00000"/>
            </a:solidFill>
          </a:ln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Strumenti di valutazione dell’ASL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/>
              <a:t>Creare un modello di progetto con descrittori degli indicatori di valutazione oggettiva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Modalità alternative allo stage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Funzione orientativa dell’ASL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Co-progettazione (e valutazione) da parte del </a:t>
            </a:r>
            <a:r>
              <a:rPr lang="it-IT" sz="2200" dirty="0" err="1" smtClean="0"/>
              <a:t>CdC</a:t>
            </a:r>
            <a:endParaRPr lang="it-IT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Come uniformare la valutazione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Come valutare l’esperienza del raggiungimento delle competenze tecnico-professionali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Come visualizzare nel CV dello studente in un’unica voce la valutazione dell’ASL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Coinvolgimento </a:t>
            </a:r>
            <a:r>
              <a:rPr lang="it-IT" sz="2400" dirty="0"/>
              <a:t>dell’azienda nella </a:t>
            </a:r>
            <a:r>
              <a:rPr lang="it-IT" sz="2400" dirty="0" smtClean="0"/>
              <a:t>progettazione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Catalogo delle </a:t>
            </a:r>
            <a:r>
              <a:rPr lang="it-IT" sz="2400" dirty="0" smtClean="0"/>
              <a:t>iniziative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Normativa univoca </a:t>
            </a:r>
            <a:r>
              <a:rPr lang="it-IT" sz="2400" dirty="0" smtClean="0"/>
              <a:t>sull’ASL</a:t>
            </a:r>
            <a:endParaRPr lang="it-IT" sz="2400" dirty="0"/>
          </a:p>
          <a:p>
            <a:endParaRPr lang="it-IT" sz="2400" dirty="0"/>
          </a:p>
          <a:p>
            <a:endParaRPr lang="it-IT" sz="2200" dirty="0" smtClean="0"/>
          </a:p>
          <a:p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8</a:t>
            </a:fld>
            <a:endParaRPr lang="it-IT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716016" y="476672"/>
            <a:ext cx="4032448" cy="5976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12"/>
            </a:pPr>
            <a:r>
              <a:rPr lang="it-IT" sz="1900" dirty="0" smtClean="0"/>
              <a:t>Progettazione per competenze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it-IT" sz="1900" dirty="0" smtClean="0"/>
              <a:t>Criteri di valutazione per il raggiungimento delle competenze trasversali e tecnico-professionali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it-IT" sz="1900" dirty="0" smtClean="0"/>
              <a:t>Migliorare la comunicazione tra </a:t>
            </a:r>
            <a:r>
              <a:rPr lang="it-IT" sz="1900" dirty="0" err="1" smtClean="0"/>
              <a:t>èquipe</a:t>
            </a:r>
            <a:r>
              <a:rPr lang="it-IT" sz="1900" dirty="0" smtClean="0"/>
              <a:t> di sostegno e </a:t>
            </a:r>
            <a:r>
              <a:rPr lang="it-IT" sz="1900" dirty="0" err="1" smtClean="0"/>
              <a:t>CdC</a:t>
            </a:r>
            <a:endParaRPr lang="it-IT" sz="1900" dirty="0" smtClean="0"/>
          </a:p>
          <a:p>
            <a:pPr marL="342900" indent="-342900">
              <a:buFont typeface="+mj-lt"/>
              <a:buAutoNum type="arabicPeriod" startAt="12"/>
            </a:pPr>
            <a:r>
              <a:rPr lang="it-IT" sz="1900" dirty="0" smtClean="0"/>
              <a:t>Impatto dell’ASL sul nuovo esame di stato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it-IT" sz="1900" dirty="0" smtClean="0"/>
              <a:t>Come tener conto nella progettazione del profilo in uscita e del progetto di vita dello studente </a:t>
            </a:r>
            <a:r>
              <a:rPr lang="it-IT" sz="1900" dirty="0" err="1" smtClean="0"/>
              <a:t>affinchè</a:t>
            </a:r>
            <a:r>
              <a:rPr lang="it-IT" sz="1900" dirty="0" smtClean="0"/>
              <a:t> l’ASL abbia un vero ruolo formativo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it-IT" sz="1900" dirty="0" smtClean="0"/>
              <a:t>La programmazione da parte dei docenti dell’area professionalizzante di moduli da svolgersi </a:t>
            </a:r>
            <a:r>
              <a:rPr lang="it-IT" sz="1900" b="1" i="1" dirty="0" smtClean="0"/>
              <a:t>esclusivamente</a:t>
            </a:r>
            <a:r>
              <a:rPr lang="it-IT" sz="1900" dirty="0" smtClean="0"/>
              <a:t> presso le aziende</a:t>
            </a:r>
          </a:p>
          <a:p>
            <a:endParaRPr lang="it-IT" sz="1900" dirty="0"/>
          </a:p>
        </p:txBody>
      </p:sp>
    </p:spTree>
    <p:extLst>
      <p:ext uri="{BB962C8B-B14F-4D97-AF65-F5344CB8AC3E}">
        <p14:creationId xmlns:p14="http://schemas.microsoft.com/office/powerpoint/2010/main" val="210357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Alcuni criteri per una </a:t>
            </a:r>
            <a:r>
              <a:rPr lang="it-IT" sz="5400" dirty="0" smtClean="0"/>
              <a:t>buona gestione </a:t>
            </a:r>
            <a:r>
              <a:rPr lang="it-IT" sz="5400" dirty="0" err="1" smtClean="0"/>
              <a:t>dell’asl</a:t>
            </a:r>
            <a:endParaRPr lang="it-IT" sz="54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800" dirty="0" smtClean="0"/>
              <a:t>La nuova ASL </a:t>
            </a:r>
            <a:r>
              <a:rPr lang="it-IT" sz="2800" dirty="0" smtClean="0"/>
              <a:t>richiede un approccio didattico ed organizzativo </a:t>
            </a:r>
            <a:r>
              <a:rPr lang="it-IT" sz="2800" dirty="0" smtClean="0"/>
              <a:t>piuttosto complesso (vedi schemi) che va opportunamente strutturato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EAFE-9711-41AA-B6AA-732E88B8268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6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1783</TotalTime>
  <Words>6056</Words>
  <Application>Microsoft Macintosh PowerPoint</Application>
  <PresentationFormat>Presentazione su schermo (4:3)</PresentationFormat>
  <Paragraphs>568</Paragraphs>
  <Slides>78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78</vt:i4>
      </vt:variant>
    </vt:vector>
  </HeadingPairs>
  <TitlesOfParts>
    <vt:vector size="89" baseType="lpstr">
      <vt:lpstr>Calibri</vt:lpstr>
      <vt:lpstr>Mangal</vt:lpstr>
      <vt:lpstr>MS PGothic</vt:lpstr>
      <vt:lpstr>Rockwell</vt:lpstr>
      <vt:lpstr>Rockwell Condensed</vt:lpstr>
      <vt:lpstr>Rockwell Extra Bold</vt:lpstr>
      <vt:lpstr>Times New Roman</vt:lpstr>
      <vt:lpstr>Wingdings</vt:lpstr>
      <vt:lpstr>Wingdings 3</vt:lpstr>
      <vt:lpstr>Arial</vt:lpstr>
      <vt:lpstr>Legno</vt:lpstr>
      <vt:lpstr>L’alternanza scuola lavoro: il lavoro del consiglio di classe e la costruzione di percorsi basati su competenze trasversali</vt:lpstr>
      <vt:lpstr>Obiettivi formativi dell’UF1</vt:lpstr>
      <vt:lpstr>Competenze obiettivo</vt:lpstr>
      <vt:lpstr>Programma della giornata (1)</vt:lpstr>
      <vt:lpstr>Programma della giornata (2)</vt:lpstr>
      <vt:lpstr>Presentazione di PowerPoint</vt:lpstr>
      <vt:lpstr>Brainstorming:  i primi risultati</vt:lpstr>
      <vt:lpstr>Presentazione di PowerPoint</vt:lpstr>
      <vt:lpstr>Alcuni criteri per una buona gestione dell’asl</vt:lpstr>
      <vt:lpstr>TRE PRINCIPI OPERATIVI EMERGENTI DALLA L.107/2015</vt:lpstr>
      <vt:lpstr>PROCESSI E ATTIVITÀ PRINCIPALI PREFIGURATI</vt:lpstr>
      <vt:lpstr>Presentazione di PowerPoint</vt:lpstr>
      <vt:lpstr>Presentazione di PowerPoint</vt:lpstr>
      <vt:lpstr>Due Principi utili</vt:lpstr>
      <vt:lpstr>La mobilitazione delle energie e dei talenti dei giovani: </vt:lpstr>
      <vt:lpstr>L’alleanza formativa con le imprese</vt:lpstr>
      <vt:lpstr>La progettazione dei percorsi di asl</vt:lpstr>
      <vt:lpstr>Per una buona progettazione è opportuno: </vt:lpstr>
      <vt:lpstr>Il costrutto di “learning outcomeS”  (risultati di apprendimento)</vt:lpstr>
      <vt:lpstr>Due possibili approcci alla definizione dei “risultati di apprendimento” degli studenti</vt:lpstr>
      <vt:lpstr>Quale visione di competenza?</vt:lpstr>
      <vt:lpstr>Modello a</vt:lpstr>
      <vt:lpstr>Presentazione di PowerPoint</vt:lpstr>
      <vt:lpstr>Presentazione di PowerPoint</vt:lpstr>
      <vt:lpstr>LA SCELTA DELLE COMPETENZE – OBIETTIVO</vt:lpstr>
      <vt:lpstr>Presentazione di PowerPoint</vt:lpstr>
      <vt:lpstr>Presentazione di PowerPoint</vt:lpstr>
      <vt:lpstr>La raccolta delle richieste delle organizzazioni ospitanti </vt:lpstr>
      <vt:lpstr>Il rapporto con le imprese</vt:lpstr>
      <vt:lpstr>Presentazione di PowerPoint</vt:lpstr>
      <vt:lpstr>Presentazione di PowerPoint</vt:lpstr>
      <vt:lpstr>La contestualizzazione e de-contestualizzazione delle competenze</vt:lpstr>
      <vt:lpstr>Modello b</vt:lpstr>
      <vt:lpstr>Definizione di “Compito di realtà” </vt:lpstr>
      <vt:lpstr>I compiti di realtà:</vt:lpstr>
      <vt:lpstr>Presentazione di PowerPoint</vt:lpstr>
      <vt:lpstr>esempio</vt:lpstr>
      <vt:lpstr>Tre tipologie progressive di «compiti di realtà»</vt:lpstr>
      <vt:lpstr>Il percorso cognitivo dello studente</vt:lpstr>
      <vt:lpstr>Presentazione di PowerPoint</vt:lpstr>
      <vt:lpstr>Compiti di realta’ e valutazione</vt:lpstr>
      <vt:lpstr>La valutazione dell’asl</vt:lpstr>
      <vt:lpstr>Le modalità di valutazione secondo la guida del MIUR</vt:lpstr>
      <vt:lpstr>Valutare gli apprendimenti e i percorsi</vt:lpstr>
      <vt:lpstr>Presentazione di PowerPoint</vt:lpstr>
      <vt:lpstr>Che cosa valutare? </vt:lpstr>
      <vt:lpstr>Presentazione di PowerPoint</vt:lpstr>
      <vt:lpstr>Il processo di riferimento per la valutazione e la certificazione degli apprendimenti</vt:lpstr>
      <vt:lpstr>Presentazione di PowerPoint</vt:lpstr>
      <vt:lpstr>Strumenti di valutazione degli apprendimenti</vt:lpstr>
      <vt:lpstr>Chi valuta gli apprendimenti? </vt:lpstr>
      <vt:lpstr>Un possibile modello di valutazione congiunta  </vt:lpstr>
      <vt:lpstr>Alcune indicazioni operative per valutare i risultati di apprendimento </vt:lpstr>
      <vt:lpstr>Presentazione di PowerPoint</vt:lpstr>
      <vt:lpstr>Presentazione di PowerPoint</vt:lpstr>
      <vt:lpstr>Presentazione di PowerPoint</vt:lpstr>
      <vt:lpstr>Il “lavoro di progetto”</vt:lpstr>
      <vt:lpstr>Le rubriche di valutazione</vt:lpstr>
      <vt:lpstr>Sul piano tecnico, le rubriche sono…</vt:lpstr>
      <vt:lpstr>Presentazione di PowerPoint</vt:lpstr>
      <vt:lpstr>La rubrica di valutazione dei “compiti di realtà” </vt:lpstr>
      <vt:lpstr>Esempio di rubrica su scala a quattro livelli  riferita ad un focus professionale della figura del biotecnologo ambientale</vt:lpstr>
      <vt:lpstr>Una proposta di ponderazione valutativa:  un peso 50/50  tra saperi «detti» e saperi «agiti» </vt:lpstr>
      <vt:lpstr>La certificazione delle competenze</vt:lpstr>
      <vt:lpstr>Elementi da inserire nel documento di certificazione:</vt:lpstr>
      <vt:lpstr>Presentazione di PowerPoint</vt:lpstr>
      <vt:lpstr>Presentazione di PowerPoint</vt:lpstr>
      <vt:lpstr>L’attestazione come base di partenza</vt:lpstr>
      <vt:lpstr>alcuni nodi dal punto di vista concettuale e metodologico</vt:lpstr>
      <vt:lpstr>Che cosa si può fare? </vt:lpstr>
      <vt:lpstr>Strumenti per la certificazione</vt:lpstr>
      <vt:lpstr>ALCUNI TIPI DI ATTESTAZIONI rilasciatE da enti d'istruzione e formazione</vt:lpstr>
      <vt:lpstr>L’attribuzione dei crediti </vt:lpstr>
      <vt:lpstr>L’esame di Stato</vt:lpstr>
      <vt:lpstr>Che cosa prevede il nuovo decreto sulla valutazione e gli esami di stato (1)</vt:lpstr>
      <vt:lpstr>Che cosa prevede il nuovo decreto sulla valutazione e gli esami di stato (2)</vt:lpstr>
      <vt:lpstr>Indicazioni tematiche per i webinar (licei + istituti tecnici e professionali)</vt:lpstr>
      <vt:lpstr>Presentazione di PowerPoint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Arduino Salatin</dc:creator>
  <cp:lastModifiedBy>Utente di Microsoft Office</cp:lastModifiedBy>
  <cp:revision>75</cp:revision>
  <cp:lastPrinted>2017-03-22T09:29:39Z</cp:lastPrinted>
  <dcterms:created xsi:type="dcterms:W3CDTF">2017-03-20T16:00:19Z</dcterms:created>
  <dcterms:modified xsi:type="dcterms:W3CDTF">2017-11-21T14:58:46Z</dcterms:modified>
</cp:coreProperties>
</file>