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7" r:id="rId4"/>
    <p:sldId id="261" r:id="rId5"/>
    <p:sldId id="259" r:id="rId6"/>
    <p:sldId id="265" r:id="rId7"/>
    <p:sldId id="267" r:id="rId8"/>
    <p:sldId id="260" r:id="rId9"/>
    <p:sldId id="269" r:id="rId10"/>
    <p:sldId id="270" r:id="rId11"/>
    <p:sldId id="266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3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71610-2496-4A96-B6E4-CB74ADC52421}" type="datetimeFigureOut">
              <a:rPr lang="it-IT" smtClean="0"/>
              <a:t>01/05/2018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1A5DF-67B7-4A7B-AF28-D5AE27F8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53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A5DF-67B7-4A7B-AF28-D5AE27F8068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1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B76CD8-6C21-4521-AA28-BB1763DEC9DA}" type="datetimeFigureOut">
              <a:rPr lang="it-IT" smtClean="0">
                <a:solidFill>
                  <a:srgbClr val="191B0E"/>
                </a:solidFill>
              </a:rPr>
              <a:pPr/>
              <a:t>01/05/2018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3235E9-B651-4014-A404-393E2E255AFA}" type="slidenum">
              <a:rPr lang="it-IT" smtClean="0">
                <a:solidFill>
                  <a:srgbClr val="191B0E"/>
                </a:solidFill>
              </a:rPr>
              <a:pPr/>
              <a:t>‹N›</a:t>
            </a:fld>
            <a:endParaRPr lang="it-IT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7113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6CD8-6C21-4521-AA28-BB1763DEC9DA}" type="datetimeFigureOut">
              <a:rPr lang="it-IT" smtClean="0">
                <a:solidFill>
                  <a:srgbClr val="191B0E"/>
                </a:solidFill>
              </a:rPr>
              <a:pPr/>
              <a:t>01/05/2018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35E9-B651-4014-A404-393E2E255AFA}" type="slidenum">
              <a:rPr lang="it-IT" smtClean="0">
                <a:solidFill>
                  <a:srgbClr val="191B0E"/>
                </a:solidFill>
              </a:rPr>
              <a:pPr/>
              <a:t>‹N›</a:t>
            </a:fld>
            <a:endParaRPr lang="it-IT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9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6CD8-6C21-4521-AA28-BB1763DEC9DA}" type="datetimeFigureOut">
              <a:rPr lang="it-IT" smtClean="0">
                <a:solidFill>
                  <a:srgbClr val="191B0E"/>
                </a:solidFill>
              </a:rPr>
              <a:pPr/>
              <a:t>01/05/2018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35E9-B651-4014-A404-393E2E255AFA}" type="slidenum">
              <a:rPr lang="it-IT" smtClean="0">
                <a:solidFill>
                  <a:srgbClr val="191B0E"/>
                </a:solidFill>
              </a:rPr>
              <a:pPr/>
              <a:t>‹N›</a:t>
            </a:fld>
            <a:endParaRPr lang="it-IT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8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6CD8-6C21-4521-AA28-BB1763DEC9DA}" type="datetimeFigureOut">
              <a:rPr lang="it-IT" smtClean="0">
                <a:solidFill>
                  <a:srgbClr val="191B0E"/>
                </a:solidFill>
              </a:rPr>
              <a:pPr/>
              <a:t>01/05/2018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35E9-B651-4014-A404-393E2E255AFA}" type="slidenum">
              <a:rPr lang="it-IT" smtClean="0">
                <a:solidFill>
                  <a:srgbClr val="191B0E"/>
                </a:solidFill>
              </a:rPr>
              <a:pPr/>
              <a:t>‹N›</a:t>
            </a:fld>
            <a:endParaRPr lang="it-IT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B76CD8-6C21-4521-AA28-BB1763DEC9DA}" type="datetimeFigureOut">
              <a:rPr lang="it-IT" smtClean="0">
                <a:solidFill>
                  <a:srgbClr val="EFEDE3"/>
                </a:solidFill>
              </a:rPr>
              <a:pPr/>
              <a:t>01/05/2018</a:t>
            </a:fld>
            <a:endParaRPr lang="it-IT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235E9-B651-4014-A404-393E2E255AFA}" type="slidenum">
              <a:rPr lang="it-IT" smtClean="0">
                <a:solidFill>
                  <a:srgbClr val="EFEDE3"/>
                </a:solidFill>
              </a:rPr>
              <a:pPr/>
              <a:t>‹N›</a:t>
            </a:fld>
            <a:endParaRPr lang="it-IT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31668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6CD8-6C21-4521-AA28-BB1763DEC9DA}" type="datetimeFigureOut">
              <a:rPr lang="it-IT" smtClean="0">
                <a:solidFill>
                  <a:srgbClr val="191B0E"/>
                </a:solidFill>
              </a:rPr>
              <a:pPr/>
              <a:t>01/05/2018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35E9-B651-4014-A404-393E2E255AFA}" type="slidenum">
              <a:rPr lang="it-IT" smtClean="0">
                <a:solidFill>
                  <a:srgbClr val="191B0E"/>
                </a:solidFill>
              </a:rPr>
              <a:pPr/>
              <a:t>‹N›</a:t>
            </a:fld>
            <a:endParaRPr lang="it-IT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6CD8-6C21-4521-AA28-BB1763DEC9DA}" type="datetimeFigureOut">
              <a:rPr lang="it-IT" smtClean="0">
                <a:solidFill>
                  <a:srgbClr val="191B0E"/>
                </a:solidFill>
              </a:rPr>
              <a:pPr/>
              <a:t>01/05/2018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35E9-B651-4014-A404-393E2E255AFA}" type="slidenum">
              <a:rPr lang="it-IT" smtClean="0">
                <a:solidFill>
                  <a:srgbClr val="191B0E"/>
                </a:solidFill>
              </a:rPr>
              <a:pPr/>
              <a:t>‹N›</a:t>
            </a:fld>
            <a:endParaRPr lang="it-IT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6CD8-6C21-4521-AA28-BB1763DEC9DA}" type="datetimeFigureOut">
              <a:rPr lang="it-IT" smtClean="0">
                <a:solidFill>
                  <a:srgbClr val="191B0E"/>
                </a:solidFill>
              </a:rPr>
              <a:pPr/>
              <a:t>01/05/2018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35E9-B651-4014-A404-393E2E255AFA}" type="slidenum">
              <a:rPr lang="it-IT" smtClean="0">
                <a:solidFill>
                  <a:srgbClr val="191B0E"/>
                </a:solidFill>
              </a:rPr>
              <a:pPr/>
              <a:t>‹N›</a:t>
            </a:fld>
            <a:endParaRPr lang="it-IT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7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6CD8-6C21-4521-AA28-BB1763DEC9DA}" type="datetimeFigureOut">
              <a:rPr lang="it-IT" smtClean="0">
                <a:solidFill>
                  <a:srgbClr val="191B0E"/>
                </a:solidFill>
              </a:rPr>
              <a:pPr/>
              <a:t>01/05/2018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35E9-B651-4014-A404-393E2E255AFA}" type="slidenum">
              <a:rPr lang="it-IT" smtClean="0">
                <a:solidFill>
                  <a:srgbClr val="191B0E"/>
                </a:solidFill>
              </a:rPr>
              <a:pPr/>
              <a:t>‹N›</a:t>
            </a:fld>
            <a:endParaRPr lang="it-IT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7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B76CD8-6C21-4521-AA28-BB1763DEC9DA}" type="datetimeFigureOut">
              <a:rPr lang="it-IT" smtClean="0">
                <a:solidFill>
                  <a:srgbClr val="191B0E"/>
                </a:solidFill>
              </a:rPr>
              <a:pPr/>
              <a:t>01/05/2018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235E9-B651-4014-A404-393E2E255AFA}" type="slidenum">
              <a:rPr lang="it-IT" smtClean="0">
                <a:solidFill>
                  <a:srgbClr val="191B0E"/>
                </a:solidFill>
              </a:rPr>
              <a:pPr/>
              <a:t>‹N›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773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B76CD8-6C21-4521-AA28-BB1763DEC9DA}" type="datetimeFigureOut">
              <a:rPr lang="it-IT" smtClean="0">
                <a:solidFill>
                  <a:srgbClr val="191B0E"/>
                </a:solidFill>
              </a:rPr>
              <a:pPr/>
              <a:t>01/05/2018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235E9-B651-4014-A404-393E2E255AFA}" type="slidenum">
              <a:rPr lang="it-IT" smtClean="0">
                <a:solidFill>
                  <a:srgbClr val="191B0E"/>
                </a:solidFill>
              </a:rPr>
              <a:pPr/>
              <a:t>‹N›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032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DB76CD8-6C21-4521-AA28-BB1763DEC9DA}" type="datetimeFigureOut">
              <a:rPr lang="it-IT" smtClean="0">
                <a:solidFill>
                  <a:srgbClr val="191B0E"/>
                </a:solidFill>
              </a:rPr>
              <a:pPr/>
              <a:t>01/05/2018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F3235E9-B651-4014-A404-393E2E255AFA}" type="slidenum">
              <a:rPr lang="it-IT" smtClean="0">
                <a:solidFill>
                  <a:srgbClr val="191B0E"/>
                </a:solidFill>
              </a:rPr>
              <a:pPr/>
              <a:t>‹N›</a:t>
            </a:fld>
            <a:endParaRPr lang="it-IT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324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search?q=colonialismo&amp;rlz=1C1YBKB_enIT505IT508&amp;source=lnms&amp;tbm=isch&amp;sa=X&amp;ved=0ahUKEwiSpo2Q27LZAhVMaVAKHWSkAKMQ_AUICigB&amp;biw=1280&amp;bih=918" TargetMode="External"/><Relationship Id="rId7" Type="http://schemas.openxmlformats.org/officeDocument/2006/relationships/hyperlink" Target="https://en.wikipedia.org/wiki/A_Passage_to_India" TargetMode="External"/><Relationship Id="rId2" Type="http://schemas.openxmlformats.org/officeDocument/2006/relationships/hyperlink" Target="https://www.google.it/search?q=Robinson+Crusoe&amp;rlz=1C1YBKB_enIT505IT508&amp;source=lnms&amp;tbm=isch&amp;sa=X&amp;ved=0ahUKEwiPqZap2rLZAhUJmbQKHXeUAqoQ_AUICigB&amp;biw=1280&amp;bih=918#imgrc=JKj7dgp6BvrSX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search?q=colonialismi&amp;rlz=1C1YBKB_enIT505IT508&amp;source=lnms&amp;tbm=isch&amp;sa=X&amp;ved=0ahUKEwiX172R9bTZAhWFXBQKHfbYAuAQ_AUICygC&amp;biw=1280&amp;bih=918" TargetMode="External"/><Relationship Id="rId5" Type="http://schemas.openxmlformats.org/officeDocument/2006/relationships/hyperlink" Target="https://www.google.it/search?q=colonialismi&amp;rlz=1C1YBKB_enIT505IT508&amp;oq=colonialismi&amp;aqs=chrome..69i57j0l5.3141j1j9&amp;sourceid=chrome&amp;ie=UTF-8" TargetMode="External"/><Relationship Id="rId4" Type="http://schemas.openxmlformats.org/officeDocument/2006/relationships/hyperlink" Target="https://www.google.it/search?q=Conrad+Heart+of+Darkness&amp;rlz=1C1YBKB_enIT505IT508&amp;source=lnms&amp;tbm=isch&amp;sa=X&amp;ved=0ahUKEwjrndyg9LTZAhUHUBQKHS2hB0sQ_AUICigB&amp;biw=1280&amp;bih=918#imgrc=hZMAfFQe6IU4d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07412" y="656000"/>
            <a:ext cx="6443528" cy="182830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</a:pPr>
            <a:r>
              <a:rPr lang="it-IT" sz="3600" b="1" dirty="0" err="1">
                <a:solidFill>
                  <a:srgbClr val="FF0000"/>
                </a:solidFill>
              </a:rPr>
              <a:t>Colonial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err="1">
                <a:solidFill>
                  <a:srgbClr val="FF0000"/>
                </a:solidFill>
              </a:rPr>
              <a:t>representation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IN </a:t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2000" dirty="0" smtClean="0"/>
              <a:t>D</a:t>
            </a:r>
            <a:r>
              <a:rPr lang="it-IT" sz="2000" dirty="0"/>
              <a:t>. DEFOE’ s </a:t>
            </a:r>
            <a:r>
              <a:rPr lang="it-IT" sz="2000" b="1" dirty="0" smtClean="0">
                <a:solidFill>
                  <a:srgbClr val="FF0000"/>
                </a:solidFill>
              </a:rPr>
              <a:t>Robinson </a:t>
            </a:r>
            <a:r>
              <a:rPr lang="it-IT" sz="2000" b="1" dirty="0" err="1" smtClean="0">
                <a:solidFill>
                  <a:srgbClr val="FF0000"/>
                </a:solidFill>
              </a:rPr>
              <a:t>Crusoe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J. </a:t>
            </a:r>
            <a:r>
              <a:rPr lang="it-IT" sz="2000" dirty="0" err="1" smtClean="0"/>
              <a:t>CONRAD’s</a:t>
            </a:r>
            <a:r>
              <a:rPr lang="it-IT" sz="2000" dirty="0" smtClean="0"/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Heart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of </a:t>
            </a:r>
            <a:r>
              <a:rPr lang="it-IT" sz="2000" b="1" dirty="0" err="1" smtClean="0">
                <a:solidFill>
                  <a:srgbClr val="FF0000"/>
                </a:solidFill>
              </a:rPr>
              <a:t>Darkness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E. M: FORSTER’S </a:t>
            </a:r>
            <a:r>
              <a:rPr lang="it-IT" sz="2000" b="1" dirty="0" smtClean="0">
                <a:solidFill>
                  <a:srgbClr val="FF0000"/>
                </a:solidFill>
              </a:rPr>
              <a:t>a </a:t>
            </a:r>
            <a:r>
              <a:rPr lang="it-IT" sz="2000" b="1" dirty="0" err="1">
                <a:solidFill>
                  <a:srgbClr val="FF0000"/>
                </a:solidFill>
              </a:rPr>
              <a:t>Passage</a:t>
            </a:r>
            <a:r>
              <a:rPr lang="it-IT" sz="2000" b="1" dirty="0">
                <a:solidFill>
                  <a:srgbClr val="FF0000"/>
                </a:solidFill>
              </a:rPr>
              <a:t> to </a:t>
            </a:r>
            <a:r>
              <a:rPr lang="it-IT" sz="2000" b="1" dirty="0" smtClean="0">
                <a:solidFill>
                  <a:srgbClr val="FF0000"/>
                </a:solidFill>
              </a:rPr>
              <a:t>India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7424" y="3034281"/>
            <a:ext cx="9435042" cy="261151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 err="1" smtClean="0"/>
              <a:t>Credits</a:t>
            </a:r>
            <a:endParaRPr lang="it-IT" sz="2400" b="1" dirty="0" smtClean="0"/>
          </a:p>
          <a:p>
            <a:pPr algn="l"/>
            <a:r>
              <a:rPr lang="it-IT" sz="1900" dirty="0" smtClean="0"/>
              <a:t>Cattaruzzi Simone</a:t>
            </a:r>
          </a:p>
          <a:p>
            <a:pPr algn="l"/>
            <a:r>
              <a:rPr lang="it-IT" sz="1900" dirty="0" smtClean="0"/>
              <a:t>Moratti </a:t>
            </a:r>
            <a:r>
              <a:rPr lang="it-IT" sz="1900" dirty="0" smtClean="0"/>
              <a:t>Alex</a:t>
            </a:r>
          </a:p>
          <a:p>
            <a:pPr lvl="0" algn="l"/>
            <a:r>
              <a:rPr lang="it-IT" sz="2400" dirty="0" smtClean="0"/>
              <a:t>					</a:t>
            </a:r>
          </a:p>
          <a:p>
            <a:pPr lvl="0" algn="r"/>
            <a:r>
              <a:rPr lang="it-IT" sz="2200" b="1" dirty="0" smtClean="0">
                <a:solidFill>
                  <a:srgbClr val="FF0000"/>
                </a:solidFill>
              </a:rPr>
              <a:t>Liceo </a:t>
            </a:r>
            <a:r>
              <a:rPr lang="it-IT" sz="2200" b="1" dirty="0">
                <a:solidFill>
                  <a:srgbClr val="FF0000"/>
                </a:solidFill>
              </a:rPr>
              <a:t>delle Scienze Applicate   5 AS</a:t>
            </a:r>
            <a:r>
              <a:rPr lang="it-IT" sz="2200" dirty="0">
                <a:solidFill>
                  <a:srgbClr val="FF0000"/>
                </a:solidFill>
              </a:rPr>
              <a:t>A</a:t>
            </a:r>
          </a:p>
          <a:p>
            <a:pPr algn="l"/>
            <a:r>
              <a:rPr lang="it-IT" sz="2400" dirty="0" smtClean="0"/>
              <a:t>		</a:t>
            </a:r>
          </a:p>
        </p:txBody>
      </p:sp>
      <p:pic>
        <p:nvPicPr>
          <p:cNvPr id="6" name="Immagin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53" y="3034281"/>
            <a:ext cx="1321138" cy="1049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0350" y="25167"/>
            <a:ext cx="9552129" cy="629174"/>
          </a:xfrm>
        </p:spPr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C</a:t>
            </a:r>
            <a:r>
              <a:rPr lang="it-IT" b="1" dirty="0" err="1" smtClean="0">
                <a:solidFill>
                  <a:srgbClr val="FF0000"/>
                </a:solidFill>
              </a:rPr>
              <a:t>onclusion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0350" y="629174"/>
            <a:ext cx="9362115" cy="62288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smtClean="0"/>
              <a:t>Through </a:t>
            </a:r>
            <a:r>
              <a:rPr lang="en-GB" dirty="0" smtClean="0"/>
              <a:t>their  </a:t>
            </a:r>
            <a:r>
              <a:rPr lang="en-GB" dirty="0"/>
              <a:t>novels </a:t>
            </a:r>
            <a:r>
              <a:rPr lang="en-GB" dirty="0" smtClean="0"/>
              <a:t>the three </a:t>
            </a:r>
            <a:r>
              <a:rPr lang="en-GB" dirty="0" smtClean="0"/>
              <a:t>writers </a:t>
            </a:r>
            <a:r>
              <a:rPr lang="en-GB" dirty="0" smtClean="0"/>
              <a:t>deal </a:t>
            </a:r>
            <a:r>
              <a:rPr lang="en-GB" dirty="0"/>
              <a:t>with 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i</a:t>
            </a:r>
            <a:r>
              <a:rPr lang="en-GB" sz="1800" dirty="0" smtClean="0"/>
              <a:t>mperialism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racism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class </a:t>
            </a:r>
            <a:r>
              <a:rPr lang="en-GB" sz="1800" dirty="0"/>
              <a:t>and cultural conflict </a:t>
            </a:r>
            <a:endParaRPr lang="en-GB" sz="1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They</a:t>
            </a:r>
            <a:r>
              <a:rPr lang="en-GB" dirty="0" smtClean="0"/>
              <a:t> </a:t>
            </a:r>
            <a:r>
              <a:rPr lang="en-GB" dirty="0"/>
              <a:t>show how colonialism creates </a:t>
            </a:r>
            <a:r>
              <a:rPr lang="en-GB" dirty="0" smtClean="0"/>
              <a:t>a false illusion: the belief that the West </a:t>
            </a:r>
            <a:r>
              <a:rPr lang="en-GB" dirty="0"/>
              <a:t>is “self” and the East is </a:t>
            </a:r>
            <a:r>
              <a:rPr lang="en-GB" dirty="0" smtClean="0"/>
              <a:t>“the other”</a:t>
            </a:r>
          </a:p>
          <a:p>
            <a:pPr marL="0" indent="0">
              <a:buNone/>
            </a:pPr>
            <a:r>
              <a:rPr lang="it-IT" b="1" dirty="0" err="1" smtClean="0"/>
              <a:t>Superiority</a:t>
            </a:r>
            <a:r>
              <a:rPr lang="it-IT" b="1" dirty="0" smtClean="0"/>
              <a:t> </a:t>
            </a:r>
            <a:r>
              <a:rPr lang="it-IT" b="1" i="1" dirty="0" smtClean="0"/>
              <a:t>versus </a:t>
            </a:r>
            <a:r>
              <a:rPr lang="it-IT" b="1" dirty="0" err="1" smtClean="0"/>
              <a:t>Inferiority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283" y="3900332"/>
            <a:ext cx="1952625" cy="2343150"/>
          </a:xfrm>
          <a:prstGeom prst="rect">
            <a:avLst/>
          </a:prstGeom>
        </p:spPr>
      </p:pic>
      <p:pic>
        <p:nvPicPr>
          <p:cNvPr id="4102" name="Picture 6" descr="Risultati immagini per conr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62" y="3147857"/>
            <a:ext cx="2095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isultati immagini per forster scrit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08" y="3571257"/>
            <a:ext cx="3562966" cy="26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3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Bibliography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000" dirty="0">
                <a:hlinkClick r:id="rId2"/>
              </a:rPr>
              <a:t>https://</a:t>
            </a:r>
            <a:r>
              <a:rPr lang="it-IT" sz="1000" dirty="0" smtClean="0">
                <a:hlinkClick r:id="rId2"/>
              </a:rPr>
              <a:t>www.google.it/search?q=Robinson+Crusoe&amp;rlz=1C1YBKB_enIT505IT508&amp;source=lnms&amp;tbm=isch&amp;sa=X&amp;ved=0ahUKEwiPqZap2rLZAhUJmbQKHXeUAqoQ_AUICigB&amp;biw=1280&amp;bih=918#imgrc=JKj7dgp6BvrSXM</a:t>
            </a:r>
            <a:endParaRPr lang="it-IT" sz="1000" dirty="0" smtClean="0"/>
          </a:p>
          <a:p>
            <a:r>
              <a:rPr lang="it-IT" sz="900" dirty="0">
                <a:hlinkClick r:id="rId3"/>
              </a:rPr>
              <a:t>https://</a:t>
            </a:r>
            <a:r>
              <a:rPr lang="it-IT" sz="900" dirty="0" smtClean="0">
                <a:hlinkClick r:id="rId3"/>
              </a:rPr>
              <a:t>www.google.it/search?q=colonialismo&amp;rlz=1C1YBKB_enIT505IT508&amp;source=lnms&amp;tbm=isch&amp;sa=X&amp;ved=0ahUKEwiSpo2Q27LZAhVMaVAKHWSkAKMQ_AUICigB&amp;biw=1280&amp;bih=918</a:t>
            </a:r>
            <a:endParaRPr lang="it-IT" sz="900" dirty="0" smtClean="0"/>
          </a:p>
          <a:p>
            <a:r>
              <a:rPr lang="it-IT" sz="900" dirty="0">
                <a:hlinkClick r:id="rId4"/>
              </a:rPr>
              <a:t>https://www.google.it/search?q=Conrad+Heart+of+Darkness&amp;rlz=1C1YBKB_enIT505IT508&amp;source=lnms&amp;tbm=isch&amp;sa=X&amp;ved=0ahUKEwjrndyg9LTZAhUHUBQKHS2hB0sQ_AUICigB&amp;biw=1280&amp;bih=918#imgrc=hZMAfFQe6IU4dM</a:t>
            </a:r>
            <a:r>
              <a:rPr lang="it-IT" sz="900" dirty="0" smtClean="0"/>
              <a:t>:</a:t>
            </a:r>
          </a:p>
          <a:p>
            <a:r>
              <a:rPr lang="it-IT" sz="900" dirty="0">
                <a:hlinkClick r:id="rId5"/>
              </a:rPr>
              <a:t>https://www.google.it/search?q=colonialismi&amp;rlz=1C1YBKB_enIT505IT508&amp;oq=colonialismi&amp;aqs=chrome..</a:t>
            </a:r>
            <a:r>
              <a:rPr lang="it-IT" sz="900" dirty="0" smtClean="0">
                <a:hlinkClick r:id="rId5"/>
              </a:rPr>
              <a:t>69i57j0l5.3141j1j9&amp;sourceid=chrome&amp;ie=UTF-8</a:t>
            </a:r>
            <a:endParaRPr lang="it-IT" sz="900" dirty="0" smtClean="0"/>
          </a:p>
          <a:p>
            <a:r>
              <a:rPr lang="it-IT" sz="900" dirty="0">
                <a:hlinkClick r:id="rId6"/>
              </a:rPr>
              <a:t>https://</a:t>
            </a:r>
            <a:r>
              <a:rPr lang="it-IT" sz="900" dirty="0" smtClean="0">
                <a:hlinkClick r:id="rId6"/>
              </a:rPr>
              <a:t>www.google.it/search?q=colonialismi&amp;rlz=1C1YBKB_enIT505IT508&amp;source=lnms&amp;tbm=isch&amp;sa=X&amp;ved=0ahUKEwiX172R9bTZAhWFXBQKHfbYAuAQ_AUICygC&amp;biw=1280&amp;bih=918</a:t>
            </a:r>
            <a:endParaRPr lang="it-IT" sz="900" dirty="0" smtClean="0"/>
          </a:p>
          <a:p>
            <a:r>
              <a:rPr lang="it-IT" sz="900" dirty="0">
                <a:hlinkClick r:id="rId7"/>
              </a:rPr>
              <a:t>https://</a:t>
            </a:r>
            <a:r>
              <a:rPr lang="it-IT" sz="900" dirty="0" smtClean="0">
                <a:hlinkClick r:id="rId7"/>
              </a:rPr>
              <a:t>en.wikipedia.org/wiki/A_Passage_to_India</a:t>
            </a:r>
            <a:endParaRPr lang="it-IT" sz="900" dirty="0" smtClean="0"/>
          </a:p>
          <a:p>
            <a:endParaRPr lang="it-IT" sz="900" dirty="0" smtClean="0"/>
          </a:p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69776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9432" y="284010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000" b="1" dirty="0" smtClean="0"/>
              <a:t>THANKS FOR ATTENTION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197026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aim</a:t>
            </a:r>
            <a:r>
              <a:rPr lang="it-IT" dirty="0" smtClean="0"/>
              <a:t> of the </a:t>
            </a:r>
            <a:r>
              <a:rPr lang="it-IT" dirty="0" err="1" smtClean="0"/>
              <a:t>Abstract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D</a:t>
            </a:r>
            <a:r>
              <a:rPr lang="it-IT" dirty="0" err="1" smtClean="0"/>
              <a:t>enying</a:t>
            </a:r>
            <a:r>
              <a:rPr lang="it-IT" dirty="0" smtClean="0"/>
              <a:t> </a:t>
            </a:r>
            <a:r>
              <a:rPr lang="it-IT" dirty="0"/>
              <a:t>the idea of </a:t>
            </a:r>
            <a:r>
              <a:rPr lang="it-IT" dirty="0" smtClean="0"/>
              <a:t>the </a:t>
            </a:r>
            <a:r>
              <a:rPr lang="it-IT" dirty="0" err="1" smtClean="0"/>
              <a:t>colonised</a:t>
            </a:r>
            <a:r>
              <a:rPr lang="it-IT" dirty="0" smtClean="0"/>
              <a:t> </a:t>
            </a:r>
            <a:r>
              <a:rPr lang="it-IT" dirty="0" err="1"/>
              <a:t>that</a:t>
            </a:r>
            <a:r>
              <a:rPr lang="it-IT" dirty="0"/>
              <a:t> was </a:t>
            </a:r>
            <a:r>
              <a:rPr lang="it-IT" dirty="0" err="1"/>
              <a:t>created</a:t>
            </a:r>
            <a:r>
              <a:rPr lang="it-IT" dirty="0"/>
              <a:t> </a:t>
            </a:r>
            <a:r>
              <a:rPr lang="it-IT" dirty="0" smtClean="0"/>
              <a:t>by </a:t>
            </a:r>
            <a:r>
              <a:rPr lang="it-IT" dirty="0" err="1" smtClean="0"/>
              <a:t>colonisers</a:t>
            </a:r>
            <a:r>
              <a:rPr lang="it-IT" dirty="0" smtClean="0"/>
              <a:t>, with the </a:t>
            </a:r>
            <a:r>
              <a:rPr lang="it-IT" dirty="0" err="1" smtClean="0"/>
              <a:t>purpose</a:t>
            </a:r>
            <a:r>
              <a:rPr lang="it-IT" dirty="0" smtClean="0"/>
              <a:t> to </a:t>
            </a:r>
            <a:r>
              <a:rPr lang="it-IT" dirty="0" err="1" smtClean="0"/>
              <a:t>subdue</a:t>
            </a:r>
            <a:r>
              <a:rPr lang="it-IT" dirty="0" smtClean="0"/>
              <a:t>  </a:t>
            </a:r>
            <a:r>
              <a:rPr lang="it-IT" dirty="0" err="1" smtClean="0"/>
              <a:t>colonised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endParaRPr lang="it-IT" dirty="0" smtClean="0"/>
          </a:p>
          <a:p>
            <a:r>
              <a:rPr lang="it-IT" dirty="0" smtClean="0"/>
              <a:t>To </a:t>
            </a:r>
            <a:r>
              <a:rPr lang="it-IT" dirty="0" err="1" smtClean="0"/>
              <a:t>condemn</a:t>
            </a:r>
            <a:r>
              <a:rPr lang="it-IT" dirty="0" smtClean="0"/>
              <a:t> the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domination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/>
              <a:t>a</a:t>
            </a:r>
            <a:r>
              <a:rPr lang="it-IT" dirty="0" smtClean="0"/>
              <a:t> </a:t>
            </a:r>
            <a:r>
              <a:rPr lang="it-IT" dirty="0" err="1" smtClean="0"/>
              <a:t>binary</a:t>
            </a:r>
            <a:r>
              <a:rPr lang="it-IT" dirty="0" smtClean="0"/>
              <a:t> </a:t>
            </a:r>
            <a:r>
              <a:rPr lang="it-IT" dirty="0" err="1" smtClean="0"/>
              <a:t>vision</a:t>
            </a:r>
            <a:r>
              <a:rPr lang="it-IT" dirty="0" smtClean="0"/>
              <a:t> of the world</a:t>
            </a:r>
            <a:endParaRPr lang="it-IT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86" y="3367278"/>
            <a:ext cx="5098542" cy="31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</a:t>
            </a:r>
            <a:r>
              <a:rPr lang="it-IT" dirty="0" err="1" smtClean="0"/>
              <a:t>olonialism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domination of the powerful over the less powerful was justified by </a:t>
            </a:r>
            <a:r>
              <a:rPr lang="en-GB" dirty="0" smtClean="0"/>
              <a:t>Colonial </a:t>
            </a:r>
            <a:r>
              <a:rPr lang="en-GB" dirty="0" smtClean="0"/>
              <a:t>literature</a:t>
            </a:r>
          </a:p>
          <a:p>
            <a:r>
              <a:rPr lang="en-GB" dirty="0" smtClean="0"/>
              <a:t>It </a:t>
            </a:r>
            <a:r>
              <a:rPr lang="en-GB" dirty="0" smtClean="0"/>
              <a:t>conveys the idea </a:t>
            </a:r>
            <a:r>
              <a:rPr lang="en-GB" dirty="0" smtClean="0"/>
              <a:t>of the </a:t>
            </a:r>
            <a:r>
              <a:rPr lang="en-GB" dirty="0" smtClean="0"/>
              <a:t>colonised as “others and </a:t>
            </a:r>
            <a:r>
              <a:rPr lang="en-GB" dirty="0" smtClean="0"/>
              <a:t>inferior” in order for the coloniser to subdue them</a:t>
            </a:r>
            <a:endParaRPr lang="en-GB" dirty="0" smtClean="0"/>
          </a:p>
          <a:p>
            <a:r>
              <a:rPr lang="en-GB" dirty="0"/>
              <a:t>Colonial representation </a:t>
            </a:r>
            <a:r>
              <a:rPr lang="en-GB" dirty="0" smtClean="0"/>
              <a:t>creates a false image of </a:t>
            </a:r>
            <a:r>
              <a:rPr lang="en-GB" dirty="0" smtClean="0"/>
              <a:t>the colonised </a:t>
            </a:r>
            <a:r>
              <a:rPr lang="en-GB" dirty="0" smtClean="0"/>
              <a:t>to control them: it is </a:t>
            </a:r>
            <a:r>
              <a:rPr lang="en-GB" dirty="0" smtClean="0"/>
              <a:t>an unreal  </a:t>
            </a:r>
            <a:r>
              <a:rPr lang="en-GB" dirty="0"/>
              <a:t>political </a:t>
            </a:r>
            <a:r>
              <a:rPr lang="en-GB" dirty="0" smtClean="0"/>
              <a:t>representation</a:t>
            </a:r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28" y="4077172"/>
            <a:ext cx="3852672" cy="237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</a:t>
            </a:r>
            <a:r>
              <a:rPr lang="it-IT" dirty="0" err="1" smtClean="0"/>
              <a:t>olonialism</a:t>
            </a:r>
            <a:r>
              <a:rPr lang="it-IT" dirty="0" smtClean="0"/>
              <a:t> in </a:t>
            </a:r>
            <a:r>
              <a:rPr lang="it-IT" dirty="0" err="1"/>
              <a:t>P</a:t>
            </a:r>
            <a:r>
              <a:rPr lang="it-IT" dirty="0" err="1" smtClean="0"/>
              <a:t>ostcolonial</a:t>
            </a:r>
            <a:r>
              <a:rPr lang="it-IT" dirty="0" smtClean="0"/>
              <a:t> Fiction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An example of three European novels </a:t>
            </a:r>
            <a:r>
              <a:rPr lang="en-GB" dirty="0" smtClean="0"/>
              <a:t>:</a:t>
            </a:r>
            <a:endParaRPr lang="en-GB" dirty="0" smtClean="0"/>
          </a:p>
          <a:p>
            <a:r>
              <a:rPr lang="en-GB" u="sng" dirty="0"/>
              <a:t>Robinson Crusoe</a:t>
            </a:r>
            <a:r>
              <a:rPr lang="en-GB" dirty="0"/>
              <a:t> by Daniel Defoe</a:t>
            </a:r>
            <a:endParaRPr lang="it-IT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u="sng" dirty="0" smtClean="0"/>
              <a:t>Heart </a:t>
            </a:r>
            <a:r>
              <a:rPr lang="en-GB" u="sng" dirty="0"/>
              <a:t>of </a:t>
            </a:r>
            <a:r>
              <a:rPr lang="en-GB" u="sng" dirty="0" smtClean="0"/>
              <a:t>Darkness</a:t>
            </a:r>
            <a:r>
              <a:rPr lang="en-GB" dirty="0" smtClean="0"/>
              <a:t>  by Joseph </a:t>
            </a:r>
            <a:r>
              <a:rPr lang="en-GB" dirty="0"/>
              <a:t>Conrad </a:t>
            </a:r>
            <a:endParaRPr lang="en-GB" dirty="0" smtClean="0"/>
          </a:p>
          <a:p>
            <a:endParaRPr lang="en-GB" dirty="0" smtClean="0"/>
          </a:p>
          <a:p>
            <a:r>
              <a:rPr lang="en-GB" u="sng" dirty="0" smtClean="0"/>
              <a:t>A </a:t>
            </a:r>
            <a:r>
              <a:rPr lang="en-GB" u="sng" dirty="0"/>
              <a:t>Passage to </a:t>
            </a:r>
            <a:r>
              <a:rPr lang="en-GB" u="sng" dirty="0" smtClean="0"/>
              <a:t>India</a:t>
            </a:r>
            <a:r>
              <a:rPr lang="en-GB" dirty="0" smtClean="0"/>
              <a:t> by E</a:t>
            </a:r>
            <a:r>
              <a:rPr lang="en-GB" dirty="0"/>
              <a:t>. M. </a:t>
            </a:r>
            <a:r>
              <a:rPr lang="en-GB" dirty="0" smtClean="0"/>
              <a:t>Forster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8" y="1660081"/>
            <a:ext cx="3447796" cy="452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</a:t>
            </a:r>
            <a:r>
              <a:rPr lang="en-US" dirty="0" smtClean="0"/>
              <a:t>Literature</a:t>
            </a:r>
            <a:r>
              <a:rPr lang="en-US" dirty="0" smtClean="0"/>
              <a:t>: Robinson Crusoe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 seems only </a:t>
            </a:r>
            <a:r>
              <a:rPr lang="en-GB" dirty="0" smtClean="0"/>
              <a:t>an </a:t>
            </a:r>
            <a:r>
              <a:rPr lang="en-GB" dirty="0" smtClean="0"/>
              <a:t>adventure novel, but it justifies European attempts to colonise other countries</a:t>
            </a:r>
          </a:p>
          <a:p>
            <a:r>
              <a:rPr lang="en-GB" dirty="0" smtClean="0"/>
              <a:t>Robinson </a:t>
            </a:r>
            <a:r>
              <a:rPr lang="en-GB" dirty="0"/>
              <a:t>reflects the idea of </a:t>
            </a:r>
            <a:r>
              <a:rPr lang="en-GB" dirty="0" smtClean="0"/>
              <a:t>the European </a:t>
            </a:r>
            <a:r>
              <a:rPr lang="en-GB" dirty="0"/>
              <a:t>man, while Friday reflects the idea of </a:t>
            </a:r>
            <a:r>
              <a:rPr lang="en-GB" dirty="0" smtClean="0"/>
              <a:t>the colonised</a:t>
            </a:r>
            <a:endParaRPr lang="en-GB" dirty="0" smtClean="0"/>
          </a:p>
          <a:p>
            <a:r>
              <a:rPr lang="en-GB" dirty="0"/>
              <a:t>Robinson </a:t>
            </a:r>
            <a:r>
              <a:rPr lang="en-GB" dirty="0" smtClean="0"/>
              <a:t>becomes Friday’s master</a:t>
            </a:r>
          </a:p>
          <a:p>
            <a:r>
              <a:rPr lang="en-GB" dirty="0" smtClean="0"/>
              <a:t>Friday changes his habits </a:t>
            </a:r>
          </a:p>
          <a:p>
            <a:r>
              <a:rPr lang="en-GB" dirty="0" smtClean="0"/>
              <a:t>Robinson’s aim is to improve his situation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28" y="3364992"/>
            <a:ext cx="4725807" cy="31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he Colony. </a:t>
            </a:r>
            <a:r>
              <a:rPr lang="en-US" dirty="0"/>
              <a:t>A Representation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1628" y="1233181"/>
            <a:ext cx="9471171" cy="5545123"/>
          </a:xfrm>
        </p:spPr>
        <p:txBody>
          <a:bodyPr>
            <a:normAutofit/>
          </a:bodyPr>
          <a:lstStyle/>
          <a:p>
            <a:r>
              <a:rPr lang="en-GB" dirty="0"/>
              <a:t>Subjugation: </a:t>
            </a:r>
            <a:r>
              <a:rPr lang="en-GB" dirty="0" smtClean="0"/>
              <a:t>European sense of superiority, Robinson puts his </a:t>
            </a:r>
            <a:r>
              <a:rPr lang="en-GB" dirty="0" smtClean="0"/>
              <a:t>feet </a:t>
            </a:r>
            <a:r>
              <a:rPr lang="en-GB" dirty="0" smtClean="0"/>
              <a:t>on Friday’s head 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Natives are represented as cannibals and </a:t>
            </a:r>
            <a:r>
              <a:rPr lang="en-US" dirty="0" smtClean="0"/>
              <a:t>wild, </a:t>
            </a:r>
            <a:r>
              <a:rPr lang="en-US" dirty="0" smtClean="0"/>
              <a:t>very </a:t>
            </a:r>
            <a:r>
              <a:rPr lang="en-US" dirty="0" smtClean="0"/>
              <a:t>different from civilised </a:t>
            </a:r>
            <a:r>
              <a:rPr lang="en-US" dirty="0" smtClean="0"/>
              <a:t>and respectful </a:t>
            </a:r>
            <a:r>
              <a:rPr lang="en-US" dirty="0" smtClean="0"/>
              <a:t>European people </a:t>
            </a:r>
            <a:endParaRPr lang="en-US" dirty="0"/>
          </a:p>
          <a:p>
            <a:r>
              <a:rPr lang="en-GB" dirty="0" smtClean="0"/>
              <a:t>Domination: Robinson imposes his culture </a:t>
            </a:r>
            <a:r>
              <a:rPr lang="en-GB" dirty="0"/>
              <a:t>and </a:t>
            </a:r>
            <a:r>
              <a:rPr lang="en-GB" dirty="0" smtClean="0"/>
              <a:t>traditions to control </a:t>
            </a:r>
            <a:r>
              <a:rPr lang="en-GB" dirty="0" smtClean="0"/>
              <a:t>the natives</a:t>
            </a:r>
            <a:endParaRPr lang="en-GB" dirty="0" smtClean="0"/>
          </a:p>
          <a:p>
            <a:r>
              <a:rPr lang="en-GB" dirty="0" smtClean="0"/>
              <a:t>Friday speaks </a:t>
            </a:r>
            <a:r>
              <a:rPr lang="en-GB" dirty="0" smtClean="0"/>
              <a:t>in</a:t>
            </a:r>
            <a:r>
              <a:rPr lang="en-GB" dirty="0" smtClean="0"/>
              <a:t> </a:t>
            </a:r>
            <a:r>
              <a:rPr lang="en-GB" dirty="0" smtClean="0"/>
              <a:t>his </a:t>
            </a:r>
            <a:r>
              <a:rPr lang="en-GB" dirty="0" smtClean="0"/>
              <a:t>master’s                                                                                </a:t>
            </a:r>
            <a:r>
              <a:rPr lang="en-GB" dirty="0" smtClean="0"/>
              <a:t>words and imitates his </a:t>
            </a:r>
            <a:r>
              <a:rPr lang="en-GB" dirty="0" smtClean="0"/>
              <a:t>actions</a:t>
            </a:r>
          </a:p>
          <a:p>
            <a:r>
              <a:rPr lang="en-GB" dirty="0" smtClean="0"/>
              <a:t>This </a:t>
            </a:r>
            <a:r>
              <a:rPr lang="en-GB" dirty="0" smtClean="0"/>
              <a:t> </a:t>
            </a:r>
            <a:r>
              <a:rPr lang="en-GB" dirty="0" smtClean="0"/>
              <a:t>creates </a:t>
            </a:r>
            <a:r>
              <a:rPr lang="en-GB" dirty="0"/>
              <a:t>an Identity Crisis </a:t>
            </a: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13" y="3525211"/>
            <a:ext cx="5371403" cy="217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2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Use </a:t>
            </a:r>
            <a:r>
              <a:rPr lang="en-GB" dirty="0" smtClean="0"/>
              <a:t>of </a:t>
            </a:r>
            <a:r>
              <a:rPr lang="en-GB" dirty="0"/>
              <a:t>R</a:t>
            </a:r>
            <a:r>
              <a:rPr lang="en-GB" dirty="0" smtClean="0"/>
              <a:t>eligion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66070" y="2302777"/>
            <a:ext cx="9806730" cy="4274191"/>
          </a:xfrm>
        </p:spPr>
        <p:txBody>
          <a:bodyPr>
            <a:normAutofit/>
          </a:bodyPr>
          <a:lstStyle/>
          <a:p>
            <a:r>
              <a:rPr lang="en-US" dirty="0" smtClean="0"/>
              <a:t>Europeans </a:t>
            </a:r>
            <a:r>
              <a:rPr lang="en-US" dirty="0"/>
              <a:t>brought Christianity </a:t>
            </a:r>
            <a:r>
              <a:rPr lang="en-US" dirty="0" smtClean="0"/>
              <a:t>and their culture into </a:t>
            </a:r>
            <a:r>
              <a:rPr lang="en-US" dirty="0"/>
              <a:t>the New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Power</a:t>
            </a:r>
            <a:r>
              <a:rPr lang="en-US" dirty="0" smtClean="0"/>
              <a:t>: Robinson seems to influence                                                                                             </a:t>
            </a:r>
            <a:r>
              <a:rPr lang="en-US" dirty="0" smtClean="0"/>
              <a:t>    Friday’s </a:t>
            </a:r>
            <a:r>
              <a:rPr lang="en-US" dirty="0" smtClean="0"/>
              <a:t>mind without </a:t>
            </a:r>
            <a:r>
              <a:rPr lang="en-US" dirty="0" smtClean="0"/>
              <a:t>explaining him  his religious principles</a:t>
            </a:r>
          </a:p>
          <a:p>
            <a:r>
              <a:rPr lang="en-US" dirty="0" smtClean="0"/>
              <a:t>Robinson imposes his language to Friday</a:t>
            </a:r>
            <a:endParaRPr lang="en-US" dirty="0" smtClean="0"/>
          </a:p>
          <a:p>
            <a:r>
              <a:rPr lang="en-US" dirty="0" smtClean="0"/>
              <a:t>Robinson </a:t>
            </a:r>
            <a:r>
              <a:rPr lang="en-US" dirty="0" smtClean="0"/>
              <a:t>cheats Friday: he </a:t>
            </a:r>
            <a:r>
              <a:rPr lang="en-US" dirty="0" smtClean="0"/>
              <a:t>makes                                                                                             </a:t>
            </a:r>
            <a:r>
              <a:rPr lang="en-US" dirty="0" smtClean="0"/>
              <a:t>him </a:t>
            </a:r>
            <a:r>
              <a:rPr lang="en-US" dirty="0" smtClean="0"/>
              <a:t> </a:t>
            </a:r>
            <a:r>
              <a:rPr lang="en-US" dirty="0" smtClean="0"/>
              <a:t>believe that </a:t>
            </a:r>
            <a:r>
              <a:rPr lang="en-US" dirty="0" smtClean="0"/>
              <a:t>his teachings will save                                                                                                           his  </a:t>
            </a:r>
            <a:r>
              <a:rPr lang="en-US" dirty="0" smtClean="0"/>
              <a:t>soul</a:t>
            </a:r>
          </a:p>
          <a:p>
            <a:r>
              <a:rPr lang="en-US" dirty="0" smtClean="0"/>
              <a:t>The </a:t>
            </a:r>
            <a:r>
              <a:rPr lang="en-US" dirty="0"/>
              <a:t>purpose is </a:t>
            </a:r>
            <a:r>
              <a:rPr lang="en-US" dirty="0" smtClean="0"/>
              <a:t>to control </a:t>
            </a:r>
            <a:r>
              <a:rPr lang="en-US" dirty="0" smtClean="0"/>
              <a:t>and prevail                                                                                                       over </a:t>
            </a:r>
            <a:r>
              <a:rPr lang="en-US" dirty="0" smtClean="0"/>
              <a:t>the natives </a:t>
            </a:r>
            <a:r>
              <a:rPr lang="en-US" dirty="0" smtClean="0"/>
              <a:t>to gain power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577" y="3559756"/>
            <a:ext cx="4904785" cy="25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6070" y="182461"/>
            <a:ext cx="9806730" cy="648049"/>
          </a:xfrm>
        </p:spPr>
        <p:txBody>
          <a:bodyPr>
            <a:normAutofit fontScale="90000"/>
          </a:bodyPr>
          <a:lstStyle/>
          <a:p>
            <a:r>
              <a:rPr lang="en-US" dirty="0"/>
              <a:t>Colonial </a:t>
            </a:r>
            <a:r>
              <a:rPr lang="en-US" dirty="0" smtClean="0"/>
              <a:t>Literature. Heart </a:t>
            </a:r>
            <a:r>
              <a:rPr lang="en-US" dirty="0" smtClean="0"/>
              <a:t>of Darkness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00294" y="994835"/>
            <a:ext cx="9920279" cy="5481465"/>
          </a:xfrm>
        </p:spPr>
        <p:txBody>
          <a:bodyPr>
            <a:normAutofit/>
          </a:bodyPr>
          <a:lstStyle/>
          <a:p>
            <a:r>
              <a:rPr lang="en-GB" dirty="0" smtClean="0"/>
              <a:t>Capitalist attitude to improve </a:t>
            </a:r>
            <a:r>
              <a:rPr lang="en-GB" dirty="0" smtClean="0"/>
              <a:t>colonisers’</a:t>
            </a:r>
            <a:r>
              <a:rPr lang="en-GB" dirty="0" smtClean="0"/>
              <a:t> </a:t>
            </a:r>
            <a:r>
              <a:rPr lang="en-GB" dirty="0" smtClean="0"/>
              <a:t>wealth at all costs</a:t>
            </a:r>
          </a:p>
          <a:p>
            <a:r>
              <a:rPr lang="en-GB" dirty="0" smtClean="0"/>
              <a:t>Domination toward racial ideas: </a:t>
            </a:r>
            <a:r>
              <a:rPr lang="en-GB" dirty="0"/>
              <a:t>n</a:t>
            </a:r>
            <a:r>
              <a:rPr lang="en-GB" dirty="0" smtClean="0"/>
              <a:t>atives </a:t>
            </a:r>
            <a:r>
              <a:rPr lang="en-GB" dirty="0" smtClean="0"/>
              <a:t>are enslaved to be under control</a:t>
            </a:r>
          </a:p>
          <a:p>
            <a:r>
              <a:rPr lang="en-GB" dirty="0" smtClean="0"/>
              <a:t>Conrad represents </a:t>
            </a:r>
            <a:r>
              <a:rPr lang="en-GB" dirty="0"/>
              <a:t>the colonists and the </a:t>
            </a:r>
            <a:r>
              <a:rPr lang="en-GB" dirty="0" smtClean="0"/>
              <a:t>colonised </a:t>
            </a:r>
            <a:r>
              <a:rPr lang="en-GB" dirty="0"/>
              <a:t>in a binary </a:t>
            </a:r>
            <a:r>
              <a:rPr lang="en-GB" dirty="0" smtClean="0"/>
              <a:t>opposition: </a:t>
            </a:r>
            <a:r>
              <a:rPr lang="en-GB" dirty="0"/>
              <a:t>t</a:t>
            </a:r>
            <a:r>
              <a:rPr lang="en-GB" dirty="0" smtClean="0"/>
              <a:t>he colonist are </a:t>
            </a:r>
            <a:r>
              <a:rPr lang="en-GB" dirty="0"/>
              <a:t>rational </a:t>
            </a:r>
            <a:r>
              <a:rPr lang="en-GB" dirty="0" smtClean="0"/>
              <a:t>and superior </a:t>
            </a:r>
            <a:r>
              <a:rPr lang="en-GB" dirty="0"/>
              <a:t>while the Africans </a:t>
            </a:r>
            <a:r>
              <a:rPr lang="en-GB" dirty="0" smtClean="0"/>
              <a:t>are inferior</a:t>
            </a:r>
          </a:p>
          <a:p>
            <a:r>
              <a:rPr lang="en-GB" dirty="0" smtClean="0"/>
              <a:t>The novel illustrates </a:t>
            </a:r>
            <a:r>
              <a:rPr lang="en-GB" dirty="0" smtClean="0"/>
              <a:t>the </a:t>
            </a:r>
            <a:r>
              <a:rPr lang="en-GB" dirty="0" smtClean="0"/>
              <a:t>European’s </a:t>
            </a:r>
            <a:r>
              <a:rPr lang="en-GB" dirty="0" smtClean="0"/>
              <a:t>purpose: the </a:t>
            </a:r>
            <a:r>
              <a:rPr lang="en-GB" dirty="0"/>
              <a:t>exploitation </a:t>
            </a:r>
            <a:r>
              <a:rPr lang="en-GB" dirty="0" smtClean="0"/>
              <a:t>of </a:t>
            </a:r>
            <a:r>
              <a:rPr lang="en-GB" dirty="0"/>
              <a:t>ignorant </a:t>
            </a:r>
            <a:r>
              <a:rPr lang="en-GB" dirty="0" smtClean="0"/>
              <a:t>natives to gain </a:t>
            </a:r>
            <a:r>
              <a:rPr lang="en-GB" dirty="0" smtClean="0"/>
              <a:t>money with </a:t>
            </a:r>
            <a:r>
              <a:rPr lang="en-GB" dirty="0" smtClean="0"/>
              <a:t>ivory trade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53" y="3372556"/>
            <a:ext cx="4251419" cy="282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39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9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E. M. Forster’s </a:t>
            </a:r>
            <a:r>
              <a:rPr lang="en-US" dirty="0" smtClean="0"/>
              <a:t>A Passage to India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2848" y="1315016"/>
            <a:ext cx="9857064" cy="5444455"/>
          </a:xfrm>
        </p:spPr>
        <p:txBody>
          <a:bodyPr/>
          <a:lstStyle/>
          <a:p>
            <a:r>
              <a:rPr lang="en-GB" dirty="0" smtClean="0"/>
              <a:t>A Passage to India represents: racial antagonism, two great races with different heritage and history. </a:t>
            </a:r>
            <a:r>
              <a:rPr lang="en-GB" dirty="0" smtClean="0"/>
              <a:t> Face each other</a:t>
            </a:r>
          </a:p>
          <a:p>
            <a:r>
              <a:rPr lang="en-GB" dirty="0" smtClean="0"/>
              <a:t>The </a:t>
            </a:r>
            <a:r>
              <a:rPr lang="en-GB" dirty="0" smtClean="0"/>
              <a:t>English people suffered from arrogance and racial superiority, </a:t>
            </a:r>
          </a:p>
          <a:p>
            <a:r>
              <a:rPr lang="en-GB" dirty="0" smtClean="0"/>
              <a:t>The Indians suffered from contempt and nationalist sentiments.</a:t>
            </a:r>
          </a:p>
          <a:p>
            <a:endParaRPr lang="it-IT" dirty="0"/>
          </a:p>
        </p:txBody>
      </p:sp>
      <p:pic>
        <p:nvPicPr>
          <p:cNvPr id="3076" name="Picture 4" descr="Risultati immagini per A Passage to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70" y="2995522"/>
            <a:ext cx="1905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sultati immagini per A Passage to In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39" y="3082292"/>
            <a:ext cx="4643661" cy="30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88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454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Franklin Gothic Book</vt:lpstr>
      <vt:lpstr>Wingdings</vt:lpstr>
      <vt:lpstr>Crop</vt:lpstr>
      <vt:lpstr>Colonial representation IN  D. DEFOE’ s Robinson Crusoe J. CONRAD’s Heart of Darkness E. M: FORSTER’S a Passage to India</vt:lpstr>
      <vt:lpstr>The aim of the Abstract</vt:lpstr>
      <vt:lpstr>Colonialism</vt:lpstr>
      <vt:lpstr>Colonialism in Postcolonial Fiction</vt:lpstr>
      <vt:lpstr>Colonial Literature: Robinson Crusoe</vt:lpstr>
      <vt:lpstr>The Colony. A Representation</vt:lpstr>
      <vt:lpstr>The Use of Religion</vt:lpstr>
      <vt:lpstr>Colonial Literature. Heart of Darkness</vt:lpstr>
      <vt:lpstr>E. M. Forster’s A Passage to India</vt:lpstr>
      <vt:lpstr>Conclusion</vt:lpstr>
      <vt:lpstr>Bibliography</vt:lpstr>
      <vt:lpstr>THANKS FOR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Antonella Manias</dc:creator>
  <cp:lastModifiedBy>Utente Windows</cp:lastModifiedBy>
  <cp:revision>48</cp:revision>
  <dcterms:created xsi:type="dcterms:W3CDTF">2018-02-12T09:50:59Z</dcterms:created>
  <dcterms:modified xsi:type="dcterms:W3CDTF">2018-05-01T10:15:14Z</dcterms:modified>
</cp:coreProperties>
</file>