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2" r:id="rId5"/>
    <p:sldId id="278" r:id="rId6"/>
    <p:sldId id="273" r:id="rId7"/>
    <p:sldId id="259" r:id="rId8"/>
    <p:sldId id="261" r:id="rId9"/>
    <p:sldId id="276" r:id="rId10"/>
    <p:sldId id="262" r:id="rId11"/>
    <p:sldId id="274" r:id="rId12"/>
    <p:sldId id="275" r:id="rId13"/>
    <p:sldId id="265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106" d="100"/>
          <a:sy n="106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684E2-1443-49D4-9E85-E731A53414E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25D7-FA1C-4CE9-BC7A-EF8550C5B0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17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25D7-FA1C-4CE9-BC7A-EF8550C5B01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12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6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36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28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53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8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04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87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6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2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27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83EB5-8AA4-42AE-BD34-11DE6B30F922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C38E-0B44-40CC-8759-E8486FE891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80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8000" dirty="0" smtClean="0">
                <a:solidFill>
                  <a:srgbClr val="92D050"/>
                </a:solidFill>
              </a:rPr>
              <a:t>POSTCOLONIAL LITERATURE</a:t>
            </a:r>
            <a:endParaRPr lang="it-IT" sz="80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rmAutofit/>
          </a:bodyPr>
          <a:lstStyle/>
          <a:p>
            <a:r>
              <a:rPr lang="it-IT" dirty="0" smtClean="0"/>
              <a:t>CREDITS: </a:t>
            </a:r>
            <a:r>
              <a:rPr lang="it-IT" dirty="0" smtClean="0"/>
              <a:t>R</a:t>
            </a:r>
            <a:r>
              <a:rPr lang="it-IT" dirty="0" smtClean="0"/>
              <a:t>. Busdon and A. Moratti</a:t>
            </a:r>
          </a:p>
          <a:p>
            <a:r>
              <a:rPr lang="it-IT" dirty="0" smtClean="0"/>
              <a:t>Liceo Scientifico </a:t>
            </a:r>
            <a:r>
              <a:rPr lang="it-IT" dirty="0" smtClean="0"/>
              <a:t>‘A. Einstein’     Cervignano del Friuli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7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literature(s)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colonized</a:t>
            </a:r>
            <a:endParaRPr lang="it-IT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7776864" cy="432048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Racism and discrimination from colonists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Change of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cultures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people through time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The use of English became the favorite one </a:t>
            </a:r>
            <a:r>
              <a:rPr lang="it-IT" dirty="0">
                <a:latin typeface="Arial" pitchFamily="34" charset="0"/>
                <a:cs typeface="Arial" pitchFamily="34" charset="0"/>
              </a:rPr>
              <a:t>from colonists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literature(s)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colonists</a:t>
            </a:r>
            <a:endParaRPr lang="it-IT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3600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Colonists help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development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colonizers’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culture and society.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Based </a:t>
            </a:r>
            <a:r>
              <a:rPr lang="en-US" dirty="0">
                <a:latin typeface="Arial" pitchFamily="34" charset="0"/>
                <a:cs typeface="Arial" pitchFamily="34" charset="0"/>
              </a:rPr>
              <a:t>on the colonizers’ assumption of their own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superiority.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Colonists </a:t>
            </a:r>
            <a:r>
              <a:rPr lang="en-US" dirty="0">
                <a:latin typeface="Arial" pitchFamily="34" charset="0"/>
                <a:cs typeface="Arial" pitchFamily="34" charset="0"/>
              </a:rPr>
              <a:t>had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face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opposite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phenomenon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globalization.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83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Major </a:t>
            </a:r>
            <a:r>
              <a:rPr lang="it-IT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Postcolonial</a:t>
            </a:r>
            <a:r>
              <a:rPr lang="it-IT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Writers</a:t>
            </a:r>
            <a:endParaRPr lang="it-IT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342806"/>
            <a:ext cx="2602632" cy="3958401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Edward Said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Homi Bhabha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Frantz Fanon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Gayatri Spivak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Chinua Achebe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Wole Soyinka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Salman Rushdie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Jamaica Kincaid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Buchi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Emecheta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6" name="Shape 222" descr="C:\Users\Mattia\Desktop\downloa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8184" y="119675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1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942" y="1772816"/>
            <a:ext cx="18859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87" y="3878297"/>
            <a:ext cx="2029767" cy="2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82827" y="604037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Monotype Corsiva" pitchFamily="66" charset="0"/>
              </a:rPr>
              <a:t>Homi Bhabha</a:t>
            </a:r>
            <a:endParaRPr lang="it-IT" sz="12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293982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otype Corsiva" pitchFamily="66" charset="0"/>
              </a:rPr>
              <a:t>Salman Rushdie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5837" y="420169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otype Corsiva" pitchFamily="66" charset="0"/>
              </a:rPr>
              <a:t>Edward Said</a:t>
            </a:r>
          </a:p>
        </p:txBody>
      </p:sp>
    </p:spTree>
    <p:extLst>
      <p:ext uri="{BB962C8B-B14F-4D97-AF65-F5344CB8AC3E}">
        <p14:creationId xmlns:p14="http://schemas.microsoft.com/office/powerpoint/2010/main" val="24715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>
                <a:latin typeface="Arial" pitchFamily="34" charset="0"/>
                <a:cs typeface="Arial" pitchFamily="34" charset="0"/>
              </a:rPr>
              <a:t>W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riters of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colonizers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hape 249" descr="C:\Users\Mattia\Desktop\downloa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0112" y="1196752"/>
            <a:ext cx="3168352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50" descr="heartofdarkness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3921484"/>
            <a:ext cx="1800200" cy="272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48" descr="C:\Users\Mattia\Desktop\fh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1840" y="1196752"/>
            <a:ext cx="2448272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46" descr="The_Jungle_Book_Rudyard_Kipling_unabridg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2106" y="3501802"/>
            <a:ext cx="1778006" cy="24325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580112" y="5288038"/>
            <a:ext cx="136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Monotype Corsiva" pitchFamily="66" charset="0"/>
              </a:rPr>
              <a:t>Joseph Conrad and the cover of the novel ‘Hearth of Darkness’</a:t>
            </a:r>
            <a:endParaRPr lang="it-IT" sz="12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1946" y="528218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Monotype Corsiva" pitchFamily="66" charset="0"/>
              </a:rPr>
              <a:t>Rudyard Kipilng and the cover of the novel ‘The Jungle Book’</a:t>
            </a:r>
            <a:endParaRPr lang="it-IT" sz="1200" dirty="0">
              <a:latin typeface="Monotype Corsiva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4069" y="1700808"/>
            <a:ext cx="3024336" cy="24351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100" dirty="0" smtClean="0">
                <a:latin typeface="Arial" pitchFamily="34" charset="0"/>
                <a:cs typeface="Arial" pitchFamily="34" charset="0"/>
              </a:rPr>
              <a:t>Rudyard Kipling	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100" dirty="0" smtClean="0">
                <a:latin typeface="Arial" pitchFamily="34" charset="0"/>
                <a:cs typeface="Arial" pitchFamily="34" charset="0"/>
              </a:rPr>
              <a:t>Joseph Conrad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100" dirty="0" smtClean="0">
                <a:latin typeface="Arial" pitchFamily="34" charset="0"/>
                <a:cs typeface="Arial" pitchFamily="34" charset="0"/>
              </a:rPr>
              <a:t>Alan Paton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Fin.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227483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92D050"/>
                </a:solidFill>
              </a:rPr>
              <a:t>THANK YOU</a:t>
            </a:r>
          </a:p>
          <a:p>
            <a:pPr algn="ctr"/>
            <a:r>
              <a:rPr lang="it-IT" sz="4800" dirty="0" smtClean="0">
                <a:solidFill>
                  <a:srgbClr val="92D050"/>
                </a:solidFill>
              </a:rPr>
              <a:t> </a:t>
            </a:r>
            <a:r>
              <a:rPr lang="it-IT" sz="4800" dirty="0" smtClean="0">
                <a:solidFill>
                  <a:srgbClr val="92D050"/>
                </a:solidFill>
              </a:rPr>
              <a:t>FOR </a:t>
            </a:r>
            <a:endParaRPr lang="it-IT" sz="4800" dirty="0" smtClean="0">
              <a:solidFill>
                <a:srgbClr val="92D050"/>
              </a:solidFill>
            </a:endParaRPr>
          </a:p>
          <a:p>
            <a:pPr algn="ctr"/>
            <a:r>
              <a:rPr lang="it-IT" sz="4800" dirty="0" smtClean="0">
                <a:solidFill>
                  <a:srgbClr val="92D050"/>
                </a:solidFill>
              </a:rPr>
              <a:t>YOUR </a:t>
            </a:r>
            <a:r>
              <a:rPr lang="it-IT" sz="4800" dirty="0" smtClean="0">
                <a:solidFill>
                  <a:srgbClr val="92D050"/>
                </a:solidFill>
              </a:rPr>
              <a:t>ATTENTION</a:t>
            </a:r>
            <a:endParaRPr lang="it-IT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What does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ostcolonial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’ mean?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3" t="41048" r="41996" b="48987"/>
          <a:stretch/>
        </p:blipFill>
        <p:spPr bwMode="auto">
          <a:xfrm>
            <a:off x="366310" y="1268760"/>
            <a:ext cx="6827064" cy="1358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t="40633" r="40885" b="41469"/>
          <a:stretch/>
        </p:blipFill>
        <p:spPr bwMode="auto">
          <a:xfrm>
            <a:off x="366310" y="4077072"/>
            <a:ext cx="7128792" cy="2272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t="34783" r="41696" b="58729"/>
          <a:stretch/>
        </p:blipFill>
        <p:spPr bwMode="auto">
          <a:xfrm>
            <a:off x="366309" y="2924944"/>
            <a:ext cx="6937549" cy="889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>
                <a:latin typeface="Arial" pitchFamily="34" charset="0"/>
                <a:cs typeface="Arial" pitchFamily="34" charset="0"/>
              </a:rPr>
              <a:t>Definition of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Postcolonial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literature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iterature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countries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colonised by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countries.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hemes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cultural independence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consequences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colonization and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racialism</a:t>
            </a:r>
            <a:endParaRPr lang="it-IT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J:\Progetti e lavori scuola\Scuola Superiore\Inglese\PPT Postcolonial Literature\postcoloni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2808312" cy="22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The origins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word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93" y="1340768"/>
            <a:ext cx="8441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6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ostcolonial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literature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developed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since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the publication of </a:t>
            </a:r>
            <a:r>
              <a:rPr lang="it-IT" sz="2600" b="1" dirty="0">
                <a:latin typeface="Arial" pitchFamily="34" charset="0"/>
                <a:cs typeface="Arial" pitchFamily="34" charset="0"/>
              </a:rPr>
              <a:t>Edward </a:t>
            </a:r>
            <a:r>
              <a:rPr lang="it-IT" sz="2600" b="1" dirty="0" err="1" smtClean="0">
                <a:latin typeface="Arial" pitchFamily="34" charset="0"/>
                <a:cs typeface="Arial" pitchFamily="34" charset="0"/>
              </a:rPr>
              <a:t>Said’s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b="1" i="1" dirty="0" err="1" smtClean="0">
                <a:latin typeface="Arial" pitchFamily="34" charset="0"/>
                <a:cs typeface="Arial" pitchFamily="34" charset="0"/>
              </a:rPr>
              <a:t>Orientalism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1978</a:t>
            </a:r>
            <a:endParaRPr lang="it-IT" sz="2600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351493" y="2398529"/>
            <a:ext cx="42645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1989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Publication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of 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Bill Ashcroft, Gareth Griffiths and Helen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Tiffin,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Empire Writes Back: Theory and Practice in Post-Colonial Literatures </a:t>
            </a:r>
            <a:endParaRPr lang="en-US" sz="26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J:\Progetti e lavori scuola\Scuola Superiore\Inglese\PPT Postcolonial Literature\orient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8" y="1925543"/>
            <a:ext cx="19246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Progetti e lavori scuola\Scuola Superiore\Inglese\PPT Postcolonial Literature\the empire writes 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75" y="2636912"/>
            <a:ext cx="1791211" cy="27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The origins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word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316" y="1628800"/>
            <a:ext cx="7514092" cy="8925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Political independence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did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 always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lead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cultural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independence</a:t>
            </a:r>
            <a:endParaRPr lang="it-IT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J:\Progetti e lavori scuola\Scuola Superiore\Inglese\PPT Postcolonial Literature\Where to st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834400" cy="25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077072"/>
            <a:ext cx="5616624" cy="8925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itchFamily="34" charset="0"/>
                <a:cs typeface="Arial" pitchFamily="34" charset="0"/>
              </a:rPr>
              <a:t>necessity of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creating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form of freedom against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limits imposed</a:t>
            </a:r>
            <a:endParaRPr lang="en-US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>
            <a:stCxn id="4" idx="2"/>
            <a:endCxn id="3" idx="0"/>
          </p:cNvCxnSpPr>
          <p:nvPr/>
        </p:nvCxnSpPr>
        <p:spPr>
          <a:xfrm flipH="1">
            <a:off x="2987824" y="2521352"/>
            <a:ext cx="1499538" cy="15557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Features of Postcolonial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Literature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276872"/>
            <a:ext cx="50405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takes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position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against imperialism and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Eurocentrism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written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the language of the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colonizers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key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concepts: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resistance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otherness and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hibridity  </a:t>
            </a:r>
            <a:endParaRPr lang="en-US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J:\Progetti e lavori scuola\Scuola Superiore\Inglese\PPT Postcolonial Literature\other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12" y="4293096"/>
            <a:ext cx="3056757" cy="17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Progetti e lavori scuola\Scuola Superiore\Inglese\PPT Postcolonial Literature\eurocentri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42" y="1984949"/>
            <a:ext cx="2788896" cy="19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Resistance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of Postcolonial Studies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597666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Related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to ideas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of: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liberty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individuality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human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freedom</a:t>
            </a:r>
          </a:p>
          <a:p>
            <a:pPr marL="0" indent="0" algn="ctr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Writers write of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rebel characters 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who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fight for their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rights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Resistance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is interpreted as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subversion, opposition or mimicry</a:t>
            </a:r>
          </a:p>
          <a:p>
            <a:endParaRPr lang="en-US" sz="2600" dirty="0"/>
          </a:p>
          <a:p>
            <a:endParaRPr lang="it-IT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8"/>
            <a:ext cx="2548071" cy="1894496"/>
          </a:xfrm>
          <a:prstGeom prst="rect">
            <a:avLst/>
          </a:prstGeom>
        </p:spPr>
      </p:pic>
      <p:pic>
        <p:nvPicPr>
          <p:cNvPr id="4099" name="Picture 3" descr="J:\Progetti e lavori scuola\Scuola Superiore\Inglese\PPT Postcolonial Literature\resist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Hybridity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dirty="0">
                <a:latin typeface="Arial" pitchFamily="34" charset="0"/>
                <a:cs typeface="Arial" pitchFamily="34" charset="0"/>
              </a:rPr>
              <a:t>issue of Postcolonial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18" y="1369492"/>
            <a:ext cx="5688632" cy="475252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integration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the cultures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colonisers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and the colonized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very aspects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of a culture will blend with the ones of another culture.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Salad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Bowl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versus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Melting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Pot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5122" name="Picture 2" descr="J:\Progetti e lavori scuola\Scuola Superiore\Inglese\PPT Postcolonial Literature\sal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50" y="4365104"/>
            <a:ext cx="2341049" cy="18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78" y="1412776"/>
            <a:ext cx="1836992" cy="23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Otherness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issue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Postcolonial Studies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680520" cy="496855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lack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identification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something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someone’s personality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 a community or the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community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itself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impossibility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go back to 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their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pasts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but only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watch at it like a fragmentary puzzle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6146" name="Picture 2" descr="J:\Progetti e lavori scuola\Scuola Superiore\Inglese\PPT Postcolonial Literature\puzz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291166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387</Words>
  <Application>Microsoft Office PowerPoint</Application>
  <PresentationFormat>Presentazione su schermo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Wingdings</vt:lpstr>
      <vt:lpstr>Office Theme</vt:lpstr>
      <vt:lpstr>POSTCOLONIAL LITERATURE</vt:lpstr>
      <vt:lpstr>What does ‘Postcolonial’ mean?</vt:lpstr>
      <vt:lpstr>Definition of Postcolonial literature</vt:lpstr>
      <vt:lpstr>The origins of the word</vt:lpstr>
      <vt:lpstr>The origins of the word</vt:lpstr>
      <vt:lpstr>Features of Postcolonial Literature</vt:lpstr>
      <vt:lpstr>Resistance: issue of Postcolonial Studies</vt:lpstr>
      <vt:lpstr>Hybridity: issue of Postcolonial Studies</vt:lpstr>
      <vt:lpstr>Otherness: issue of Postcolonial Studies</vt:lpstr>
      <vt:lpstr>The literature(s) of the colonized</vt:lpstr>
      <vt:lpstr>The literature(s) of colonists</vt:lpstr>
      <vt:lpstr>Major Postcolonial Writers</vt:lpstr>
      <vt:lpstr>Writers of the colonizers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Utente Windows</dc:creator>
  <cp:lastModifiedBy>Utente Windows</cp:lastModifiedBy>
  <cp:revision>43</cp:revision>
  <dcterms:created xsi:type="dcterms:W3CDTF">2018-01-15T15:25:16Z</dcterms:created>
  <dcterms:modified xsi:type="dcterms:W3CDTF">2018-01-16T21:23:31Z</dcterms:modified>
</cp:coreProperties>
</file>