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80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61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45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EF939D8-3320-44FD-8318-31DD2DD80D5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60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12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38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00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09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70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16/01/2018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11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EF939D8-3320-44FD-8318-31DD2DD80D55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77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B39CA7-0A27-45E0-9DF4-172EF5109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6821"/>
            <a:ext cx="9144000" cy="1365337"/>
          </a:xfrm>
        </p:spPr>
        <p:txBody>
          <a:bodyPr/>
          <a:lstStyle/>
          <a:p>
            <a:pPr algn="ctr"/>
            <a:r>
              <a:rPr lang="it-IT" dirty="0"/>
              <a:t>POSTCOLONIALISM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D70BCC-2B9A-4964-9454-95E27233E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42159"/>
            <a:ext cx="9144000" cy="3015641"/>
          </a:xfrm>
        </p:spPr>
        <p:txBody>
          <a:bodyPr/>
          <a:lstStyle/>
          <a:p>
            <a:endParaRPr lang="it-IT" dirty="0"/>
          </a:p>
          <a:p>
            <a:pPr algn="ctr"/>
            <a:r>
              <a:rPr lang="it-IT" dirty="0" smtClean="0"/>
              <a:t>CREDITS: Agostini </a:t>
            </a:r>
            <a:r>
              <a:rPr lang="it-IT" dirty="0"/>
              <a:t>Giacomo and  Vidili Andrea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Cl. 5^ASA 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Anno </a:t>
            </a:r>
            <a:r>
              <a:rPr lang="it-IT" dirty="0"/>
              <a:t>Scolastico 2017/2018</a:t>
            </a:r>
          </a:p>
        </p:txBody>
      </p:sp>
    </p:spTree>
    <p:extLst>
      <p:ext uri="{BB962C8B-B14F-4D97-AF65-F5344CB8AC3E}">
        <p14:creationId xmlns:p14="http://schemas.microsoft.com/office/powerpoint/2010/main" val="2931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74AECBB-3CF2-4538-B7AE-BE8984458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245" y="802299"/>
            <a:ext cx="10215608" cy="977622"/>
          </a:xfrm>
        </p:spPr>
        <p:txBody>
          <a:bodyPr/>
          <a:lstStyle/>
          <a:p>
            <a:pPr algn="ctr"/>
            <a:r>
              <a:rPr lang="it-IT" sz="4400" dirty="0"/>
              <a:t>DEFINITION OF ‘POSTCOLONIAL’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9C45EED-799B-49CA-9D20-77484D21C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245" y="1861146"/>
            <a:ext cx="10215608" cy="2254141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p</a:t>
            </a:r>
            <a:r>
              <a:rPr lang="it-IT" sz="2400" dirty="0" err="1" smtClean="0"/>
              <a:t>eriod</a:t>
            </a:r>
            <a:r>
              <a:rPr lang="it-IT" sz="2400" dirty="0" smtClean="0"/>
              <a:t> </a:t>
            </a:r>
            <a:r>
              <a:rPr lang="it-IT" sz="2400" dirty="0" err="1"/>
              <a:t>after</a:t>
            </a:r>
            <a:r>
              <a:rPr lang="it-IT" sz="2400" dirty="0"/>
              <a:t> </a:t>
            </a:r>
            <a:r>
              <a:rPr lang="it-IT" sz="2400" dirty="0" err="1"/>
              <a:t>colonisation</a:t>
            </a:r>
            <a:r>
              <a:rPr lang="it-IT" sz="2400" dirty="0"/>
              <a:t> and the one </a:t>
            </a:r>
            <a:r>
              <a:rPr lang="it-IT" sz="2400" dirty="0" err="1"/>
              <a:t>after</a:t>
            </a:r>
            <a:r>
              <a:rPr lang="it-IT" sz="2400" dirty="0"/>
              <a:t> </a:t>
            </a:r>
            <a:r>
              <a:rPr lang="it-IT" sz="2400" dirty="0" err="1"/>
              <a:t>independence</a:t>
            </a:r>
            <a:r>
              <a:rPr lang="it-IT" sz="2400" dirty="0"/>
              <a:t> (second </a:t>
            </a:r>
            <a:r>
              <a:rPr lang="it-IT" sz="2400" dirty="0" err="1"/>
              <a:t>half</a:t>
            </a:r>
            <a:r>
              <a:rPr lang="it-IT" sz="2400" dirty="0"/>
              <a:t> of the 20th </a:t>
            </a:r>
            <a:r>
              <a:rPr lang="it-IT" sz="2400" dirty="0" err="1" smtClean="0"/>
              <a:t>century</a:t>
            </a:r>
            <a:r>
              <a:rPr lang="it-IT" sz="2400" dirty="0" smtClean="0"/>
              <a:t>)</a:t>
            </a:r>
            <a:endParaRPr lang="it-IT" sz="2400" dirty="0"/>
          </a:p>
          <a:p>
            <a:pPr>
              <a:spcBef>
                <a:spcPts val="600"/>
              </a:spcBef>
            </a:pPr>
            <a:endParaRPr lang="it-IT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study of the interactions between European nations and the societies they colonized in the modern period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5" y="4398337"/>
            <a:ext cx="7234178" cy="234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B920273-1C0E-4655-92C2-A38B9EC12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667" y="802299"/>
            <a:ext cx="10253186" cy="851138"/>
          </a:xfrm>
        </p:spPr>
        <p:txBody>
          <a:bodyPr>
            <a:normAutofit/>
          </a:bodyPr>
          <a:lstStyle/>
          <a:p>
            <a:pPr algn="ctr"/>
            <a:r>
              <a:rPr lang="it-IT" sz="4400" dirty="0" err="1"/>
              <a:t>Postcolonial</a:t>
            </a:r>
            <a:r>
              <a:rPr lang="it-IT" sz="4400" dirty="0"/>
              <a:t> literature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D2B708E-C88D-4AF1-8493-74D1F1693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349" y="1755070"/>
            <a:ext cx="10165504" cy="227919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Written</a:t>
            </a:r>
            <a:r>
              <a:rPr lang="en-US" sz="2400" dirty="0"/>
              <a:t> by people living in countries formerly colonized by other nations</a:t>
            </a:r>
            <a:endParaRPr lang="it-IT" sz="2400" dirty="0"/>
          </a:p>
          <a:p>
            <a:pPr algn="ctr"/>
            <a:r>
              <a:rPr lang="en-US" sz="2400" dirty="0"/>
              <a:t>There are </a:t>
            </a:r>
            <a:r>
              <a:rPr lang="en-US" sz="2400" dirty="0" smtClean="0"/>
              <a:t>problems </a:t>
            </a:r>
            <a:r>
              <a:rPr lang="en-US" sz="2400" dirty="0"/>
              <a:t>with </a:t>
            </a:r>
            <a:r>
              <a:rPr lang="en-US" sz="2400" dirty="0" smtClean="0"/>
              <a:t>the </a:t>
            </a:r>
            <a:r>
              <a:rPr lang="en-US" sz="2400" dirty="0"/>
              <a:t>definition</a:t>
            </a:r>
            <a:endParaRPr lang="it-IT" sz="2400" dirty="0"/>
          </a:p>
        </p:txBody>
      </p:sp>
      <p:sp>
        <p:nvSpPr>
          <p:cNvPr id="12" name="Freccia curva 11"/>
          <p:cNvSpPr/>
          <p:nvPr/>
        </p:nvSpPr>
        <p:spPr>
          <a:xfrm flipH="1" flipV="1">
            <a:off x="3498479" y="3020994"/>
            <a:ext cx="807303" cy="868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77" y="4400132"/>
            <a:ext cx="1834748" cy="145556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963623" y="3205220"/>
            <a:ext cx="2534856" cy="120032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literal colonization is not the exclusive object of postcolonial study</a:t>
            </a:r>
            <a:endParaRPr lang="it-IT" dirty="0"/>
          </a:p>
        </p:txBody>
      </p:sp>
      <p:sp>
        <p:nvSpPr>
          <p:cNvPr id="16" name="Freccia in giù 15"/>
          <p:cNvSpPr/>
          <p:nvPr/>
        </p:nvSpPr>
        <p:spPr>
          <a:xfrm>
            <a:off x="5543837" y="3043321"/>
            <a:ext cx="428264" cy="784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849792" y="3889094"/>
            <a:ext cx="1898249" cy="203132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we are studying novels that have been written while the nations in question were still colonies</a:t>
            </a:r>
            <a:endParaRPr lang="it-IT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Freccia curva 20"/>
          <p:cNvSpPr/>
          <p:nvPr/>
        </p:nvSpPr>
        <p:spPr>
          <a:xfrm rot="10800000" flipH="1">
            <a:off x="7211029" y="3020994"/>
            <a:ext cx="757628" cy="868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751491" y="2311125"/>
            <a:ext cx="2303362" cy="175432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some critics argue that the </a:t>
            </a:r>
            <a:r>
              <a:rPr lang="en-US" dirty="0" smtClean="0"/>
              <a:t>word is </a:t>
            </a:r>
            <a:r>
              <a:rPr lang="en-US" dirty="0"/>
              <a:t>misleadingly </a:t>
            </a:r>
            <a:r>
              <a:rPr lang="en-US" dirty="0" smtClean="0"/>
              <a:t>implying </a:t>
            </a:r>
            <a:r>
              <a:rPr lang="en-US" dirty="0"/>
              <a:t>that colonialism </a:t>
            </a:r>
            <a:r>
              <a:rPr lang="en-US" dirty="0" smtClean="0"/>
              <a:t>is</a:t>
            </a:r>
          </a:p>
          <a:p>
            <a:r>
              <a:rPr lang="en-US" dirty="0" smtClean="0"/>
              <a:t> </a:t>
            </a:r>
            <a:r>
              <a:rPr lang="en-US" dirty="0"/>
              <a:t>over </a:t>
            </a:r>
            <a:endParaRPr lang="it-IT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-660" r="1183" b="13018"/>
          <a:stretch/>
        </p:blipFill>
        <p:spPr>
          <a:xfrm>
            <a:off x="8278332" y="4691951"/>
            <a:ext cx="2393526" cy="18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D8FD5EB-B06A-4C64-9312-FA9327E21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505" y="802299"/>
            <a:ext cx="10090348" cy="851137"/>
          </a:xfrm>
        </p:spPr>
        <p:txBody>
          <a:bodyPr>
            <a:normAutofit/>
          </a:bodyPr>
          <a:lstStyle/>
          <a:p>
            <a:pPr algn="ctr"/>
            <a:r>
              <a:rPr lang="it-IT" sz="4400" dirty="0" err="1" smtClean="0"/>
              <a:t>Postcolonialism</a:t>
            </a:r>
            <a:r>
              <a:rPr lang="it-IT" sz="4400" dirty="0" smtClean="0"/>
              <a:t>: </a:t>
            </a:r>
            <a:r>
              <a:rPr lang="it-IT" sz="4400" dirty="0" err="1" smtClean="0"/>
              <a:t>issues</a:t>
            </a:r>
            <a:r>
              <a:rPr lang="it-IT" sz="4400" dirty="0" smtClean="0"/>
              <a:t> 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C3C7097-80EC-4535-926C-7B982E2B9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505" y="1899675"/>
            <a:ext cx="10090348" cy="332367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 err="1"/>
              <a:t>Contrasts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colonizers</a:t>
            </a:r>
            <a:r>
              <a:rPr lang="it-IT" sz="2400" dirty="0"/>
              <a:t> and </a:t>
            </a:r>
            <a:r>
              <a:rPr lang="it-IT" sz="2400" dirty="0" err="1" smtClean="0"/>
              <a:t>colonised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/>
              <a:t>Cultural, </a:t>
            </a:r>
            <a:r>
              <a:rPr lang="it-IT" sz="2400" dirty="0" err="1"/>
              <a:t>economic</a:t>
            </a:r>
            <a:r>
              <a:rPr lang="it-IT" sz="2400" dirty="0"/>
              <a:t> and </a:t>
            </a:r>
            <a:r>
              <a:rPr lang="it-IT" sz="2400" dirty="0" err="1"/>
              <a:t>scientific</a:t>
            </a:r>
            <a:r>
              <a:rPr lang="it-IT" sz="2400" dirty="0"/>
              <a:t> </a:t>
            </a:r>
            <a:r>
              <a:rPr lang="it-IT" sz="2400" dirty="0" err="1"/>
              <a:t>problems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 err="1"/>
              <a:t>Sense</a:t>
            </a:r>
            <a:r>
              <a:rPr lang="it-IT" sz="2400" dirty="0"/>
              <a:t> of </a:t>
            </a:r>
            <a:r>
              <a:rPr lang="it-IT" sz="2400" dirty="0" err="1"/>
              <a:t>displacement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 err="1"/>
              <a:t>Different</a:t>
            </a:r>
            <a:r>
              <a:rPr lang="it-IT" sz="2400" dirty="0"/>
              <a:t> new </a:t>
            </a:r>
            <a:r>
              <a:rPr lang="it-IT" sz="2400" dirty="0" err="1"/>
              <a:t>languages</a:t>
            </a:r>
            <a:r>
              <a:rPr lang="it-IT" sz="2400" dirty="0"/>
              <a:t> (</a:t>
            </a:r>
            <a:r>
              <a:rPr lang="it-IT" sz="2400" dirty="0" err="1"/>
              <a:t>Englishes</a:t>
            </a:r>
            <a:r>
              <a:rPr lang="it-IT" sz="2400" dirty="0"/>
              <a:t>) </a:t>
            </a:r>
          </a:p>
          <a:p>
            <a:endParaRPr lang="it-IT" sz="2400" dirty="0"/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59" y="4048061"/>
            <a:ext cx="4557250" cy="19937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755" y="1284175"/>
            <a:ext cx="1821426" cy="22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35408" y="1131280"/>
            <a:ext cx="7560005" cy="84061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The </a:t>
            </a:r>
            <a:r>
              <a:rPr lang="it-IT" sz="4400" dirty="0" err="1"/>
              <a:t>literature</a:t>
            </a:r>
            <a:r>
              <a:rPr lang="it-IT" sz="4400" dirty="0"/>
              <a:t> of the </a:t>
            </a:r>
            <a:r>
              <a:rPr lang="it-IT" sz="4400" dirty="0" err="1"/>
              <a:t>colonized</a:t>
            </a:r>
            <a:endParaRPr lang="it-IT" sz="4400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980104" y="1914674"/>
            <a:ext cx="7891272" cy="323352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err="1"/>
              <a:t>Concept</a:t>
            </a:r>
            <a:r>
              <a:rPr lang="it-IT" dirty="0"/>
              <a:t> of «</a:t>
            </a:r>
            <a:r>
              <a:rPr lang="it-IT" dirty="0" err="1"/>
              <a:t>otherness</a:t>
            </a:r>
            <a:r>
              <a:rPr lang="it-IT" dirty="0" smtClean="0"/>
              <a:t>»</a:t>
            </a:r>
            <a:r>
              <a:rPr lang="it-IT" dirty="0" smtClean="0">
                <a:sym typeface="Wingdings" panose="05000000000000000000" pitchFamily="2" charset="2"/>
              </a:rPr>
              <a:t></a:t>
            </a:r>
            <a:r>
              <a:rPr lang="it-IT" dirty="0" smtClean="0"/>
              <a:t> </a:t>
            </a:r>
            <a:r>
              <a:rPr lang="it-IT" dirty="0" err="1"/>
              <a:t>includes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identity</a:t>
            </a:r>
            <a:r>
              <a:rPr lang="it-IT" dirty="0"/>
              <a:t> and </a:t>
            </a:r>
            <a:r>
              <a:rPr lang="it-IT" dirty="0" err="1"/>
              <a:t>difference</a:t>
            </a: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err="1"/>
              <a:t>Differences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smtClean="0"/>
              <a:t>the </a:t>
            </a:r>
            <a:r>
              <a:rPr lang="it-IT" dirty="0" err="1" smtClean="0"/>
              <a:t>Eastern</a:t>
            </a:r>
            <a:r>
              <a:rPr lang="it-IT" dirty="0" smtClean="0"/>
              <a:t> </a:t>
            </a:r>
            <a:r>
              <a:rPr lang="it-IT" dirty="0"/>
              <a:t>and </a:t>
            </a:r>
            <a:r>
              <a:rPr lang="it-IT" dirty="0" smtClean="0"/>
              <a:t>the Western </a:t>
            </a:r>
            <a:r>
              <a:rPr lang="it-IT" dirty="0"/>
              <a:t>world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err="1"/>
              <a:t>Colonized</a:t>
            </a:r>
            <a:r>
              <a:rPr lang="it-IT" dirty="0"/>
              <a:t> </a:t>
            </a:r>
            <a:r>
              <a:rPr lang="it-IT" dirty="0" err="1"/>
              <a:t>people</a:t>
            </a:r>
            <a:r>
              <a:rPr lang="it-IT" dirty="0"/>
              <a:t> are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/>
              <a:t>in </a:t>
            </a:r>
            <a:r>
              <a:rPr lang="it-IT" dirty="0" err="1"/>
              <a:t>their</a:t>
            </a:r>
            <a:r>
              <a:rPr lang="it-IT" dirty="0"/>
              <a:t> nature and </a:t>
            </a:r>
            <a:r>
              <a:rPr lang="it-IT" dirty="0" err="1"/>
              <a:t>traditions</a:t>
            </a:r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96" y="1914674"/>
            <a:ext cx="3409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75C7C1E-DBF0-4490-8289-61098E1CC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380" y="1144879"/>
            <a:ext cx="9966960" cy="107724"/>
          </a:xfrm>
        </p:spPr>
        <p:txBody>
          <a:bodyPr/>
          <a:lstStyle/>
          <a:p>
            <a:pPr algn="ctr"/>
            <a:r>
              <a:rPr lang="it-IT" sz="4400" dirty="0"/>
              <a:t>The literature of the </a:t>
            </a:r>
            <a:r>
              <a:rPr lang="it-IT" sz="4400" dirty="0" err="1"/>
              <a:t>colonized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0D549C5-889E-4C15-822A-0FC092649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1971597"/>
            <a:ext cx="7891272" cy="407847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err="1"/>
              <a:t>Violation</a:t>
            </a:r>
            <a:r>
              <a:rPr lang="it-IT" dirty="0"/>
              <a:t> of the </a:t>
            </a:r>
            <a:r>
              <a:rPr lang="it-IT" dirty="0" err="1"/>
              <a:t>aesthetic</a:t>
            </a:r>
            <a:r>
              <a:rPr lang="it-IT" dirty="0"/>
              <a:t> </a:t>
            </a:r>
            <a:r>
              <a:rPr lang="it-IT" dirty="0" err="1"/>
              <a:t>norms</a:t>
            </a:r>
            <a:r>
              <a:rPr lang="it-IT" dirty="0"/>
              <a:t> of Western literature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err="1"/>
              <a:t>Colonized</a:t>
            </a:r>
            <a:r>
              <a:rPr lang="it-IT" dirty="0"/>
              <a:t> </a:t>
            </a:r>
            <a:r>
              <a:rPr lang="it-IT" dirty="0" err="1"/>
              <a:t>writers</a:t>
            </a:r>
            <a:r>
              <a:rPr lang="it-IT" dirty="0"/>
              <a:t> </a:t>
            </a:r>
            <a:r>
              <a:rPr lang="it-IT" dirty="0" err="1"/>
              <a:t>search</a:t>
            </a:r>
            <a:r>
              <a:rPr lang="it-IT" dirty="0"/>
              <a:t> to </a:t>
            </a:r>
            <a:r>
              <a:rPr lang="it-IT" dirty="0" err="1"/>
              <a:t>encounter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 smtClean="0"/>
              <a:t>ancient</a:t>
            </a:r>
            <a:r>
              <a:rPr lang="it-IT" dirty="0"/>
              <a:t> </a:t>
            </a:r>
            <a:r>
              <a:rPr lang="it-IT" dirty="0" err="1" smtClean="0"/>
              <a:t>culture</a:t>
            </a:r>
            <a:r>
              <a:rPr lang="it-IT" dirty="0" err="1"/>
              <a:t>s</a:t>
            </a: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attempt</a:t>
            </a:r>
            <a:r>
              <a:rPr lang="it-IT" dirty="0"/>
              <a:t> to deal with </a:t>
            </a:r>
            <a:r>
              <a:rPr lang="it-IT" dirty="0" err="1"/>
              <a:t>problems</a:t>
            </a:r>
            <a:r>
              <a:rPr lang="it-IT" dirty="0"/>
              <a:t> of social </a:t>
            </a:r>
            <a:r>
              <a:rPr lang="it-IT" dirty="0" err="1"/>
              <a:t>order</a:t>
            </a: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Development of </a:t>
            </a:r>
            <a:r>
              <a:rPr lang="it-IT" dirty="0" err="1"/>
              <a:t>hybrid</a:t>
            </a:r>
            <a:r>
              <a:rPr lang="it-IT" dirty="0"/>
              <a:t> and </a:t>
            </a:r>
            <a:r>
              <a:rPr lang="it-IT" dirty="0" err="1"/>
              <a:t>reclaimed</a:t>
            </a:r>
            <a:r>
              <a:rPr lang="it-IT" dirty="0"/>
              <a:t> </a:t>
            </a:r>
            <a:r>
              <a:rPr lang="it-IT" dirty="0" err="1"/>
              <a:t>cultures</a:t>
            </a:r>
            <a:r>
              <a:rPr lang="it-IT" dirty="0"/>
              <a:t> in </a:t>
            </a:r>
            <a:r>
              <a:rPr lang="it-IT" dirty="0" err="1"/>
              <a:t>colonized</a:t>
            </a:r>
            <a:r>
              <a:rPr lang="it-IT" dirty="0"/>
              <a:t> </a:t>
            </a:r>
            <a:r>
              <a:rPr lang="it-IT" dirty="0" err="1"/>
              <a:t>countries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697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413164" y="407324"/>
            <a:ext cx="9420740" cy="1004788"/>
          </a:xfrm>
        </p:spPr>
        <p:txBody>
          <a:bodyPr/>
          <a:lstStyle/>
          <a:p>
            <a:r>
              <a:rPr lang="it-IT" sz="4400" dirty="0"/>
              <a:t>Major </a:t>
            </a:r>
            <a:r>
              <a:rPr lang="it-IT" sz="4400" dirty="0" err="1" smtClean="0"/>
              <a:t>figures</a:t>
            </a:r>
            <a:r>
              <a:rPr lang="it-IT" sz="4400" dirty="0" smtClean="0"/>
              <a:t> IN POSTCOLONIAL LITERATURE</a:t>
            </a:r>
            <a:endParaRPr lang="it-IT" sz="44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65676" y="1657495"/>
            <a:ext cx="9868228" cy="286820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err="1"/>
              <a:t>Chinua</a:t>
            </a:r>
            <a:r>
              <a:rPr lang="it-IT" dirty="0"/>
              <a:t> </a:t>
            </a:r>
            <a:r>
              <a:rPr lang="it-IT" dirty="0" err="1"/>
              <a:t>Achebe</a:t>
            </a: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Peter Abrahams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err="1"/>
              <a:t>Salman</a:t>
            </a:r>
            <a:r>
              <a:rPr lang="it-IT" dirty="0"/>
              <a:t> Rushdie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Jamaica </a:t>
            </a:r>
            <a:r>
              <a:rPr lang="it-IT" dirty="0" err="1"/>
              <a:t>Kincaid</a:t>
            </a: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Anita </a:t>
            </a:r>
            <a:r>
              <a:rPr lang="it-IT" dirty="0" err="1"/>
              <a:t>Desai</a:t>
            </a:r>
            <a:r>
              <a:rPr lang="it-IT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Assia </a:t>
            </a:r>
            <a:r>
              <a:rPr lang="it-IT" dirty="0" err="1"/>
              <a:t>Djebar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6" y="4592549"/>
            <a:ext cx="2601892" cy="17354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49" y="1684001"/>
            <a:ext cx="2616602" cy="17444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945" y="1947066"/>
            <a:ext cx="2005368" cy="202641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842" y="4319671"/>
            <a:ext cx="2539076" cy="19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268639" y="1061835"/>
            <a:ext cx="8394479" cy="269254"/>
          </a:xfrm>
        </p:spPr>
        <p:txBody>
          <a:bodyPr/>
          <a:lstStyle/>
          <a:p>
            <a:r>
              <a:rPr lang="it-IT" sz="4400" dirty="0"/>
              <a:t>The literature of the </a:t>
            </a:r>
            <a:r>
              <a:rPr lang="it-IT" sz="4400" dirty="0" err="1"/>
              <a:t>colonists</a:t>
            </a:r>
            <a:endParaRPr lang="it-IT" sz="44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54099" y="1993160"/>
            <a:ext cx="9150600" cy="365528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Their ideology </a:t>
            </a:r>
            <a:r>
              <a:rPr lang="en-US" dirty="0" smtClean="0"/>
              <a:t>implied </a:t>
            </a:r>
            <a:r>
              <a:rPr lang="en-US" dirty="0"/>
              <a:t>Anglo-European culture </a:t>
            </a:r>
            <a:r>
              <a:rPr lang="en-US" dirty="0" smtClean="0"/>
              <a:t>was </a:t>
            </a:r>
            <a:r>
              <a:rPr lang="en-US" dirty="0"/>
              <a:t>the most civilized, sophisticated, or metropolitan.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It was </a:t>
            </a:r>
            <a:r>
              <a:rPr lang="en-US" dirty="0" smtClean="0"/>
              <a:t>based </a:t>
            </a:r>
            <a:r>
              <a:rPr lang="en-US" dirty="0"/>
              <a:t>on the colonizers’ assumption of their own superiority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59" y="3705059"/>
            <a:ext cx="4192077" cy="27371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54099" y="4296806"/>
            <a:ext cx="6013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Colonists’ literature tries to continue, equal,  replicate the original tradition, to write in accord with British standards</a:t>
            </a:r>
          </a:p>
        </p:txBody>
      </p:sp>
    </p:spTree>
    <p:extLst>
      <p:ext uri="{BB962C8B-B14F-4D97-AF65-F5344CB8AC3E}">
        <p14:creationId xmlns:p14="http://schemas.microsoft.com/office/powerpoint/2010/main" val="294537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051560" y="2707780"/>
            <a:ext cx="7891272" cy="10698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051560" y="3131509"/>
            <a:ext cx="9966960" cy="1069848"/>
          </a:xfrm>
        </p:spPr>
        <p:txBody>
          <a:bodyPr/>
          <a:lstStyle/>
          <a:p>
            <a:pPr algn="ctr"/>
            <a:r>
              <a:rPr lang="it-IT" sz="6600" dirty="0" err="1"/>
              <a:t>Thanks</a:t>
            </a:r>
            <a:r>
              <a:rPr lang="it-IT" sz="6600" dirty="0"/>
              <a:t> for </a:t>
            </a:r>
            <a:r>
              <a:rPr lang="it-IT" sz="6600" dirty="0" err="1"/>
              <a:t>your</a:t>
            </a:r>
            <a:r>
              <a:rPr lang="it-IT" sz="6600" dirty="0"/>
              <a:t> </a:t>
            </a:r>
            <a:r>
              <a:rPr lang="it-IT" sz="6600" dirty="0" err="1"/>
              <a:t>attention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950801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345</TotalTime>
  <Words>281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Rockwell</vt:lpstr>
      <vt:lpstr>Rockwell Condensed</vt:lpstr>
      <vt:lpstr>Wingdings</vt:lpstr>
      <vt:lpstr>Legno</vt:lpstr>
      <vt:lpstr>POSTCOLONIALISM</vt:lpstr>
      <vt:lpstr>DEFINITION OF ‘POSTCOLONIAL’</vt:lpstr>
      <vt:lpstr>Postcolonial literature</vt:lpstr>
      <vt:lpstr>Postcolonialism: issues </vt:lpstr>
      <vt:lpstr>The literature of the colonized</vt:lpstr>
      <vt:lpstr>The literature of the colonized</vt:lpstr>
      <vt:lpstr>Major figures IN POSTCOLONIAL LITERATURE</vt:lpstr>
      <vt:lpstr>The literature of the colonists</vt:lpstr>
      <vt:lpstr>Thanks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POSTCOLONIALISM</dc:title>
  <dc:creator>Andrea_Matteo</dc:creator>
  <cp:lastModifiedBy>Utente Windows</cp:lastModifiedBy>
  <cp:revision>44</cp:revision>
  <dcterms:created xsi:type="dcterms:W3CDTF">2018-01-07T21:57:36Z</dcterms:created>
  <dcterms:modified xsi:type="dcterms:W3CDTF">2018-01-16T20:48:18Z</dcterms:modified>
</cp:coreProperties>
</file>