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4" r:id="rId3"/>
    <p:sldId id="257" r:id="rId4"/>
    <p:sldId id="258" r:id="rId5"/>
    <p:sldId id="259" r:id="rId6"/>
    <p:sldId id="260" r:id="rId7"/>
    <p:sldId id="263" r:id="rId8"/>
    <p:sldId id="271" r:id="rId9"/>
    <p:sldId id="261" r:id="rId10"/>
    <p:sldId id="262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1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C6A9F-EB81-4240-BB5E-FE6CB655B0D4}" type="datetime1">
              <a:rPr lang="it-IT" smtClean="0">
                <a:solidFill>
                  <a:srgbClr val="1F497D">
                    <a:lumMod val="90000"/>
                    <a:lumOff val="10000"/>
                  </a:srgbClr>
                </a:solidFill>
              </a:rPr>
              <a:pPr/>
              <a:t>16/01/2018</a:t>
            </a:fld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A2C-8A29-4BA1-9F35-E32DFD8C168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8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4497-393D-49E6-8F5A-5B58C4A3CF32}" type="datetime1">
              <a:rPr lang="it-IT" smtClean="0">
                <a:solidFill>
                  <a:srgbClr val="1F497D">
                    <a:lumMod val="90000"/>
                    <a:lumOff val="10000"/>
                  </a:srgbClr>
                </a:solidFill>
              </a:rPr>
              <a:pPr/>
              <a:t>16/01/2018</a:t>
            </a:fld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A2C-8A29-4BA1-9F35-E32DFD8C168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6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32AB-C98E-440B-A70A-357D589536EA}" type="datetime1">
              <a:rPr lang="it-IT" smtClean="0">
                <a:solidFill>
                  <a:srgbClr val="1F497D">
                    <a:lumMod val="90000"/>
                    <a:lumOff val="10000"/>
                  </a:srgbClr>
                </a:solidFill>
              </a:rPr>
              <a:pPr/>
              <a:t>16/01/2018</a:t>
            </a:fld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A2C-8A29-4BA1-9F35-E32DFD8C168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3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6C37-ED18-4C04-B56E-A59B4EA9E38E}" type="datetime1">
              <a:rPr lang="it-IT" smtClean="0">
                <a:solidFill>
                  <a:srgbClr val="1F497D">
                    <a:lumMod val="90000"/>
                    <a:lumOff val="10000"/>
                  </a:srgbClr>
                </a:solidFill>
              </a:rPr>
              <a:pPr/>
              <a:t>16/01/2018</a:t>
            </a:fld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A2C-8A29-4BA1-9F35-E32DFD8C168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6454-33A1-43F1-A5D1-03DDAC5CBB91}" type="datetime1">
              <a:rPr lang="it-IT" smtClean="0">
                <a:solidFill>
                  <a:srgbClr val="1F497D">
                    <a:lumMod val="90000"/>
                    <a:lumOff val="10000"/>
                  </a:srgbClr>
                </a:solidFill>
              </a:rPr>
              <a:pPr/>
              <a:t>16/01/2018</a:t>
            </a:fld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A2C-8A29-4BA1-9F35-E32DFD8C168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445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7224-507B-431E-9DC9-06F31870E0C5}" type="datetime1">
              <a:rPr lang="it-IT" smtClean="0">
                <a:solidFill>
                  <a:srgbClr val="1F497D">
                    <a:lumMod val="90000"/>
                    <a:lumOff val="10000"/>
                  </a:srgbClr>
                </a:solidFill>
              </a:rPr>
              <a:pPr/>
              <a:t>16/01/2018</a:t>
            </a:fld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A2C-8A29-4BA1-9F35-E32DFD8C168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83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610D-2E55-457A-AD51-2B80013C9D2A}" type="datetime1">
              <a:rPr lang="it-IT" smtClean="0">
                <a:solidFill>
                  <a:srgbClr val="1F497D">
                    <a:lumMod val="90000"/>
                    <a:lumOff val="10000"/>
                  </a:srgbClr>
                </a:solidFill>
              </a:rPr>
              <a:pPr/>
              <a:t>16/01/2018</a:t>
            </a:fld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A2C-8A29-4BA1-9F35-E32DFD8C168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190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4E3E-181E-4010-8E34-B7D86A0BA4B7}" type="datetime1">
              <a:rPr lang="it-IT" smtClean="0">
                <a:solidFill>
                  <a:srgbClr val="1F497D">
                    <a:lumMod val="90000"/>
                    <a:lumOff val="10000"/>
                  </a:srgbClr>
                </a:solidFill>
              </a:rPr>
              <a:pPr/>
              <a:t>16/01/2018</a:t>
            </a:fld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A2C-8A29-4BA1-9F35-E32DFD8C168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2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48B9-D6DE-42F8-B4D0-EE1C75D0E2A5}" type="datetime1">
              <a:rPr lang="it-IT" smtClean="0">
                <a:solidFill>
                  <a:srgbClr val="1F497D">
                    <a:lumMod val="90000"/>
                    <a:lumOff val="10000"/>
                  </a:srgbClr>
                </a:solidFill>
              </a:rPr>
              <a:pPr/>
              <a:t>16/01/2018</a:t>
            </a:fld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A2C-8A29-4BA1-9F35-E32DFD8C168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2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5952-3E77-4759-BA4A-1C23AC1138AC}" type="datetime1">
              <a:rPr lang="it-IT" smtClean="0">
                <a:solidFill>
                  <a:srgbClr val="1F497D">
                    <a:lumMod val="90000"/>
                    <a:lumOff val="10000"/>
                  </a:srgbClr>
                </a:solidFill>
              </a:rPr>
              <a:pPr/>
              <a:t>16/01/2018</a:t>
            </a:fld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A2C-8A29-4BA1-9F35-E32DFD8C168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409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0771-3E9E-4FB2-B1B2-F0C35B4A2E9B}" type="datetime1">
              <a:rPr lang="it-IT" smtClean="0">
                <a:solidFill>
                  <a:srgbClr val="1F497D">
                    <a:lumMod val="90000"/>
                    <a:lumOff val="10000"/>
                  </a:srgbClr>
                </a:solidFill>
              </a:rPr>
              <a:pPr/>
              <a:t>16/01/2018</a:t>
            </a:fld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A2C-8A29-4BA1-9F35-E32DFD8C168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667C1A2-F030-4065-AC7C-8B64E8ADE13D}" type="datetime1">
              <a:rPr lang="it-IT" smtClean="0">
                <a:solidFill>
                  <a:srgbClr val="1F497D">
                    <a:lumMod val="90000"/>
                    <a:lumOff val="10000"/>
                  </a:srgbClr>
                </a:solidFill>
              </a:rPr>
              <a:pPr/>
              <a:t>16/01/2018</a:t>
            </a:fld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8E57A2C-8A29-4BA1-9F35-E32DFD8C168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0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946" cy="75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634142" y="3871066"/>
            <a:ext cx="78303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I.I.S.S. “BASSA FRIULANA” - Polo liceale “A. Einstein” – </a:t>
            </a:r>
          </a:p>
          <a:p>
            <a:pPr algn="ctr"/>
            <a:r>
              <a:rPr lang="it-IT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Cervignano del Friuli</a:t>
            </a:r>
          </a:p>
          <a:p>
            <a:pPr algn="ctr"/>
            <a:endParaRPr lang="it-IT" sz="24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ANNO </a:t>
            </a:r>
            <a:r>
              <a:rPr lang="it-IT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SCOLASTICO 2017/2018</a:t>
            </a:r>
          </a:p>
        </p:txBody>
      </p:sp>
      <p:sp>
        <p:nvSpPr>
          <p:cNvPr id="7" name="Rettangolo 6"/>
          <p:cNvSpPr/>
          <p:nvPr/>
        </p:nvSpPr>
        <p:spPr>
          <a:xfrm>
            <a:off x="2259271" y="2672551"/>
            <a:ext cx="44901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CREDITS</a:t>
            </a:r>
          </a:p>
          <a:p>
            <a:r>
              <a:rPr lang="it-IT" sz="24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Clementin</a:t>
            </a:r>
            <a:r>
              <a:rPr lang="it-IT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Emilio</a:t>
            </a:r>
            <a:r>
              <a:rPr lang="it-IT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it-IT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Zamò</a:t>
            </a:r>
            <a:r>
              <a:rPr lang="it-IT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Federico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465767" y="218686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350" dirty="0">
              <a:solidFill>
                <a:prstClr val="black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071062" y="697923"/>
            <a:ext cx="72635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nsSerif" panose="00000400000000000000" pitchFamily="2" charset="2"/>
              </a:rPr>
              <a:t>POSTCOLONIAL LITERATURE</a:t>
            </a:r>
            <a:endParaRPr lang="it-IT" sz="4000" b="1" spc="38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nsSerif" panose="00000400000000000000" pitchFamily="2" charset="2"/>
            </a:endParaRP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E8CA-BD1D-46DA-AB46-6C35E44EB76E}" type="datetime1">
              <a:rPr lang="it-IT" smtClean="0">
                <a:solidFill>
                  <a:srgbClr val="1F497D">
                    <a:lumMod val="90000"/>
                    <a:lumOff val="10000"/>
                  </a:srgbClr>
                </a:solidFill>
              </a:rPr>
              <a:pPr/>
              <a:t>16/01/2018</a:t>
            </a:fld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247965" y="553523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350" dirty="0">
              <a:solidFill>
                <a:prstClr val="black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34142" y="6391340"/>
            <a:ext cx="67518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00" b="1" dirty="0">
                <a:solidFill>
                  <a:srgbClr val="1F497D">
                    <a:lumMod val="90000"/>
                    <a:lumOff val="10000"/>
                  </a:srgbClr>
                </a:solidFill>
              </a:rPr>
              <a:t>Cl. 5 ASA</a:t>
            </a:r>
          </a:p>
        </p:txBody>
      </p:sp>
    </p:spTree>
    <p:extLst>
      <p:ext uri="{BB962C8B-B14F-4D97-AF65-F5344CB8AC3E}">
        <p14:creationId xmlns:p14="http://schemas.microsoft.com/office/powerpoint/2010/main" val="58119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07571" y="617133"/>
            <a:ext cx="777965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 smtClean="0">
                <a:solidFill>
                  <a:srgbClr val="C00000"/>
                </a:solidFill>
                <a:latin typeface="SansSerif" panose="00000400000000000000" pitchFamily="2" charset="2"/>
              </a:rPr>
              <a:t>Postcolonial</a:t>
            </a:r>
            <a:r>
              <a:rPr lang="it-IT" sz="3600" b="1" dirty="0" smtClean="0">
                <a:solidFill>
                  <a:srgbClr val="C00000"/>
                </a:solidFill>
                <a:latin typeface="SansSerif" panose="00000400000000000000" pitchFamily="2" charset="2"/>
              </a:rPr>
              <a:t> </a:t>
            </a:r>
            <a:r>
              <a:rPr lang="it-IT" sz="3600" b="1" dirty="0" smtClean="0">
                <a:solidFill>
                  <a:srgbClr val="C00000"/>
                </a:solidFill>
                <a:latin typeface="SansSerif" panose="00000400000000000000" pitchFamily="2" charset="2"/>
              </a:rPr>
              <a:t>Writers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dirty="0" err="1" smtClean="0">
                <a:latin typeface="SansSerif" panose="00000400000000000000" pitchFamily="2" charset="2"/>
              </a:rPr>
              <a:t>claim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dignity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>
                <a:latin typeface="SansSerif" panose="00000400000000000000" pitchFamily="2" charset="2"/>
              </a:rPr>
              <a:t>for </a:t>
            </a:r>
            <a:r>
              <a:rPr lang="it-IT" sz="2000" dirty="0" err="1" smtClean="0">
                <a:latin typeface="SansSerif" panose="00000400000000000000" pitchFamily="2" charset="2"/>
              </a:rPr>
              <a:t>themselves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>
                <a:latin typeface="SansSerif" panose="00000400000000000000" pitchFamily="2" charset="2"/>
              </a:rPr>
              <a:t>and </a:t>
            </a:r>
            <a:r>
              <a:rPr lang="it-IT" sz="2000" dirty="0" smtClean="0">
                <a:latin typeface="SansSerif" panose="00000400000000000000" pitchFamily="2" charset="2"/>
              </a:rPr>
              <a:t>for the </a:t>
            </a:r>
            <a:r>
              <a:rPr lang="it-IT" sz="2000" dirty="0" err="1">
                <a:latin typeface="SansSerif" panose="00000400000000000000" pitchFamily="2" charset="2"/>
              </a:rPr>
              <a:t>communities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</a:rPr>
              <a:t>they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</a:rPr>
              <a:t>belong</a:t>
            </a:r>
            <a:r>
              <a:rPr lang="it-IT" sz="2000" dirty="0">
                <a:latin typeface="SansSerif" panose="00000400000000000000" pitchFamily="2" charset="2"/>
              </a:rPr>
              <a:t> to.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000" dirty="0">
              <a:latin typeface="SansSerif" panose="000004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dirty="0" err="1" smtClean="0">
                <a:latin typeface="SansSerif" panose="00000400000000000000" pitchFamily="2" charset="2"/>
              </a:rPr>
              <a:t>represent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>
                <a:latin typeface="SansSerif" panose="00000400000000000000" pitchFamily="2" charset="2"/>
              </a:rPr>
              <a:t>a </a:t>
            </a:r>
            <a:r>
              <a:rPr lang="it-IT" sz="2000" dirty="0" err="1">
                <a:latin typeface="SansSerif" panose="00000400000000000000" pitchFamily="2" charset="2"/>
              </a:rPr>
              <a:t>different</a:t>
            </a:r>
            <a:r>
              <a:rPr lang="it-IT" sz="2000" dirty="0">
                <a:latin typeface="SansSerif" panose="00000400000000000000" pitchFamily="2" charset="2"/>
              </a:rPr>
              <a:t> voice in the </a:t>
            </a:r>
            <a:r>
              <a:rPr lang="it-IT" sz="2000" dirty="0" err="1">
                <a:latin typeface="SansSerif" panose="00000400000000000000" pitchFamily="2" charset="2"/>
              </a:rPr>
              <a:t>debate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about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</a:rPr>
              <a:t>contemporary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issues</a:t>
            </a:r>
            <a:endParaRPr lang="it-IT" sz="2000" dirty="0">
              <a:latin typeface="SansSerif" panose="00000400000000000000" pitchFamily="2" charset="2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341012"/>
            <a:ext cx="3182839" cy="25781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799" y="3341012"/>
            <a:ext cx="3437467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0136" y="1671300"/>
            <a:ext cx="8496944" cy="22826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it-IT" sz="2400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CHINUA ACHEBE </a:t>
            </a:r>
            <a:r>
              <a:rPr lang="it-IT" sz="24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(THINGS FALL APART, 1958)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400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NADINE GORDIMER </a:t>
            </a:r>
            <a:r>
              <a:rPr lang="it-IT" sz="24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(THE CONSERVATIONIST,1974)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400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SALMAN RUSHDIE </a:t>
            </a:r>
            <a:r>
              <a:rPr lang="it-IT" sz="24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(MIDNIGHT</a:t>
            </a:r>
            <a:r>
              <a:rPr lang="it-IT" sz="2400" dirty="0" smtClean="0">
                <a:solidFill>
                  <a:schemeClr val="tx1"/>
                </a:solidFill>
              </a:rPr>
              <a:t>’</a:t>
            </a:r>
            <a:r>
              <a:rPr lang="it-IT" sz="24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S CHILDREN, 1981)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400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TASLIMA NASREEN </a:t>
            </a:r>
            <a:r>
              <a:rPr lang="it-IT" sz="24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(OPPOSITION, 1992)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400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MOHSIN HAMID </a:t>
            </a:r>
            <a:r>
              <a:rPr lang="it-IT" sz="24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(EXIT WEST, 2017</a:t>
            </a:r>
            <a:r>
              <a:rPr lang="it-IT" sz="24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)</a:t>
            </a:r>
            <a:endParaRPr lang="it-IT" sz="2400" dirty="0">
              <a:solidFill>
                <a:schemeClr val="tx1"/>
              </a:solidFill>
              <a:latin typeface="SansSerif" panose="00000400000000000000" pitchFamily="2" charset="2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8743" y="0"/>
            <a:ext cx="6781800" cy="16002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latin typeface="SansSerif" panose="00000400000000000000"/>
              </a:rPr>
              <a:t>POSTCOLONIAL WRITERS</a:t>
            </a:r>
            <a:endParaRPr lang="it-IT" b="1" dirty="0">
              <a:solidFill>
                <a:srgbClr val="C00000"/>
              </a:solidFill>
              <a:latin typeface="SansSerif" panose="00000400000000000000"/>
            </a:endParaRPr>
          </a:p>
        </p:txBody>
      </p:sp>
      <p:sp>
        <p:nvSpPr>
          <p:cNvPr id="4" name="AutoShape 2" descr="Risultati immagini per exit west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437" y="3138486"/>
            <a:ext cx="16859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737" y="1706880"/>
            <a:ext cx="4906888" cy="36347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Representative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of Post-colonial literature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Use of literature to overturn the </a:t>
            </a:r>
            <a:r>
              <a:rPr lang="en-US" sz="2000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stereotyped point </a:t>
            </a:r>
            <a:r>
              <a:rPr lang="en-US" sz="2000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of view about colonialism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The </a:t>
            </a:r>
            <a:r>
              <a:rPr lang="en-US" sz="2000" i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Empire </a:t>
            </a:r>
            <a:r>
              <a:rPr lang="en-US" sz="2000" i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Writes </a:t>
            </a:r>
            <a:r>
              <a:rPr lang="en-US" sz="2000" i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B</a:t>
            </a:r>
            <a:r>
              <a:rPr lang="en-US" sz="2000" i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ack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Employment </a:t>
            </a:r>
            <a:r>
              <a:rPr lang="en-US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of </a:t>
            </a:r>
            <a:r>
              <a:rPr lang="en-US" sz="2000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magic realism</a:t>
            </a:r>
            <a:endParaRPr lang="en-US" sz="2000" b="1" dirty="0">
              <a:solidFill>
                <a:schemeClr val="tx1"/>
              </a:solidFill>
              <a:latin typeface="SansSerif" panose="00000400000000000000" pitchFamily="2" charset="2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 smtClean="0">
                <a:solidFill>
                  <a:srgbClr val="C00000"/>
                </a:solidFill>
                <a:latin typeface="SansSerif" panose="00000400000000000000"/>
              </a:rPr>
              <a:t>POSTCOLONIAL WRITER: SALMAN RUSHDIE </a:t>
            </a:r>
            <a:endParaRPr lang="it-IT" sz="3200" b="1" dirty="0">
              <a:solidFill>
                <a:srgbClr val="C00000"/>
              </a:solidFill>
              <a:latin typeface="SansSerif" panose="00000400000000000000"/>
            </a:endParaRPr>
          </a:p>
        </p:txBody>
      </p:sp>
      <p:pic>
        <p:nvPicPr>
          <p:cNvPr id="1026" name="Picture 2" descr="Risultati immagini per rushd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2807221" cy="449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39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63600" y="1455057"/>
            <a:ext cx="7543800" cy="38862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DEVELOPED DURING </a:t>
            </a:r>
            <a:r>
              <a:rPr lang="it-IT" sz="2000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XIX CENTURY 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(GROWTH OF THE BRITISH EMPIRE)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2000" dirty="0" smtClean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FOCUSSED 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ON </a:t>
            </a:r>
            <a:r>
              <a:rPr lang="it-IT" sz="2000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THE </a:t>
            </a:r>
            <a:r>
              <a:rPr lang="it-IT" sz="2000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SUPERIORITY OF </a:t>
            </a:r>
            <a:r>
              <a:rPr lang="it-IT" sz="2000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THE </a:t>
            </a:r>
            <a:r>
              <a:rPr lang="it-IT" sz="2000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WHITE</a:t>
            </a:r>
            <a:endParaRPr lang="it-IT" sz="2000" b="1" dirty="0" smtClean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2000" dirty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pPr marL="566928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2000" dirty="0" smtClean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JUSTIFIED </a:t>
            </a:r>
            <a:r>
              <a:rPr lang="it-IT" sz="2000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EUROPEAN DOMINATION 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IN THE WORLD</a:t>
            </a:r>
            <a:endParaRPr lang="it-IT" sz="2000" dirty="0">
              <a:solidFill>
                <a:schemeClr val="tx1"/>
              </a:solidFill>
              <a:latin typeface="SansSerif" panose="00000400000000000000" pitchFamily="2" charset="2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9399" y="0"/>
            <a:ext cx="8382001" cy="1007533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latin typeface="SansSerif" panose="00000400000000000000"/>
              </a:rPr>
              <a:t>THE EMPIRE’S LITERATURE</a:t>
            </a:r>
            <a:endParaRPr lang="it-IT" b="1" dirty="0">
              <a:solidFill>
                <a:srgbClr val="C00000"/>
              </a:solidFill>
              <a:latin typeface="SansSerif" panose="00000400000000000000"/>
            </a:endParaRPr>
          </a:p>
        </p:txBody>
      </p:sp>
      <p:cxnSp>
        <p:nvCxnSpPr>
          <p:cNvPr id="5" name="Connettore 2 4"/>
          <p:cNvCxnSpPr/>
          <p:nvPr/>
        </p:nvCxnSpPr>
        <p:spPr>
          <a:xfrm flipH="1">
            <a:off x="3291434" y="3570514"/>
            <a:ext cx="3309" cy="6336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54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34572" y="1557908"/>
            <a:ext cx="7543800" cy="38862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DIFFUSION OF </a:t>
            </a:r>
            <a:r>
              <a:rPr lang="it-IT" sz="2000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BRITISH SYSTEM AND ORGANIZATION OVER THE COLONIES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IMPOSITION OF 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A </a:t>
            </a:r>
            <a:r>
              <a:rPr lang="it-IT" sz="2000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BRITISN </a:t>
            </a:r>
            <a:r>
              <a:rPr lang="it-IT" sz="2000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DOMINATING </a:t>
            </a:r>
            <a:r>
              <a:rPr lang="it-IT" sz="2000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CULTURE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APPEARENT REASON: NEED TO </a:t>
            </a:r>
            <a:r>
              <a:rPr lang="it-IT" sz="2000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CIVILIZE INDIGENOUS PEOPLE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2000" dirty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2000" dirty="0" smtClean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REAL 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REASON: </a:t>
            </a:r>
            <a:r>
              <a:rPr lang="it-IT" sz="2000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NEED TO </a:t>
            </a:r>
            <a:endParaRPr lang="it-IT" sz="2000" b="1" dirty="0" smtClean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INCREASE </a:t>
            </a:r>
            <a:r>
              <a:rPr lang="it-IT" sz="2000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THE EMPIRE’S </a:t>
            </a:r>
            <a:endParaRPr lang="it-IT" sz="2000" b="1" dirty="0" smtClean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POWER</a:t>
            </a:r>
            <a:endParaRPr lang="it-IT" sz="2000" b="1" dirty="0">
              <a:solidFill>
                <a:schemeClr val="tx1"/>
              </a:solidFill>
              <a:latin typeface="SansSerif" panose="00000400000000000000" pitchFamily="2" charset="2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215572" y="-245441"/>
            <a:ext cx="6781800" cy="16002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latin typeface="SansSerif" panose="00000400000000000000" pitchFamily="2" charset="2"/>
              </a:rPr>
              <a:t>COLONIZATION</a:t>
            </a:r>
            <a:endParaRPr lang="it-IT" b="1" dirty="0">
              <a:solidFill>
                <a:srgbClr val="C00000"/>
              </a:solidFill>
              <a:latin typeface="SansSerif" panose="00000400000000000000" pitchFamily="2" charset="2"/>
            </a:endParaRPr>
          </a:p>
        </p:txBody>
      </p:sp>
      <p:pic>
        <p:nvPicPr>
          <p:cNvPr id="3074" name="Picture 2" descr="Risultati immagini per BRITISH EMP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834" y="3473181"/>
            <a:ext cx="3312368" cy="246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2 4"/>
          <p:cNvCxnSpPr/>
          <p:nvPr/>
        </p:nvCxnSpPr>
        <p:spPr>
          <a:xfrm>
            <a:off x="2530722" y="3399410"/>
            <a:ext cx="0" cy="749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21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479783"/>
            <a:ext cx="5931900" cy="4607750"/>
          </a:xfrm>
        </p:spPr>
        <p:txBody>
          <a:bodyPr>
            <a:normAutofit/>
          </a:bodyPr>
          <a:lstStyle/>
          <a:p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Focussed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his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studies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on </a:t>
            </a:r>
            <a:r>
              <a:rPr lang="it-IT" sz="2000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India</a:t>
            </a:r>
          </a:p>
          <a:p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Justified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European</a:t>
            </a:r>
            <a:r>
              <a:rPr lang="it-IT" sz="2000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supremacy</a:t>
            </a:r>
            <a:r>
              <a:rPr lang="it-IT" sz="2000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endParaRPr lang="it-IT" sz="2000" b="1" dirty="0" smtClean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pPr marL="0" indent="0" algn="ctr">
              <a:buNone/>
            </a:pP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  <a:sym typeface="Wingdings" panose="05000000000000000000" pitchFamily="2" charset="2"/>
              </a:rPr>
              <a:t></a:t>
            </a:r>
            <a:endParaRPr lang="it-IT" sz="2000" dirty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pPr marL="0" indent="0" algn="ctr">
              <a:buNone/>
            </a:pP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the 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idea </a:t>
            </a:r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that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r>
              <a:rPr lang="it-IT" sz="2000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Western </a:t>
            </a:r>
            <a:r>
              <a:rPr lang="it-IT" sz="2000" b="1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countries</a:t>
            </a:r>
            <a:r>
              <a:rPr lang="it-IT" sz="2000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were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r>
              <a:rPr lang="it-IT" sz="2000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more «</a:t>
            </a:r>
            <a:r>
              <a:rPr lang="it-IT" sz="2000" b="1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developed</a:t>
            </a:r>
            <a:r>
              <a:rPr lang="it-IT" sz="2000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»</a:t>
            </a:r>
          </a:p>
          <a:p>
            <a:endParaRPr lang="it-IT" sz="2000" dirty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endParaRPr lang="it-IT" sz="2000" dirty="0" smtClean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endParaRPr lang="it-IT" sz="2000" dirty="0" smtClean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endParaRPr lang="it-IT" sz="2000" dirty="0" smtClean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pPr algn="ctr"/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Promoted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r>
              <a:rPr lang="it-IT" sz="2000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the </a:t>
            </a:r>
            <a:r>
              <a:rPr lang="it-IT" sz="2000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spread</a:t>
            </a:r>
            <a:r>
              <a:rPr lang="it-IT" sz="2000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r>
              <a:rPr lang="it-IT" sz="2000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of </a:t>
            </a:r>
            <a:r>
              <a:rPr lang="it-IT" sz="2000" b="1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civilization</a:t>
            </a:r>
            <a:r>
              <a:rPr lang="it-IT" sz="2000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 for </a:t>
            </a:r>
            <a:r>
              <a:rPr lang="it-IT" sz="2000" b="1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colonized</a:t>
            </a:r>
            <a:r>
              <a:rPr lang="it-IT" sz="2000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countries</a:t>
            </a:r>
            <a:r>
              <a:rPr lang="it-IT" sz="2000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</a:p>
          <a:p>
            <a:pPr marL="0" indent="0" algn="ctr">
              <a:buNone/>
            </a:pP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(</a:t>
            </a:r>
            <a:r>
              <a:rPr lang="it-IT" sz="2000" b="1" i="1" dirty="0" smtClean="0">
                <a:solidFill>
                  <a:srgbClr val="FF0000"/>
                </a:solidFill>
                <a:latin typeface="SansSerif" panose="00000400000000000000" pitchFamily="2" charset="2"/>
              </a:rPr>
              <a:t>the </a:t>
            </a:r>
            <a:r>
              <a:rPr lang="it-IT" sz="2000" b="1" i="1" dirty="0" err="1" smtClean="0">
                <a:solidFill>
                  <a:srgbClr val="FF0000"/>
                </a:solidFill>
                <a:latin typeface="SansSerif" panose="00000400000000000000" pitchFamily="2" charset="2"/>
              </a:rPr>
              <a:t>white</a:t>
            </a:r>
            <a:r>
              <a:rPr lang="it-IT" sz="2000" b="1" i="1" dirty="0" smtClean="0">
                <a:solidFill>
                  <a:srgbClr val="FF0000"/>
                </a:solidFill>
                <a:latin typeface="SansSerif" panose="00000400000000000000" pitchFamily="2" charset="2"/>
              </a:rPr>
              <a:t> </a:t>
            </a:r>
            <a:r>
              <a:rPr lang="it-IT" sz="2000" b="1" i="1" dirty="0" err="1" smtClean="0">
                <a:solidFill>
                  <a:srgbClr val="FF0000"/>
                </a:solidFill>
                <a:latin typeface="SansSerif" panose="00000400000000000000" pitchFamily="2" charset="2"/>
              </a:rPr>
              <a:t>man’s</a:t>
            </a:r>
            <a:r>
              <a:rPr lang="it-IT" sz="2000" b="1" i="1" dirty="0">
                <a:solidFill>
                  <a:srgbClr val="FF0000"/>
                </a:solidFill>
                <a:latin typeface="SansSerif" panose="00000400000000000000" pitchFamily="2" charset="2"/>
              </a:rPr>
              <a:t> </a:t>
            </a:r>
            <a:r>
              <a:rPr lang="it-IT" sz="2000" b="1" i="1" dirty="0" err="1" smtClean="0">
                <a:solidFill>
                  <a:srgbClr val="FF0000"/>
                </a:solidFill>
                <a:latin typeface="SansSerif" panose="00000400000000000000" pitchFamily="2" charset="2"/>
              </a:rPr>
              <a:t>burden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)</a:t>
            </a:r>
            <a:endParaRPr lang="it-IT" sz="2000" dirty="0" smtClean="0">
              <a:solidFill>
                <a:schemeClr val="tx1"/>
              </a:solidFill>
              <a:latin typeface="SansSerif" panose="00000400000000000000" pitchFamily="2" charset="2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 smtClean="0">
                <a:solidFill>
                  <a:srgbClr val="C00000"/>
                </a:solidFill>
                <a:latin typeface="SansSerif" panose="00000400000000000000"/>
              </a:rPr>
              <a:t>COLONIZERS’ LITERATURE:</a:t>
            </a:r>
            <a:br>
              <a:rPr lang="it-IT" sz="3200" b="1" dirty="0" smtClean="0">
                <a:solidFill>
                  <a:srgbClr val="C00000"/>
                </a:solidFill>
                <a:latin typeface="SansSerif" panose="00000400000000000000"/>
              </a:rPr>
            </a:br>
            <a:r>
              <a:rPr lang="it-IT" sz="3200" b="1" dirty="0" smtClean="0">
                <a:solidFill>
                  <a:srgbClr val="C00000"/>
                </a:solidFill>
                <a:latin typeface="SansSerif" panose="00000400000000000000"/>
              </a:rPr>
              <a:t>RUDYARD </a:t>
            </a:r>
            <a:r>
              <a:rPr lang="it-IT" sz="3200" b="1" dirty="0" smtClean="0">
                <a:solidFill>
                  <a:srgbClr val="C00000"/>
                </a:solidFill>
                <a:latin typeface="SansSerif" panose="00000400000000000000"/>
              </a:rPr>
              <a:t>KIPLING</a:t>
            </a:r>
            <a:endParaRPr lang="it-IT" sz="3200" b="1" dirty="0">
              <a:solidFill>
                <a:srgbClr val="C00000"/>
              </a:solidFill>
              <a:latin typeface="SansSerif" panose="00000400000000000000"/>
            </a:endParaRPr>
          </a:p>
        </p:txBody>
      </p:sp>
      <p:pic>
        <p:nvPicPr>
          <p:cNvPr id="2050" name="Picture 2" descr="Risultati immagini per rudyard kipl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411" y="1417638"/>
            <a:ext cx="2737735" cy="364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2 4"/>
          <p:cNvCxnSpPr/>
          <p:nvPr/>
        </p:nvCxnSpPr>
        <p:spPr>
          <a:xfrm>
            <a:off x="2924117" y="374662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40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3000" y="425003"/>
            <a:ext cx="6781800" cy="956256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  <a:latin typeface="SansSerif" panose="00000400000000000000" pitchFamily="2" charset="2"/>
              </a:rPr>
              <a:t/>
            </a:r>
            <a:br>
              <a:rPr lang="it-IT" sz="3200" b="1" dirty="0" smtClean="0">
                <a:solidFill>
                  <a:srgbClr val="FF0000"/>
                </a:solidFill>
                <a:latin typeface="SansSerif" panose="00000400000000000000" pitchFamily="2" charset="2"/>
              </a:rPr>
            </a:br>
            <a:r>
              <a:rPr lang="it-IT" sz="3200" b="1" dirty="0" smtClean="0">
                <a:solidFill>
                  <a:srgbClr val="C00000"/>
                </a:solidFill>
                <a:latin typeface="SansSerif" panose="00000400000000000000" pitchFamily="2" charset="2"/>
              </a:rPr>
              <a:t>POSTCOLONIALISM</a:t>
            </a:r>
            <a:br>
              <a:rPr lang="it-IT" sz="3200" b="1" dirty="0" smtClean="0">
                <a:solidFill>
                  <a:srgbClr val="C00000"/>
                </a:solidFill>
                <a:latin typeface="SansSerif" panose="00000400000000000000" pitchFamily="2" charset="2"/>
              </a:rPr>
            </a:br>
            <a:r>
              <a:rPr lang="it-IT" sz="3200" b="1" dirty="0" smtClean="0">
                <a:solidFill>
                  <a:srgbClr val="C00000"/>
                </a:solidFill>
                <a:latin typeface="SansSerif" panose="00000400000000000000" pitchFamily="2" charset="2"/>
              </a:rPr>
              <a:t>KEYWORDS</a:t>
            </a:r>
            <a:endParaRPr lang="it-IT" sz="3200" b="1" dirty="0">
              <a:solidFill>
                <a:srgbClr val="C00000"/>
              </a:solidFill>
              <a:latin typeface="SansSerif" panose="00000400000000000000" pitchFamily="2" charset="2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0" y="1510047"/>
            <a:ext cx="8111544" cy="475359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ALTERITY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lack 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of identification, diversity.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DIASPORA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refers 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to any people or ethnic population forced or induced to leave their traditional ethnic homelands.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EUROCENTRISM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the 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practice of emphasizing European  concerns, culture and values disadvantaging the other cultures.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HYBRIDITY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an 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important concept in post-colonial 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theory. It 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refers to the integration of cultural practices from the colonizing and the colonized cultures.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IMPERIALISM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the 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policy of extension of the authority over foreign countries to increase 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European 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power. The 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word refers to the 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policy of a country in maintaining colonies and dominance over distant lands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it-IT" dirty="0">
              <a:solidFill>
                <a:schemeClr val="tx1"/>
              </a:solidFill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8208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eurocentr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22" y="1195471"/>
            <a:ext cx="2131174" cy="208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12313"/>
            <a:ext cx="8809149" cy="1600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SansSerif" panose="00000400000000000000" pitchFamily="2" charset="2"/>
              </a:rPr>
              <a:t>WHAT IS POSTCOLONIAL LITERATURE?</a:t>
            </a:r>
            <a:endParaRPr lang="it-IT" b="1" dirty="0">
              <a:solidFill>
                <a:srgbClr val="C00000"/>
              </a:solidFill>
              <a:latin typeface="SansSerif" panose="00000400000000000000" pitchFamily="2" charset="2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05933" y="2913816"/>
            <a:ext cx="84871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SansSerif" panose="00000400000000000000" pitchFamily="2" charset="2"/>
              </a:rPr>
              <a:t>Two</a:t>
            </a:r>
            <a:r>
              <a:rPr lang="it-IT" sz="2000" b="1" dirty="0" smtClean="0">
                <a:latin typeface="SansSerif" panose="00000400000000000000" pitchFamily="2" charset="2"/>
              </a:rPr>
              <a:t> </a:t>
            </a:r>
            <a:r>
              <a:rPr lang="en-GB" sz="2000" b="1" dirty="0" smtClean="0">
                <a:latin typeface="SansSerif" panose="00000400000000000000" pitchFamily="2" charset="2"/>
              </a:rPr>
              <a:t>considerations</a:t>
            </a:r>
            <a:r>
              <a:rPr lang="it-IT" sz="2000" b="1" dirty="0" smtClean="0">
                <a:latin typeface="SansSerif" panose="00000400000000000000" pitchFamily="2" charset="2"/>
              </a:rPr>
              <a:t> </a:t>
            </a:r>
            <a:r>
              <a:rPr lang="it-IT" sz="2000" dirty="0">
                <a:latin typeface="SansSerif" panose="00000400000000000000" pitchFamily="2" charset="2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SansSerif" panose="00000400000000000000" pitchFamily="2" charset="2"/>
              </a:rPr>
              <a:t>P</a:t>
            </a:r>
            <a:r>
              <a:rPr lang="en-US" sz="2000" dirty="0" smtClean="0">
                <a:latin typeface="SansSerif" panose="00000400000000000000" pitchFamily="2" charset="2"/>
              </a:rPr>
              <a:t>ostcolonial </a:t>
            </a:r>
            <a:r>
              <a:rPr lang="en-US" sz="2000" dirty="0" smtClean="0">
                <a:latin typeface="SansSerif" panose="00000400000000000000" pitchFamily="2" charset="2"/>
              </a:rPr>
              <a:t>literary </a:t>
            </a:r>
            <a:r>
              <a:rPr lang="en-US" sz="2000" dirty="0">
                <a:latin typeface="SansSerif" panose="00000400000000000000" pitchFamily="2" charset="2"/>
              </a:rPr>
              <a:t>production </a:t>
            </a:r>
            <a:r>
              <a:rPr lang="en-US" sz="2000" dirty="0" smtClean="0">
                <a:latin typeface="SansSerif" panose="00000400000000000000" pitchFamily="2" charset="2"/>
              </a:rPr>
              <a:t>took position against imperialism </a:t>
            </a:r>
            <a:r>
              <a:rPr lang="it-IT" sz="2000" dirty="0" smtClean="0">
                <a:latin typeface="SansSerif" panose="00000400000000000000" pitchFamily="2" charset="2"/>
              </a:rPr>
              <a:t>(</a:t>
            </a:r>
            <a:r>
              <a:rPr lang="en-US" sz="2000" dirty="0">
                <a:latin typeface="SansSerif" panose="00000400000000000000" pitchFamily="2" charset="2"/>
              </a:rPr>
              <a:t>political, linguistic and cultural </a:t>
            </a:r>
            <a:r>
              <a:rPr lang="en-US" sz="2000" dirty="0" smtClean="0">
                <a:latin typeface="SansSerif" panose="00000400000000000000" pitchFamily="2" charset="2"/>
              </a:rPr>
              <a:t>domination) and European </a:t>
            </a:r>
            <a:r>
              <a:rPr lang="en-US" sz="2000" dirty="0">
                <a:latin typeface="SansSerif" panose="00000400000000000000" pitchFamily="2" charset="2"/>
              </a:rPr>
              <a:t>colonial powers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smtClean="0">
                <a:latin typeface="SansSerif" panose="00000400000000000000" pitchFamily="2" charset="2"/>
              </a:rPr>
              <a:t>(</a:t>
            </a:r>
            <a:r>
              <a:rPr lang="it-IT" sz="2000" dirty="0" err="1" smtClean="0">
                <a:latin typeface="SansSerif" panose="00000400000000000000" pitchFamily="2" charset="2"/>
              </a:rPr>
              <a:t>Eurocentrism</a:t>
            </a:r>
            <a:r>
              <a:rPr lang="it-IT" sz="2000" dirty="0" smtClean="0">
                <a:latin typeface="SansSerif" panose="00000400000000000000" pitchFamily="2" charset="2"/>
              </a:rPr>
              <a:t>)</a:t>
            </a:r>
            <a:r>
              <a:rPr lang="it-IT" sz="2000" dirty="0" smtClean="0">
                <a:latin typeface="SansSerif" panose="00000400000000000000" pitchFamily="2" charset="2"/>
                <a:sym typeface="Wingdings" panose="05000000000000000000" pitchFamily="2" charset="2"/>
              </a:rPr>
              <a:t></a:t>
            </a:r>
            <a:r>
              <a:rPr lang="it-IT" sz="2000" dirty="0" err="1" smtClean="0">
                <a:latin typeface="SansSerif" panose="00000400000000000000" pitchFamily="2" charset="2"/>
                <a:sym typeface="Wingdings" panose="05000000000000000000" pitchFamily="2" charset="2"/>
              </a:rPr>
              <a:t>colony</a:t>
            </a:r>
            <a:endParaRPr lang="it-IT" sz="2000" dirty="0">
              <a:latin typeface="SansSerif" panose="000004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000" dirty="0">
              <a:latin typeface="SansSerif" panose="000004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SansSerif" panose="00000400000000000000" pitchFamily="2" charset="2"/>
              </a:rPr>
              <a:t>T</a:t>
            </a:r>
            <a:r>
              <a:rPr lang="en-US" sz="2000" dirty="0" smtClean="0">
                <a:latin typeface="SansSerif" panose="00000400000000000000" pitchFamily="2" charset="2"/>
              </a:rPr>
              <a:t>he adjective </a:t>
            </a:r>
            <a:r>
              <a:rPr lang="en-US" sz="2000" dirty="0" smtClean="0"/>
              <a:t>“</a:t>
            </a:r>
            <a:r>
              <a:rPr lang="en-US" sz="2000" dirty="0">
                <a:latin typeface="SansSerif" panose="00000400000000000000" pitchFamily="2" charset="2"/>
              </a:rPr>
              <a:t>P</a:t>
            </a:r>
            <a:r>
              <a:rPr lang="en-US" sz="2000" dirty="0" smtClean="0">
                <a:latin typeface="SansSerif" panose="00000400000000000000" pitchFamily="2" charset="2"/>
              </a:rPr>
              <a:t>ost-colonial</a:t>
            </a:r>
            <a:r>
              <a:rPr lang="en-US" sz="2000" dirty="0" smtClean="0"/>
              <a:t>” </a:t>
            </a:r>
            <a:r>
              <a:rPr lang="en-US" sz="2000" dirty="0">
                <a:latin typeface="SansSerif" panose="00000400000000000000" pitchFamily="2" charset="2"/>
              </a:rPr>
              <a:t>sends back </a:t>
            </a:r>
            <a:r>
              <a:rPr lang="en-US" sz="2000" dirty="0" smtClean="0">
                <a:latin typeface="SansSerif" panose="00000400000000000000" pitchFamily="2" charset="2"/>
              </a:rPr>
              <a:t>to the </a:t>
            </a:r>
            <a:r>
              <a:rPr lang="en-US" sz="2000" dirty="0">
                <a:latin typeface="SansSerif" panose="00000400000000000000" pitchFamily="2" charset="2"/>
              </a:rPr>
              <a:t>process of “decolonization”</a:t>
            </a:r>
            <a:r>
              <a:rPr lang="it-IT" sz="2000" dirty="0">
                <a:latin typeface="SansSerif" panose="00000400000000000000" pitchFamily="2" charset="2"/>
              </a:rPr>
              <a:t>, </a:t>
            </a:r>
            <a:r>
              <a:rPr lang="it-IT" sz="2000" dirty="0" err="1">
                <a:latin typeface="SansSerif" panose="00000400000000000000" pitchFamily="2" charset="2"/>
              </a:rPr>
              <a:t>when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smtClean="0">
                <a:latin typeface="SansSerif" panose="00000400000000000000" pitchFamily="2" charset="2"/>
              </a:rPr>
              <a:t> the </a:t>
            </a:r>
            <a:r>
              <a:rPr lang="it-IT" sz="2000" dirty="0" err="1">
                <a:latin typeface="SansSerif" panose="00000400000000000000" pitchFamily="2" charset="2"/>
              </a:rPr>
              <a:t>colonies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gained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independence</a:t>
            </a:r>
            <a:r>
              <a:rPr lang="it-IT" sz="2000" dirty="0" smtClean="0">
                <a:latin typeface="SansSerif" panose="00000400000000000000" pitchFamily="2" charset="2"/>
              </a:rPr>
              <a:t> from </a:t>
            </a:r>
            <a:r>
              <a:rPr lang="it-IT" sz="2000" dirty="0" err="1" smtClean="0">
                <a:latin typeface="SansSerif" panose="00000400000000000000" pitchFamily="2" charset="2"/>
              </a:rPr>
              <a:t>European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</a:rPr>
              <a:t>empires</a:t>
            </a:r>
            <a:r>
              <a:rPr lang="it-IT" sz="2000" dirty="0">
                <a:latin typeface="SansSerif" panose="00000400000000000000" pitchFamily="2" charset="2"/>
              </a:rPr>
              <a:t>.</a:t>
            </a:r>
            <a:endParaRPr lang="it-IT" sz="2000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5396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commonweal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894" y="4122273"/>
            <a:ext cx="4218437" cy="21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1248" y="203200"/>
            <a:ext cx="6781800" cy="1062966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latin typeface="SansSerif" panose="00000400000000000000" pitchFamily="2" charset="2"/>
              </a:rPr>
              <a:t>WHEN AND WHERE?</a:t>
            </a:r>
            <a:endParaRPr lang="it-IT" b="1" dirty="0">
              <a:solidFill>
                <a:srgbClr val="C00000"/>
              </a:solidFill>
              <a:latin typeface="SansSerif" panose="00000400000000000000" pitchFamily="2" charset="2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30854" y="1266166"/>
            <a:ext cx="87131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>
                <a:latin typeface="SansSerif" panose="00000400000000000000" pitchFamily="2" charset="2"/>
              </a:rPr>
              <a:t>After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b="1" dirty="0" err="1" smtClean="0">
                <a:latin typeface="SansSerif" panose="00000400000000000000" pitchFamily="2" charset="2"/>
              </a:rPr>
              <a:t>decolonization</a:t>
            </a:r>
            <a:r>
              <a:rPr lang="it-IT" sz="2000" dirty="0">
                <a:latin typeface="SansSerif" panose="00000400000000000000" pitchFamily="2" charset="2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err="1" smtClean="0">
                <a:latin typeface="SansSerif" panose="00000400000000000000" pitchFamily="2" charset="2"/>
              </a:rPr>
              <a:t>Postcolonial</a:t>
            </a:r>
            <a:r>
              <a:rPr lang="it-IT" sz="2000" b="1" dirty="0" smtClean="0">
                <a:latin typeface="SansSerif" panose="00000400000000000000" pitchFamily="2" charset="2"/>
              </a:rPr>
              <a:t> </a:t>
            </a:r>
            <a:r>
              <a:rPr lang="it-IT" sz="2000" b="1" dirty="0" err="1">
                <a:latin typeface="SansSerif" panose="00000400000000000000" pitchFamily="2" charset="2"/>
              </a:rPr>
              <a:t>s</a:t>
            </a:r>
            <a:r>
              <a:rPr lang="it-IT" sz="2000" b="1" dirty="0" err="1" smtClean="0">
                <a:latin typeface="SansSerif" panose="00000400000000000000" pitchFamily="2" charset="2"/>
              </a:rPr>
              <a:t>tudies</a:t>
            </a:r>
            <a:r>
              <a:rPr lang="it-IT" sz="2000" b="1" dirty="0" smtClean="0">
                <a:latin typeface="SansSerif" panose="00000400000000000000" pitchFamily="2" charset="2"/>
              </a:rPr>
              <a:t> 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 </a:t>
            </a:r>
            <a:r>
              <a:rPr lang="it-IT" sz="2000" dirty="0" smtClean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prominence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smtClean="0">
                <a:latin typeface="SansSerif" panose="00000400000000000000" pitchFamily="2" charset="2"/>
              </a:rPr>
              <a:t>in </a:t>
            </a:r>
            <a:r>
              <a:rPr lang="it-IT" sz="2000" dirty="0">
                <a:latin typeface="SansSerif" panose="00000400000000000000" pitchFamily="2" charset="2"/>
              </a:rPr>
              <a:t>the </a:t>
            </a:r>
            <a:r>
              <a:rPr lang="it-IT" sz="2000" dirty="0" smtClean="0">
                <a:latin typeface="SansSerif" panose="00000400000000000000" pitchFamily="2" charset="2"/>
              </a:rPr>
              <a:t>1970s.</a:t>
            </a:r>
            <a:endParaRPr lang="it-IT" sz="2000" dirty="0">
              <a:latin typeface="SansSerif" panose="000004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SansSerif" panose="00000400000000000000" pitchFamily="2" charset="2"/>
              </a:rPr>
              <a:t>Edward </a:t>
            </a:r>
            <a:r>
              <a:rPr lang="it-IT" sz="2000" dirty="0" err="1" smtClean="0">
                <a:latin typeface="SansSerif" panose="00000400000000000000" pitchFamily="2" charset="2"/>
              </a:rPr>
              <a:t>Said</a:t>
            </a:r>
            <a:r>
              <a:rPr lang="it-IT" sz="2000" dirty="0" err="1" smtClean="0"/>
              <a:t>’s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smtClean="0">
                <a:latin typeface="SansSerif" panose="00000400000000000000" pitchFamily="2" charset="2"/>
                <a:sym typeface="Wingdings" panose="05000000000000000000" pitchFamily="2" charset="2"/>
              </a:rPr>
              <a:t> </a:t>
            </a:r>
            <a:r>
              <a:rPr lang="it-IT" sz="2000" i="1" dirty="0" err="1">
                <a:latin typeface="SansSerif" panose="00000400000000000000" pitchFamily="2" charset="2"/>
                <a:sym typeface="Wingdings" panose="05000000000000000000" pitchFamily="2" charset="2"/>
              </a:rPr>
              <a:t>Orientalism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 (1978)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 smtClean="0">
                <a:latin typeface="SansSerif" panose="00000400000000000000" pitchFamily="2" charset="2"/>
              </a:rPr>
              <a:t>Salman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Rushdie</a:t>
            </a:r>
            <a:r>
              <a:rPr lang="it-IT" sz="2000" dirty="0" err="1" smtClean="0"/>
              <a:t>’</a:t>
            </a:r>
            <a:r>
              <a:rPr lang="it-IT" sz="2000" dirty="0" err="1" smtClean="0">
                <a:latin typeface="SansSerif" panose="00000400000000000000" pitchFamily="2" charset="2"/>
              </a:rPr>
              <a:t>s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smtClean="0">
                <a:latin typeface="SansSerif" panose="00000400000000000000" pitchFamily="2" charset="2"/>
                <a:sym typeface="Wingdings" panose="05000000000000000000" pitchFamily="2" charset="2"/>
              </a:rPr>
              <a:t> </a:t>
            </a:r>
            <a:r>
              <a:rPr lang="it-IT" sz="2000" i="1" dirty="0">
                <a:latin typeface="SansSerif" panose="00000400000000000000" pitchFamily="2" charset="2"/>
                <a:sym typeface="Wingdings" panose="05000000000000000000" pitchFamily="2" charset="2"/>
              </a:rPr>
              <a:t>The Empire </a:t>
            </a:r>
            <a:r>
              <a:rPr lang="it-IT" sz="2000" i="1" dirty="0" err="1">
                <a:latin typeface="SansSerif" panose="00000400000000000000" pitchFamily="2" charset="2"/>
                <a:sym typeface="Wingdings" panose="05000000000000000000" pitchFamily="2" charset="2"/>
              </a:rPr>
              <a:t>W</a:t>
            </a:r>
            <a:r>
              <a:rPr lang="it-IT" sz="2000" i="1" dirty="0" err="1" smtClean="0">
                <a:latin typeface="SansSerif" panose="00000400000000000000" pitchFamily="2" charset="2"/>
                <a:sym typeface="Wingdings" panose="05000000000000000000" pitchFamily="2" charset="2"/>
              </a:rPr>
              <a:t>rites</a:t>
            </a:r>
            <a:r>
              <a:rPr lang="it-IT" sz="2000" i="1" dirty="0" smtClean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sz="2000" i="1" dirty="0">
                <a:latin typeface="SansSerif" panose="00000400000000000000" pitchFamily="2" charset="2"/>
                <a:sym typeface="Wingdings" panose="05000000000000000000" pitchFamily="2" charset="2"/>
              </a:rPr>
              <a:t>B</a:t>
            </a:r>
            <a:r>
              <a:rPr lang="it-IT" sz="2000" i="1" dirty="0" smtClean="0">
                <a:latin typeface="SansSerif" panose="00000400000000000000" pitchFamily="2" charset="2"/>
                <a:sym typeface="Wingdings" panose="05000000000000000000" pitchFamily="2" charset="2"/>
              </a:rPr>
              <a:t>ack 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(1982</a:t>
            </a:r>
            <a:r>
              <a:rPr lang="it-IT" sz="2000" dirty="0" smtClean="0">
                <a:latin typeface="SansSerif" panose="00000400000000000000" pitchFamily="2" charset="2"/>
                <a:sym typeface="Wingdings" panose="05000000000000000000" pitchFamily="2" charset="2"/>
              </a:rPr>
              <a:t>)</a:t>
            </a:r>
            <a:endParaRPr lang="it-IT" sz="2000" dirty="0">
              <a:latin typeface="SansSerif" panose="00000400000000000000" pitchFamily="2" charset="2"/>
              <a:sym typeface="Wingdings" panose="05000000000000000000" pitchFamily="2" charset="2"/>
            </a:endParaRPr>
          </a:p>
          <a:p>
            <a:endParaRPr lang="en-US" sz="2000" dirty="0" smtClean="0">
              <a:latin typeface="SansSerif" panose="00000400000000000000" pitchFamily="2" charset="2"/>
            </a:endParaRPr>
          </a:p>
          <a:p>
            <a:r>
              <a:rPr lang="en-US" sz="2000" b="1" dirty="0" err="1" smtClean="0">
                <a:latin typeface="SansSerif" panose="00000400000000000000" pitchFamily="2" charset="2"/>
              </a:rPr>
              <a:t>Postcolonialism</a:t>
            </a:r>
            <a:r>
              <a:rPr lang="en-US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latin typeface="SansSerif" panose="00000400000000000000" pitchFamily="2" charset="2"/>
              </a:rPr>
              <a:t>developed </a:t>
            </a:r>
            <a:r>
              <a:rPr lang="en-US" sz="2000" dirty="0">
                <a:latin typeface="SansSerif" panose="00000400000000000000" pitchFamily="2" charset="2"/>
              </a:rPr>
              <a:t>in all the colonies of the </a:t>
            </a:r>
            <a:r>
              <a:rPr lang="en-US" sz="2000" dirty="0" smtClean="0">
                <a:latin typeface="SansSerif" panose="00000400000000000000" pitchFamily="2" charset="2"/>
              </a:rPr>
              <a:t>British Empire (actually members of the Commonwealth):</a:t>
            </a:r>
            <a:endParaRPr lang="en-US" sz="2000" dirty="0">
              <a:latin typeface="SansSerif" panose="00000400000000000000" pitchFamily="2" charset="2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SansSerif" panose="00000400000000000000" pitchFamily="2" charset="2"/>
              </a:rPr>
              <a:t>Africa </a:t>
            </a:r>
            <a:endParaRPr lang="en-US" sz="2000" dirty="0">
              <a:latin typeface="SansSerif" panose="00000400000000000000" pitchFamily="2" charset="2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SansSerif" panose="00000400000000000000" pitchFamily="2" charset="2"/>
              </a:rPr>
              <a:t>South America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SansSerif" panose="00000400000000000000" pitchFamily="2" charset="2"/>
              </a:rPr>
              <a:t>Middle </a:t>
            </a:r>
            <a:r>
              <a:rPr lang="en-US" sz="2000" dirty="0" smtClean="0">
                <a:latin typeface="SansSerif" panose="00000400000000000000" pitchFamily="2" charset="2"/>
              </a:rPr>
              <a:t>East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SansSerif" panose="00000400000000000000" pitchFamily="2" charset="2"/>
              </a:rPr>
              <a:t>Ireland</a:t>
            </a:r>
          </a:p>
          <a:p>
            <a:pPr lvl="1"/>
            <a:endParaRPr lang="en-US" sz="2000" dirty="0">
              <a:latin typeface="SansSerif" panose="00000400000000000000" pitchFamily="2" charset="2"/>
            </a:endParaRPr>
          </a:p>
          <a:p>
            <a:endParaRPr lang="it-IT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573281" y="3548480"/>
            <a:ext cx="270456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SansSerif" panose="00000400000000000000" pitchFamily="2" charset="2"/>
              </a:rPr>
              <a:t>India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SansSerif" panose="00000400000000000000" pitchFamily="2" charset="2"/>
              </a:rPr>
              <a:t>Australia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SansSerif" panose="00000400000000000000" pitchFamily="2" charset="2"/>
              </a:rPr>
              <a:t>New Zealand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SansSerif" panose="00000400000000000000" pitchFamily="2" charset="2"/>
              </a:rPr>
              <a:t>Canada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246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491" y="4672120"/>
            <a:ext cx="1419550" cy="141955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096" y="283336"/>
            <a:ext cx="6781800" cy="1072166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latin typeface="SansSerif" panose="00000400000000000000" pitchFamily="2" charset="2"/>
              </a:rPr>
              <a:t>WHY?</a:t>
            </a:r>
            <a:endParaRPr lang="it-IT" b="1" dirty="0">
              <a:solidFill>
                <a:srgbClr val="C00000"/>
              </a:solidFill>
              <a:latin typeface="SansSerif" panose="00000400000000000000" pitchFamily="2" charset="2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1762" y="1287769"/>
            <a:ext cx="8907279" cy="417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latin typeface="SansSerif" panose="00000400000000000000" pitchFamily="2" charset="2"/>
              </a:rPr>
              <a:t>Postcolonialism</a:t>
            </a:r>
            <a:r>
              <a:rPr lang="it-IT" b="1" dirty="0" smtClean="0">
                <a:latin typeface="SansSerif" panose="00000400000000000000" pitchFamily="2" charset="2"/>
              </a:rPr>
              <a:t> </a:t>
            </a:r>
            <a:r>
              <a:rPr lang="it-IT" b="1" dirty="0" err="1" smtClean="0">
                <a:latin typeface="SansSerif" panose="00000400000000000000" pitchFamily="2" charset="2"/>
              </a:rPr>
              <a:t>objects</a:t>
            </a:r>
            <a:r>
              <a:rPr lang="it-IT" b="1" dirty="0" smtClean="0">
                <a:latin typeface="SansSerif" panose="00000400000000000000" pitchFamily="2" charset="2"/>
              </a:rPr>
              <a:t> to </a:t>
            </a:r>
            <a:r>
              <a:rPr lang="it-IT" b="1" dirty="0" err="1">
                <a:latin typeface="SansSerif" panose="00000400000000000000" pitchFamily="2" charset="2"/>
              </a:rPr>
              <a:t>I</a:t>
            </a:r>
            <a:r>
              <a:rPr lang="it-IT" b="1" dirty="0" err="1" smtClean="0">
                <a:latin typeface="SansSerif" panose="00000400000000000000" pitchFamily="2" charset="2"/>
              </a:rPr>
              <a:t>mperialism</a:t>
            </a:r>
            <a:r>
              <a:rPr lang="it-IT" b="1" dirty="0" smtClean="0">
                <a:latin typeface="SansSerif" panose="00000400000000000000" pitchFamily="2" charset="2"/>
              </a:rPr>
              <a:t> </a:t>
            </a:r>
            <a:r>
              <a:rPr lang="it-IT" b="1" dirty="0">
                <a:latin typeface="SansSerif" panose="00000400000000000000" pitchFamily="2" charset="2"/>
              </a:rPr>
              <a:t>and </a:t>
            </a:r>
            <a:r>
              <a:rPr lang="it-IT" b="1" dirty="0" err="1" smtClean="0">
                <a:latin typeface="SansSerif" panose="00000400000000000000" pitchFamily="2" charset="2"/>
              </a:rPr>
              <a:t>Eurocentrism</a:t>
            </a:r>
            <a:endParaRPr lang="it-IT" b="1" dirty="0" smtClean="0">
              <a:latin typeface="SansSerif" panose="00000400000000000000" pitchFamily="2" charset="2"/>
            </a:endParaRPr>
          </a:p>
          <a:p>
            <a:r>
              <a:rPr lang="it-IT" dirty="0" smtClean="0">
                <a:latin typeface="SansSerif" panose="00000400000000000000" pitchFamily="2" charset="2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err="1">
                <a:latin typeface="SansSerif" panose="00000400000000000000" pitchFamily="2" charset="2"/>
                <a:sym typeface="Wingdings" panose="05000000000000000000" pitchFamily="2" charset="2"/>
              </a:rPr>
              <a:t>Political</a:t>
            </a:r>
            <a:r>
              <a:rPr lang="it-IT" dirty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dirty="0" err="1">
                <a:latin typeface="SansSerif" panose="00000400000000000000" pitchFamily="2" charset="2"/>
                <a:sym typeface="Wingdings" panose="05000000000000000000" pitchFamily="2" charset="2"/>
              </a:rPr>
              <a:t>independence</a:t>
            </a:r>
            <a:r>
              <a:rPr lang="it-IT" dirty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b="1" dirty="0" err="1">
                <a:latin typeface="SansSerif" panose="00000400000000000000" pitchFamily="2" charset="2"/>
                <a:sym typeface="Wingdings" panose="05000000000000000000" pitchFamily="2" charset="2"/>
              </a:rPr>
              <a:t>did</a:t>
            </a:r>
            <a:r>
              <a:rPr lang="it-IT" b="1" dirty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b="1" dirty="0" err="1">
                <a:latin typeface="SansSerif" panose="00000400000000000000" pitchFamily="2" charset="2"/>
                <a:sym typeface="Wingdings" panose="05000000000000000000" pitchFamily="2" charset="2"/>
              </a:rPr>
              <a:t>not</a:t>
            </a:r>
            <a:r>
              <a:rPr lang="it-IT" b="1" dirty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dirty="0" err="1">
                <a:latin typeface="SansSerif" panose="00000400000000000000" pitchFamily="2" charset="2"/>
                <a:sym typeface="Wingdings" panose="05000000000000000000" pitchFamily="2" charset="2"/>
              </a:rPr>
              <a:t>always</a:t>
            </a:r>
            <a:r>
              <a:rPr lang="it-IT" dirty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b="1" dirty="0" err="1">
                <a:latin typeface="SansSerif" panose="00000400000000000000" pitchFamily="2" charset="2"/>
                <a:sym typeface="Wingdings" panose="05000000000000000000" pitchFamily="2" charset="2"/>
              </a:rPr>
              <a:t>lead</a:t>
            </a:r>
            <a:r>
              <a:rPr lang="it-IT" dirty="0">
                <a:latin typeface="SansSerif" panose="00000400000000000000" pitchFamily="2" charset="2"/>
                <a:sym typeface="Wingdings" panose="05000000000000000000" pitchFamily="2" charset="2"/>
              </a:rPr>
              <a:t> to </a:t>
            </a:r>
            <a:r>
              <a:rPr lang="it-IT" dirty="0" smtClean="0">
                <a:latin typeface="SansSerif" panose="00000400000000000000" pitchFamily="2" charset="2"/>
                <a:sym typeface="Wingdings" panose="05000000000000000000" pitchFamily="2" charset="2"/>
              </a:rPr>
              <a:t>cultural </a:t>
            </a:r>
            <a:r>
              <a:rPr lang="it-IT" dirty="0" err="1" smtClean="0">
                <a:latin typeface="SansSerif" panose="00000400000000000000" pitchFamily="2" charset="2"/>
                <a:sym typeface="Wingdings" panose="05000000000000000000" pitchFamily="2" charset="2"/>
              </a:rPr>
              <a:t>independence</a:t>
            </a:r>
            <a:r>
              <a:rPr lang="it-IT" dirty="0" smtClean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dirty="0">
                <a:latin typeface="SansSerif" panose="00000400000000000000" pitchFamily="2" charset="2"/>
                <a:sym typeface="Wingdings" panose="05000000000000000000" pitchFamily="2" charset="2"/>
              </a:rPr>
              <a:t>from </a:t>
            </a:r>
            <a:r>
              <a:rPr lang="it-IT" dirty="0" err="1" smtClean="0">
                <a:latin typeface="SansSerif" panose="00000400000000000000" pitchFamily="2" charset="2"/>
                <a:sym typeface="Wingdings" panose="05000000000000000000" pitchFamily="2" charset="2"/>
              </a:rPr>
              <a:t>political</a:t>
            </a:r>
            <a:r>
              <a:rPr lang="it-IT" dirty="0" smtClean="0">
                <a:latin typeface="SansSerif" panose="00000400000000000000" pitchFamily="2" charset="2"/>
                <a:sym typeface="Wingdings" panose="05000000000000000000" pitchFamily="2" charset="2"/>
              </a:rPr>
              <a:t>, </a:t>
            </a:r>
            <a:r>
              <a:rPr lang="it-IT" dirty="0" err="1">
                <a:latin typeface="SansSerif" panose="00000400000000000000" pitchFamily="2" charset="2"/>
                <a:sym typeface="Wingdings" panose="05000000000000000000" pitchFamily="2" charset="2"/>
              </a:rPr>
              <a:t>economic</a:t>
            </a:r>
            <a:r>
              <a:rPr lang="it-IT" dirty="0">
                <a:latin typeface="SansSerif" panose="00000400000000000000" pitchFamily="2" charset="2"/>
                <a:sym typeface="Wingdings" panose="05000000000000000000" pitchFamily="2" charset="2"/>
              </a:rPr>
              <a:t> and cultural </a:t>
            </a:r>
            <a:r>
              <a:rPr lang="it-IT" dirty="0" err="1" smtClean="0">
                <a:latin typeface="SansSerif" panose="00000400000000000000" pitchFamily="2" charset="2"/>
                <a:sym typeface="Wingdings" panose="05000000000000000000" pitchFamily="2" charset="2"/>
              </a:rPr>
              <a:t>models</a:t>
            </a:r>
            <a:endParaRPr lang="it-IT" dirty="0" smtClean="0">
              <a:latin typeface="SansSerif" panose="00000400000000000000" pitchFamily="2" charset="2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dirty="0">
              <a:latin typeface="SansSerif" panose="00000400000000000000" pitchFamily="2" charset="2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b="1" dirty="0">
                <a:latin typeface="SansSerif" panose="00000400000000000000" pitchFamily="2" charset="2"/>
                <a:sym typeface="Wingdings" panose="05000000000000000000" pitchFamily="2" charset="2"/>
              </a:rPr>
              <a:t>British English </a:t>
            </a:r>
            <a:r>
              <a:rPr lang="it-IT" b="1" dirty="0" err="1" smtClean="0">
                <a:latin typeface="SansSerif" panose="00000400000000000000" pitchFamily="2" charset="2"/>
                <a:sym typeface="Wingdings" panose="05000000000000000000" pitchFamily="2" charset="2"/>
              </a:rPr>
              <a:t>was</a:t>
            </a:r>
            <a:r>
              <a:rPr lang="it-IT" b="1" dirty="0" smtClean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b="1" dirty="0" err="1" smtClean="0">
                <a:latin typeface="SansSerif" panose="00000400000000000000" pitchFamily="2" charset="2"/>
                <a:sym typeface="Wingdings" panose="05000000000000000000" pitchFamily="2" charset="2"/>
              </a:rPr>
              <a:t>used</a:t>
            </a:r>
            <a:r>
              <a:rPr lang="it-IT" b="1" dirty="0" smtClean="0">
                <a:latin typeface="SansSerif" panose="00000400000000000000" pitchFamily="2" charset="2"/>
                <a:sym typeface="Wingdings" panose="05000000000000000000" pitchFamily="2" charset="2"/>
              </a:rPr>
              <a:t> over </a:t>
            </a:r>
            <a:r>
              <a:rPr lang="it-IT" b="1" dirty="0" err="1">
                <a:latin typeface="SansSerif" panose="00000400000000000000" pitchFamily="2" charset="2"/>
                <a:sym typeface="Wingdings" panose="05000000000000000000" pitchFamily="2" charset="2"/>
              </a:rPr>
              <a:t>local</a:t>
            </a:r>
            <a:r>
              <a:rPr lang="it-IT" b="1" dirty="0">
                <a:latin typeface="SansSerif" panose="00000400000000000000" pitchFamily="2" charset="2"/>
                <a:sym typeface="Wingdings" panose="05000000000000000000" pitchFamily="2" charset="2"/>
              </a:rPr>
              <a:t> languages</a:t>
            </a:r>
            <a:r>
              <a:rPr lang="it-IT" dirty="0">
                <a:latin typeface="SansSerif" panose="00000400000000000000" pitchFamily="2" charset="2"/>
                <a:sym typeface="Wingdings" panose="05000000000000000000" pitchFamily="2" charset="2"/>
              </a:rPr>
              <a:t>, </a:t>
            </a:r>
            <a:r>
              <a:rPr lang="it-IT" b="1" dirty="0" err="1" smtClean="0">
                <a:solidFill>
                  <a:srgbClr val="FF0000"/>
                </a:solidFill>
                <a:latin typeface="SansSerif" panose="00000400000000000000" pitchFamily="2" charset="2"/>
                <a:sym typeface="Wingdings" panose="05000000000000000000" pitchFamily="2" charset="2"/>
              </a:rPr>
              <a:t>written</a:t>
            </a:r>
            <a:r>
              <a:rPr lang="it-IT" b="1" dirty="0" smtClean="0">
                <a:solidFill>
                  <a:srgbClr val="FF0000"/>
                </a:solidFill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b="1" dirty="0" smtClean="0">
                <a:solidFill>
                  <a:srgbClr val="FF0000"/>
                </a:solidFill>
                <a:latin typeface="SansSerif" panose="00000400000000000000" pitchFamily="2" charset="2"/>
                <a:sym typeface="Wingdings" panose="05000000000000000000" pitchFamily="2" charset="2"/>
              </a:rPr>
              <a:t>culture </a:t>
            </a:r>
            <a:r>
              <a:rPr lang="it-IT" b="1" dirty="0">
                <a:solidFill>
                  <a:srgbClr val="FF0000"/>
                </a:solidFill>
                <a:latin typeface="SansSerif" panose="00000400000000000000" pitchFamily="2" charset="2"/>
                <a:sym typeface="Wingdings" panose="05000000000000000000" pitchFamily="2" charset="2"/>
              </a:rPr>
              <a:t>over oral </a:t>
            </a:r>
            <a:r>
              <a:rPr lang="it-IT" b="1" dirty="0" smtClean="0">
                <a:solidFill>
                  <a:srgbClr val="FF0000"/>
                </a:solidFill>
                <a:latin typeface="SansSerif" panose="00000400000000000000" pitchFamily="2" charset="2"/>
                <a:sym typeface="Wingdings" panose="05000000000000000000" pitchFamily="2" charset="2"/>
              </a:rPr>
              <a:t>culture </a:t>
            </a:r>
            <a:r>
              <a:rPr lang="it-IT" dirty="0" smtClean="0">
                <a:latin typeface="SansSerif" panose="00000400000000000000" pitchFamily="2" charset="2"/>
                <a:sym typeface="Wingdings" panose="05000000000000000000" pitchFamily="2" charset="2"/>
              </a:rPr>
              <a:t>and </a:t>
            </a:r>
            <a:r>
              <a:rPr lang="it-IT" b="1" dirty="0" err="1">
                <a:latin typeface="SansSerif" panose="00000400000000000000" pitchFamily="2" charset="2"/>
                <a:sym typeface="Wingdings" panose="05000000000000000000" pitchFamily="2" charset="2"/>
              </a:rPr>
              <a:t>highbrow</a:t>
            </a:r>
            <a:r>
              <a:rPr lang="it-IT" b="1" dirty="0">
                <a:latin typeface="SansSerif" panose="00000400000000000000" pitchFamily="2" charset="2"/>
                <a:sym typeface="Wingdings" panose="05000000000000000000" pitchFamily="2" charset="2"/>
              </a:rPr>
              <a:t> culture over folk culture</a:t>
            </a:r>
          </a:p>
          <a:p>
            <a:endParaRPr lang="it-IT" dirty="0">
              <a:latin typeface="SansSerif" panose="00000400000000000000" pitchFamily="2" charset="2"/>
              <a:sym typeface="Wingdings" panose="05000000000000000000" pitchFamily="2" charset="2"/>
            </a:endParaRPr>
          </a:p>
          <a:p>
            <a:r>
              <a:rPr lang="it-IT" b="1" dirty="0">
                <a:latin typeface="SansSerif" panose="00000400000000000000" pitchFamily="2" charset="2"/>
              </a:rPr>
              <a:t>Reactions </a:t>
            </a:r>
            <a:r>
              <a:rPr lang="it-IT" b="1" dirty="0" smtClean="0">
                <a:latin typeface="SansSerif" panose="00000400000000000000" pitchFamily="2" charset="2"/>
              </a:rPr>
              <a:t>:</a:t>
            </a:r>
            <a:endParaRPr lang="it-IT" b="1" dirty="0">
              <a:latin typeface="SansSerif" panose="000004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dirty="0" smtClean="0">
                <a:latin typeface="SansSerif" panose="00000400000000000000" pitchFamily="2" charset="2"/>
              </a:rPr>
              <a:t>Some </a:t>
            </a:r>
            <a:r>
              <a:rPr lang="it-IT" dirty="0" err="1" smtClean="0">
                <a:latin typeface="SansSerif" panose="00000400000000000000" pitchFamily="2" charset="2"/>
              </a:rPr>
              <a:t>want</a:t>
            </a:r>
            <a:r>
              <a:rPr lang="it-IT" dirty="0" smtClean="0">
                <a:latin typeface="SansSerif" panose="00000400000000000000" pitchFamily="2" charset="2"/>
              </a:rPr>
              <a:t> </a:t>
            </a:r>
            <a:r>
              <a:rPr lang="it-IT" b="1" dirty="0" smtClean="0">
                <a:latin typeface="SansSerif" panose="00000400000000000000" pitchFamily="2" charset="2"/>
              </a:rPr>
              <a:t>a </a:t>
            </a:r>
            <a:r>
              <a:rPr lang="it-IT" b="1" dirty="0">
                <a:latin typeface="SansSerif" panose="00000400000000000000" pitchFamily="2" charset="2"/>
              </a:rPr>
              <a:t>native </a:t>
            </a:r>
            <a:r>
              <a:rPr lang="it-IT" b="1" dirty="0" err="1">
                <a:latin typeface="SansSerif" panose="00000400000000000000" pitchFamily="2" charset="2"/>
              </a:rPr>
              <a:t>identity</a:t>
            </a:r>
            <a:r>
              <a:rPr lang="it-IT" b="1" dirty="0">
                <a:latin typeface="SansSerif" panose="00000400000000000000" pitchFamily="2" charset="2"/>
              </a:rPr>
              <a:t> and </a:t>
            </a:r>
            <a:r>
              <a:rPr lang="it-IT" b="1" dirty="0" err="1">
                <a:latin typeface="SansSerif" panose="00000400000000000000" pitchFamily="2" charset="2"/>
              </a:rPr>
              <a:t>language</a:t>
            </a:r>
            <a:r>
              <a:rPr lang="it-IT" b="1" dirty="0">
                <a:latin typeface="SansSerif" panose="00000400000000000000" pitchFamily="2" charset="2"/>
              </a:rPr>
              <a:t> </a:t>
            </a:r>
            <a:r>
              <a:rPr lang="it-IT" dirty="0" smtClean="0">
                <a:latin typeface="SansSerif" panose="00000400000000000000" pitchFamily="2" charset="2"/>
              </a:rPr>
              <a:t>to </a:t>
            </a:r>
            <a:r>
              <a:rPr lang="it-IT" dirty="0" smtClean="0">
                <a:latin typeface="SansSerif" panose="00000400000000000000" pitchFamily="2" charset="2"/>
              </a:rPr>
              <a:t>be </a:t>
            </a:r>
            <a:r>
              <a:rPr lang="it-IT" dirty="0" err="1">
                <a:latin typeface="SansSerif" panose="00000400000000000000" pitchFamily="2" charset="2"/>
              </a:rPr>
              <a:t>adopted</a:t>
            </a:r>
            <a:r>
              <a:rPr lang="it-IT" dirty="0">
                <a:latin typeface="SansSerif" panose="00000400000000000000" pitchFamily="2" charset="2"/>
              </a:rPr>
              <a:t> to </a:t>
            </a:r>
            <a:r>
              <a:rPr lang="it-IT" dirty="0" err="1">
                <a:latin typeface="SansSerif" panose="00000400000000000000" pitchFamily="2" charset="2"/>
              </a:rPr>
              <a:t>get</a:t>
            </a:r>
            <a:r>
              <a:rPr lang="it-IT" dirty="0">
                <a:latin typeface="SansSerif" panose="00000400000000000000" pitchFamily="2" charset="2"/>
              </a:rPr>
              <a:t> back </a:t>
            </a:r>
            <a:r>
              <a:rPr lang="it-IT" dirty="0" err="1" smtClean="0">
                <a:latin typeface="SansSerif" panose="00000400000000000000" pitchFamily="2" charset="2"/>
              </a:rPr>
              <a:t>their</a:t>
            </a:r>
            <a:r>
              <a:rPr lang="it-IT" dirty="0" smtClean="0">
                <a:latin typeface="SansSerif" panose="00000400000000000000" pitchFamily="2" charset="2"/>
              </a:rPr>
              <a:t> </a:t>
            </a:r>
            <a:r>
              <a:rPr lang="it-IT" dirty="0" err="1">
                <a:latin typeface="SansSerif" panose="00000400000000000000" pitchFamily="2" charset="2"/>
              </a:rPr>
              <a:t>lost</a:t>
            </a:r>
            <a:r>
              <a:rPr lang="it-IT" dirty="0">
                <a:latin typeface="SansSerif" panose="00000400000000000000" pitchFamily="2" charset="2"/>
              </a:rPr>
              <a:t> cultural </a:t>
            </a:r>
            <a:r>
              <a:rPr lang="it-IT" dirty="0" err="1">
                <a:latin typeface="SansSerif" panose="00000400000000000000" pitchFamily="2" charset="2"/>
              </a:rPr>
              <a:t>heritage</a:t>
            </a:r>
            <a:r>
              <a:rPr lang="it-IT" dirty="0">
                <a:latin typeface="SansSerif" panose="00000400000000000000" pitchFamily="2" charset="2"/>
              </a:rPr>
              <a:t> </a:t>
            </a:r>
            <a:r>
              <a:rPr lang="it-IT" dirty="0">
                <a:latin typeface="SansSerif" panose="00000400000000000000" pitchFamily="2" charset="2"/>
                <a:sym typeface="Wingdings" panose="05000000000000000000" pitchFamily="2" charset="2"/>
              </a:rPr>
              <a:t></a:t>
            </a:r>
            <a:r>
              <a:rPr lang="it-IT" dirty="0" smtClean="0">
                <a:latin typeface="SansSerif" panose="00000400000000000000" pitchFamily="2" charset="2"/>
              </a:rPr>
              <a:t>(</a:t>
            </a:r>
            <a:r>
              <a:rPr lang="it-IT" b="1" dirty="0" err="1" smtClean="0">
                <a:latin typeface="SansSerif" panose="00000400000000000000" pitchFamily="2" charset="2"/>
              </a:rPr>
              <a:t>minority</a:t>
            </a:r>
            <a:r>
              <a:rPr lang="it-IT" dirty="0" smtClean="0">
                <a:latin typeface="SansSerif" panose="00000400000000000000" pitchFamily="2" charset="2"/>
              </a:rPr>
              <a:t>).</a:t>
            </a:r>
            <a:endParaRPr lang="it-IT" dirty="0">
              <a:latin typeface="SansSerif" panose="000004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dirty="0" smtClean="0">
                <a:latin typeface="SansSerif" panose="00000400000000000000" pitchFamily="2" charset="2"/>
              </a:rPr>
              <a:t>Others </a:t>
            </a:r>
            <a:r>
              <a:rPr lang="it-IT" dirty="0" err="1" smtClean="0">
                <a:latin typeface="SansSerif" panose="00000400000000000000" pitchFamily="2" charset="2"/>
              </a:rPr>
              <a:t>prefer</a:t>
            </a:r>
            <a:r>
              <a:rPr lang="it-IT" dirty="0" smtClean="0">
                <a:latin typeface="SansSerif" panose="00000400000000000000" pitchFamily="2" charset="2"/>
              </a:rPr>
              <a:t> </a:t>
            </a:r>
            <a:r>
              <a:rPr lang="it-IT" dirty="0" smtClean="0">
                <a:latin typeface="SansSerif" panose="00000400000000000000" pitchFamily="2" charset="2"/>
              </a:rPr>
              <a:t>a </a:t>
            </a:r>
            <a:r>
              <a:rPr lang="it-IT" dirty="0" smtClean="0">
                <a:latin typeface="SansSerif" panose="00000400000000000000" pitchFamily="2" charset="2"/>
              </a:rPr>
              <a:t>«</a:t>
            </a:r>
            <a:r>
              <a:rPr lang="it-IT" b="1" dirty="0" err="1" smtClean="0">
                <a:latin typeface="SansSerif" panose="00000400000000000000" pitchFamily="2" charset="2"/>
              </a:rPr>
              <a:t>transnational</a:t>
            </a:r>
            <a:r>
              <a:rPr lang="it-IT" b="1" dirty="0" smtClean="0">
                <a:latin typeface="SansSerif" panose="00000400000000000000" pitchFamily="2" charset="2"/>
              </a:rPr>
              <a:t>» </a:t>
            </a:r>
            <a:r>
              <a:rPr lang="it-IT" b="1" dirty="0" err="1" smtClean="0">
                <a:latin typeface="SansSerif" panose="00000400000000000000" pitchFamily="2" charset="2"/>
              </a:rPr>
              <a:t>identity</a:t>
            </a:r>
            <a:r>
              <a:rPr lang="it-IT" b="1" dirty="0" smtClean="0">
                <a:latin typeface="SansSerif" panose="00000400000000000000" pitchFamily="2" charset="2"/>
              </a:rPr>
              <a:t> </a:t>
            </a:r>
            <a:r>
              <a:rPr lang="it-IT" dirty="0" smtClean="0">
                <a:latin typeface="SansSerif" panose="00000400000000000000" pitchFamily="2" charset="2"/>
              </a:rPr>
              <a:t>and </a:t>
            </a:r>
            <a:r>
              <a:rPr lang="en-US" dirty="0" smtClean="0">
                <a:latin typeface="SansSerif" panose="00000400000000000000" pitchFamily="2" charset="2"/>
              </a:rPr>
              <a:t>criticize </a:t>
            </a:r>
            <a:endParaRPr lang="en-US" dirty="0" smtClean="0">
              <a:latin typeface="SansSerif" panose="000004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>
                <a:latin typeface="SansSerif" panose="00000400000000000000" pitchFamily="2" charset="2"/>
              </a:rPr>
              <a:t>the </a:t>
            </a:r>
            <a:r>
              <a:rPr lang="it-IT" dirty="0" err="1">
                <a:latin typeface="SansSerif" panose="00000400000000000000" pitchFamily="2" charset="2"/>
              </a:rPr>
              <a:t>post-colonial</a:t>
            </a:r>
            <a:r>
              <a:rPr lang="it-IT" dirty="0">
                <a:latin typeface="SansSerif" panose="00000400000000000000" pitchFamily="2" charset="2"/>
              </a:rPr>
              <a:t> state (</a:t>
            </a:r>
            <a:r>
              <a:rPr lang="it-IT" b="1" dirty="0" err="1">
                <a:latin typeface="SansSerif" panose="00000400000000000000" pitchFamily="2" charset="2"/>
              </a:rPr>
              <a:t>majority</a:t>
            </a:r>
            <a:r>
              <a:rPr lang="it-IT" dirty="0">
                <a:latin typeface="SansSerif" panose="00000400000000000000" pitchFamily="2" charset="2"/>
              </a:rPr>
              <a:t>)</a:t>
            </a:r>
          </a:p>
          <a:p>
            <a:endParaRPr lang="it-IT" sz="135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403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8114" y="203199"/>
            <a:ext cx="6781800" cy="9906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latin typeface="SansSerif" panose="00000400000000000000" pitchFamily="2" charset="2"/>
              </a:rPr>
              <a:t>FEATURES</a:t>
            </a:r>
            <a:endParaRPr lang="it-IT" b="1" dirty="0">
              <a:solidFill>
                <a:srgbClr val="C00000"/>
              </a:solidFill>
              <a:latin typeface="SansSerif" panose="00000400000000000000" pitchFamily="2" charset="2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28133" y="1193799"/>
            <a:ext cx="8280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à"/>
            </a:pPr>
            <a:r>
              <a:rPr lang="en-US" sz="2000" b="1" dirty="0">
                <a:latin typeface="SansSerif" panose="00000400000000000000" pitchFamily="2" charset="2"/>
              </a:rPr>
              <a:t>Postcolonial </a:t>
            </a:r>
            <a:r>
              <a:rPr lang="en-US" sz="2000" b="1" dirty="0" smtClean="0">
                <a:latin typeface="SansSerif" panose="00000400000000000000" pitchFamily="2" charset="2"/>
              </a:rPr>
              <a:t>writers</a:t>
            </a:r>
            <a:r>
              <a:rPr lang="en-US" sz="2000" dirty="0" smtClean="0">
                <a:latin typeface="SansSerif" panose="00000400000000000000" pitchFamily="2" charset="2"/>
              </a:rPr>
              <a:t>(</a:t>
            </a:r>
            <a:r>
              <a:rPr lang="en-US" sz="2000" dirty="0" smtClean="0">
                <a:latin typeface="SansSerif" panose="00000400000000000000" pitchFamily="2" charset="2"/>
              </a:rPr>
              <a:t>The </a:t>
            </a:r>
            <a:r>
              <a:rPr lang="en-US" sz="2000" dirty="0">
                <a:latin typeface="SansSerif" panose="00000400000000000000" pitchFamily="2" charset="2"/>
              </a:rPr>
              <a:t>writers of the colonized </a:t>
            </a:r>
            <a:r>
              <a:rPr lang="en-US" sz="2000" dirty="0" smtClean="0">
                <a:latin typeface="SansSerif" panose="00000400000000000000" pitchFamily="2" charset="2"/>
              </a:rPr>
              <a:t>countries) </a:t>
            </a:r>
            <a:endParaRPr lang="en-US" sz="1600" dirty="0" smtClean="0">
              <a:latin typeface="SansSerif" panose="00000400000000000000" pitchFamily="2" charset="2"/>
              <a:sym typeface="Wingdings" panose="05000000000000000000" pitchFamily="2" charset="2"/>
            </a:endParaRPr>
          </a:p>
          <a:p>
            <a:pPr marL="355600" indent="-355600"/>
            <a:r>
              <a:rPr lang="en-US" sz="2000" b="1" dirty="0" smtClean="0">
                <a:solidFill>
                  <a:srgbClr val="FF0000"/>
                </a:solidFill>
                <a:latin typeface="SansSerif" panose="00000400000000000000" pitchFamily="2" charset="2"/>
                <a:sym typeface="Wingdings" panose="05000000000000000000" pitchFamily="2" charset="2"/>
              </a:rPr>
              <a:t></a:t>
            </a:r>
            <a:r>
              <a:rPr lang="en-US" sz="2000" dirty="0" smtClean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latin typeface="SansSerif" panose="00000400000000000000" pitchFamily="2" charset="2"/>
              </a:rPr>
              <a:t>protest </a:t>
            </a:r>
            <a:r>
              <a:rPr lang="en-US" sz="2000" dirty="0">
                <a:latin typeface="SansSerif" panose="00000400000000000000" pitchFamily="2" charset="2"/>
              </a:rPr>
              <a:t>against </a:t>
            </a:r>
            <a:r>
              <a:rPr lang="en-US" sz="2000" dirty="0" smtClean="0">
                <a:latin typeface="SansSerif" panose="00000400000000000000" pitchFamily="2" charset="2"/>
              </a:rPr>
              <a:t>former </a:t>
            </a:r>
            <a:r>
              <a:rPr lang="en-US" sz="2000" dirty="0">
                <a:latin typeface="SansSerif" panose="00000400000000000000" pitchFamily="2" charset="2"/>
              </a:rPr>
              <a:t>European </a:t>
            </a:r>
            <a:r>
              <a:rPr lang="en-US" sz="2000" dirty="0" smtClean="0">
                <a:latin typeface="SansSerif" panose="00000400000000000000" pitchFamily="2" charset="2"/>
              </a:rPr>
              <a:t>powers using </a:t>
            </a:r>
            <a:r>
              <a:rPr lang="en-US" sz="2000" dirty="0" smtClean="0">
                <a:latin typeface="SansSerif" panose="00000400000000000000" pitchFamily="2" charset="2"/>
              </a:rPr>
              <a:t>literature</a:t>
            </a:r>
            <a:endParaRPr lang="en-US" sz="2000" dirty="0" smtClean="0">
              <a:latin typeface="SansSerif" panose="00000400000000000000" pitchFamily="2" charset="2"/>
            </a:endParaRPr>
          </a:p>
          <a:p>
            <a:pPr marL="355600" indent="-355600"/>
            <a:r>
              <a:rPr lang="en-US" sz="2000" b="1" dirty="0" smtClean="0">
                <a:solidFill>
                  <a:srgbClr val="FF0000"/>
                </a:solidFill>
                <a:latin typeface="SansSerif" panose="00000400000000000000" pitchFamily="2" charset="2"/>
                <a:sym typeface="Wingdings" panose="05000000000000000000" pitchFamily="2" charset="2"/>
              </a:rPr>
              <a:t></a:t>
            </a:r>
            <a:r>
              <a:rPr lang="en-US" sz="2000" dirty="0" smtClean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latin typeface="SansSerif" panose="00000400000000000000" pitchFamily="2" charset="2"/>
              </a:rPr>
              <a:t>highlight </a:t>
            </a:r>
            <a:r>
              <a:rPr lang="en-US" sz="2000" dirty="0">
                <a:latin typeface="SansSerif" panose="00000400000000000000" pitchFamily="2" charset="2"/>
              </a:rPr>
              <a:t>the problems related to </a:t>
            </a:r>
            <a:r>
              <a:rPr lang="en-US" sz="2000" dirty="0" smtClean="0">
                <a:latin typeface="SansSerif" panose="00000400000000000000" pitchFamily="2" charset="2"/>
              </a:rPr>
              <a:t>Post-colonialism</a:t>
            </a:r>
            <a:r>
              <a:rPr lang="en-US" sz="2000" dirty="0" smtClean="0">
                <a:latin typeface="SansSerif" panose="00000400000000000000" pitchFamily="2" charset="2"/>
              </a:rPr>
              <a:t>:</a:t>
            </a:r>
            <a:endParaRPr lang="en-US" sz="2000" dirty="0">
              <a:latin typeface="SansSerif" panose="000004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SansSerif" panose="00000400000000000000" pitchFamily="2" charset="2"/>
              </a:rPr>
              <a:t>Identity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SansSerif" panose="00000400000000000000" pitchFamily="2" charset="2"/>
              </a:rPr>
              <a:t>Culture and tradition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SansSerif" panose="00000400000000000000" pitchFamily="2" charset="2"/>
              </a:rPr>
              <a:t>Belief and religion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SansSerif" panose="00000400000000000000" pitchFamily="2" charset="2"/>
              </a:rPr>
              <a:t>Language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SansSerif" panose="00000400000000000000" pitchFamily="2" charset="2"/>
              </a:rPr>
              <a:t>Location or sense of displacement</a:t>
            </a:r>
          </a:p>
          <a:p>
            <a:endParaRPr lang="en-US" sz="2000" b="1" dirty="0" smtClean="0">
              <a:latin typeface="SansSerif" panose="00000400000000000000" pitchFamily="2" charset="2"/>
            </a:endParaRPr>
          </a:p>
          <a:p>
            <a:r>
              <a:rPr lang="en-US" sz="2000" b="1" dirty="0" smtClean="0">
                <a:latin typeface="SansSerif" panose="00000400000000000000" pitchFamily="2" charset="2"/>
              </a:rPr>
              <a:t>Postcolonial writers</a:t>
            </a:r>
            <a:endParaRPr lang="en-US" sz="2000" b="1" dirty="0">
              <a:latin typeface="SansSerif" panose="00000400000000000000" pitchFamily="2" charset="2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SansSerif" panose="00000400000000000000" pitchFamily="2" charset="2"/>
                <a:sym typeface="Wingdings" panose="05000000000000000000" pitchFamily="2" charset="2"/>
              </a:rPr>
              <a:t> </a:t>
            </a:r>
            <a:r>
              <a:rPr lang="en-US" sz="2000" dirty="0" smtClean="0">
                <a:latin typeface="SansSerif" panose="00000400000000000000" pitchFamily="2" charset="2"/>
              </a:rPr>
              <a:t>use </a:t>
            </a:r>
            <a:r>
              <a:rPr lang="en-US" sz="2000" dirty="0" smtClean="0">
                <a:latin typeface="SansSerif" panose="00000400000000000000" pitchFamily="2" charset="2"/>
              </a:rPr>
              <a:t>English </a:t>
            </a:r>
            <a:r>
              <a:rPr lang="en-US" sz="2000" dirty="0">
                <a:latin typeface="SansSerif" panose="00000400000000000000" pitchFamily="2" charset="2"/>
              </a:rPr>
              <a:t>to make their voice </a:t>
            </a:r>
            <a:r>
              <a:rPr lang="en-US" sz="2000" dirty="0" smtClean="0">
                <a:latin typeface="SansSerif" panose="00000400000000000000" pitchFamily="2" charset="2"/>
              </a:rPr>
              <a:t>audible everywhere </a:t>
            </a:r>
            <a:r>
              <a:rPr lang="en-US" sz="2000" b="1" dirty="0">
                <a:solidFill>
                  <a:srgbClr val="FF0000"/>
                </a:solidFill>
                <a:latin typeface="SansSerif" panose="00000400000000000000" pitchFamily="2" charset="2"/>
                <a:sym typeface="Wingdings" panose="05000000000000000000" pitchFamily="2" charset="2"/>
              </a:rPr>
              <a:t> </a:t>
            </a:r>
            <a:r>
              <a:rPr lang="en-US" sz="2000" dirty="0" smtClean="0">
                <a:latin typeface="SansSerif" panose="00000400000000000000" pitchFamily="2" charset="2"/>
              </a:rPr>
              <a:t>use English as </a:t>
            </a:r>
            <a:r>
              <a:rPr lang="en-US" sz="2000" dirty="0" smtClean="0">
                <a:latin typeface="SansSerif" panose="00000400000000000000" pitchFamily="2" charset="2"/>
              </a:rPr>
              <a:t>a </a:t>
            </a:r>
            <a:r>
              <a:rPr lang="en-US" sz="2000" b="1" dirty="0" smtClean="0">
                <a:solidFill>
                  <a:srgbClr val="FF0000"/>
                </a:solidFill>
                <a:latin typeface="SansSerif" panose="00000400000000000000" pitchFamily="2" charset="2"/>
              </a:rPr>
              <a:t>provocation</a:t>
            </a:r>
            <a:r>
              <a:rPr lang="en-US" sz="2000" dirty="0" smtClean="0">
                <a:latin typeface="SansSerif" panose="00000400000000000000" pitchFamily="2" charset="2"/>
              </a:rPr>
              <a:t> </a:t>
            </a:r>
            <a:r>
              <a:rPr lang="en-US" sz="2000" dirty="0" smtClean="0">
                <a:latin typeface="SansSerif" panose="00000400000000000000" pitchFamily="2" charset="2"/>
              </a:rPr>
              <a:t>(it </a:t>
            </a:r>
            <a:r>
              <a:rPr lang="en-US" sz="2000" dirty="0" smtClean="0">
                <a:latin typeface="SansSerif" panose="00000400000000000000" pitchFamily="2" charset="2"/>
              </a:rPr>
              <a:t>was the language of the British </a:t>
            </a:r>
            <a:r>
              <a:rPr lang="en-US" sz="2000" dirty="0" smtClean="0">
                <a:latin typeface="SansSerif" panose="00000400000000000000" pitchFamily="2" charset="2"/>
              </a:rPr>
              <a:t>empire)</a:t>
            </a:r>
            <a:endParaRPr lang="it-IT" sz="2000" dirty="0">
              <a:latin typeface="SansSerif" panose="00000400000000000000" pitchFamily="2" charset="2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621" y="3040138"/>
            <a:ext cx="2591025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4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8002" y="1086023"/>
            <a:ext cx="834813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SansSerif" panose="00000400000000000000" pitchFamily="2" charset="2"/>
              </a:rPr>
              <a:t>C</a:t>
            </a:r>
            <a:r>
              <a:rPr lang="en-US" dirty="0" smtClean="0">
                <a:latin typeface="SansSerif" panose="00000400000000000000" pitchFamily="2" charset="2"/>
              </a:rPr>
              <a:t>ondition </a:t>
            </a:r>
            <a:r>
              <a:rPr lang="en-US" dirty="0">
                <a:latin typeface="SansSerif" panose="00000400000000000000" pitchFamily="2" charset="2"/>
              </a:rPr>
              <a:t>of </a:t>
            </a:r>
            <a:r>
              <a:rPr lang="en-US" dirty="0" smtClean="0">
                <a:latin typeface="SansSerif" panose="00000400000000000000" pitchFamily="2" charset="2"/>
              </a:rPr>
              <a:t>exile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SansSerif" panose="00000400000000000000" pitchFamily="2" charset="2"/>
              </a:rPr>
              <a:t>Racial conflict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SansSerif" panose="00000400000000000000" pitchFamily="2" charset="2"/>
              </a:rPr>
              <a:t>Eradication </a:t>
            </a:r>
            <a:r>
              <a:rPr lang="en-US" dirty="0">
                <a:latin typeface="SansSerif" panose="00000400000000000000" pitchFamily="2" charset="2"/>
              </a:rPr>
              <a:t>of </a:t>
            </a:r>
            <a:r>
              <a:rPr lang="en-US" dirty="0" smtClean="0">
                <a:latin typeface="SansSerif" panose="00000400000000000000" pitchFamily="2" charset="2"/>
              </a:rPr>
              <a:t>emigrants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SansSerif" panose="00000400000000000000" pitchFamily="2" charset="2"/>
              </a:rPr>
              <a:t>Post-war migration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SansSerif" panose="00000400000000000000" pitchFamily="2" charset="2"/>
              </a:rPr>
              <a:t>Migrations </a:t>
            </a:r>
            <a:endParaRPr lang="en-US" dirty="0">
              <a:latin typeface="SansSerif" panose="00000400000000000000" pitchFamily="2" charset="2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SansSerif" panose="00000400000000000000" pitchFamily="2" charset="2"/>
              </a:rPr>
              <a:t>Globalization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SansSerif" panose="00000400000000000000" pitchFamily="2" charset="2"/>
              </a:rPr>
              <a:t>Struggle </a:t>
            </a:r>
            <a:r>
              <a:rPr lang="en-US" dirty="0">
                <a:latin typeface="SansSerif" panose="00000400000000000000" pitchFamily="2" charset="2"/>
              </a:rPr>
              <a:t>for individual and collective cultural identity </a:t>
            </a:r>
            <a:endParaRPr lang="en-US" dirty="0" smtClean="0">
              <a:latin typeface="SansSerif" panose="00000400000000000000" pitchFamily="2" charset="2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SansSerif" panose="00000400000000000000" pitchFamily="2" charset="2"/>
              </a:rPr>
              <a:t>Alienation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SansSerif" panose="00000400000000000000" pitchFamily="2" charset="2"/>
              </a:rPr>
              <a:t>Unhomeliness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SansSerif" panose="00000400000000000000" pitchFamily="2" charset="2"/>
              </a:rPr>
              <a:t>D</a:t>
            </a:r>
            <a:r>
              <a:rPr lang="en-US" dirty="0" smtClean="0">
                <a:latin typeface="SansSerif" panose="00000400000000000000" pitchFamily="2" charset="2"/>
              </a:rPr>
              <a:t>ouble consciousness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SansSerif" panose="00000400000000000000" pitchFamily="2" charset="2"/>
              </a:rPr>
              <a:t>H</a:t>
            </a:r>
            <a:r>
              <a:rPr lang="en-US" dirty="0" smtClean="0">
                <a:latin typeface="SansSerif" panose="00000400000000000000" pitchFamily="2" charset="2"/>
              </a:rPr>
              <a:t>ybridity</a:t>
            </a:r>
            <a:endParaRPr lang="en-US" dirty="0">
              <a:latin typeface="SansSerif" panose="00000400000000000000" pitchFamily="2" charset="2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SansSerif" panose="00000400000000000000" pitchFamily="2" charset="2"/>
              </a:rPr>
              <a:t>Economic problem 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it-IT" sz="20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181100" y="-464087"/>
            <a:ext cx="6781800" cy="1600200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  <a:latin typeface="SansSerif" panose="00000400000000000000"/>
              </a:rPr>
              <a:t>THEMES</a:t>
            </a:r>
            <a:endParaRPr lang="en-GB" b="1" dirty="0">
              <a:solidFill>
                <a:srgbClr val="C00000"/>
              </a:solidFill>
              <a:latin typeface="SansSerif" panose="0000040000000000000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067" y="3132919"/>
            <a:ext cx="3788898" cy="252593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7496630" y="852845"/>
            <a:ext cx="4572000" cy="4801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08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3885" y="0"/>
            <a:ext cx="6781800" cy="1600200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  <a:latin typeface="SansSerif" panose="00000400000000000000"/>
              </a:rPr>
              <a:t>STYLES</a:t>
            </a:r>
            <a:endParaRPr lang="en-GB" b="1" dirty="0">
              <a:solidFill>
                <a:srgbClr val="C00000"/>
              </a:solidFill>
              <a:latin typeface="SansSerif" panose="0000040000000000000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96685" y="1787775"/>
            <a:ext cx="7543800" cy="41233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SansSerif" panose="00000400000000000000" pitchFamily="2" charset="2"/>
              </a:rPr>
              <a:t>Innovative </a:t>
            </a:r>
            <a:r>
              <a:rPr lang="en-US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Postmodern </a:t>
            </a:r>
            <a:r>
              <a:rPr lang="en-US" sz="2000" dirty="0">
                <a:solidFill>
                  <a:schemeClr val="tx1"/>
                </a:solidFill>
                <a:latin typeface="SansSerif" panose="00000400000000000000" pitchFamily="2" charset="2"/>
              </a:rPr>
              <a:t>narrative styles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Use of ironical </a:t>
            </a:r>
            <a:r>
              <a:rPr lang="en-US" sz="2000" dirty="0">
                <a:solidFill>
                  <a:schemeClr val="tx1"/>
                </a:solidFill>
                <a:latin typeface="SansSerif" panose="00000400000000000000" pitchFamily="2" charset="2"/>
              </a:rPr>
              <a:t>registers </a:t>
            </a:r>
            <a:r>
              <a:rPr lang="en-US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to </a:t>
            </a:r>
            <a:r>
              <a:rPr lang="en-US" sz="2000" dirty="0">
                <a:solidFill>
                  <a:schemeClr val="tx1"/>
                </a:solidFill>
                <a:latin typeface="SansSerif" panose="00000400000000000000" pitchFamily="2" charset="2"/>
              </a:rPr>
              <a:t>take </a:t>
            </a:r>
            <a:r>
              <a:rPr lang="en-US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distance </a:t>
            </a:r>
            <a:r>
              <a:rPr lang="en-US" sz="2000" dirty="0">
                <a:solidFill>
                  <a:schemeClr val="tx1"/>
                </a:solidFill>
                <a:latin typeface="SansSerif" panose="00000400000000000000" pitchFamily="2" charset="2"/>
              </a:rPr>
              <a:t>from the </a:t>
            </a:r>
            <a:r>
              <a:rPr lang="en-US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serious </a:t>
            </a:r>
            <a:r>
              <a:rPr lang="en-US" sz="2000" dirty="0">
                <a:solidFill>
                  <a:schemeClr val="tx1"/>
                </a:solidFill>
                <a:latin typeface="SansSerif" panose="00000400000000000000" pitchFamily="2" charset="2"/>
              </a:rPr>
              <a:t>questions </a:t>
            </a:r>
            <a:r>
              <a:rPr lang="en-US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writers </a:t>
            </a:r>
            <a:r>
              <a:rPr lang="en-US" sz="2000" dirty="0">
                <a:solidFill>
                  <a:schemeClr val="tx1"/>
                </a:solidFill>
                <a:latin typeface="SansSerif" panose="00000400000000000000" pitchFamily="2" charset="2"/>
              </a:rPr>
              <a:t>are dealing </a:t>
            </a:r>
            <a:r>
              <a:rPr lang="en-US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with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Current use of magic realism</a:t>
            </a:r>
            <a:endParaRPr lang="en-US" sz="2000" dirty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Characters 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in </a:t>
            </a:r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search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of </a:t>
            </a:r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identity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in the </a:t>
            </a:r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novels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endParaRPr lang="it-IT" sz="2000" dirty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6C37-ED18-4C04-B56E-A59B4EA9E38E}" type="datetime1">
              <a:rPr lang="it-IT" smtClean="0">
                <a:solidFill>
                  <a:srgbClr val="1F497D">
                    <a:lumMod val="90000"/>
                    <a:lumOff val="10000"/>
                  </a:srgbClr>
                </a:solidFill>
              </a:rPr>
              <a:pPr/>
              <a:t>16/01/2018</a:t>
            </a:fld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A2C-8A29-4BA1-9F35-E32DFD8C168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8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556579"/>
            <a:ext cx="1428697" cy="190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14438" y="688626"/>
            <a:ext cx="8273143" cy="588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C00000"/>
                </a:solidFill>
                <a:latin typeface="SansSerif" panose="00000400000000000000" pitchFamily="2" charset="2"/>
              </a:rPr>
              <a:t>Postcolonial </a:t>
            </a:r>
            <a:r>
              <a:rPr lang="it-IT" sz="3600" b="1" dirty="0" err="1">
                <a:solidFill>
                  <a:srgbClr val="C00000"/>
                </a:solidFill>
                <a:latin typeface="SansSerif" panose="00000400000000000000" pitchFamily="2" charset="2"/>
              </a:rPr>
              <a:t>theory</a:t>
            </a:r>
            <a:r>
              <a:rPr lang="it-IT" sz="3600" b="1" dirty="0">
                <a:solidFill>
                  <a:srgbClr val="C00000"/>
                </a:solidFill>
                <a:latin typeface="SansSerif" panose="00000400000000000000" pitchFamily="2" charset="2"/>
              </a:rPr>
              <a:t> </a:t>
            </a:r>
            <a:endParaRPr lang="it-IT" sz="3600" b="1" dirty="0" smtClean="0">
              <a:solidFill>
                <a:srgbClr val="C00000"/>
              </a:solidFill>
              <a:latin typeface="SansSerif" panose="00000400000000000000" pitchFamily="2" charset="2"/>
            </a:endParaRPr>
          </a:p>
          <a:p>
            <a:r>
              <a:rPr lang="it-IT" sz="2000" dirty="0" err="1">
                <a:latin typeface="SansSerif" panose="00000400000000000000" pitchFamily="2" charset="2"/>
              </a:rPr>
              <a:t>r</a:t>
            </a:r>
            <a:r>
              <a:rPr lang="it-IT" sz="2000" dirty="0" err="1" smtClean="0">
                <a:latin typeface="SansSerif" panose="00000400000000000000" pitchFamily="2" charset="2"/>
              </a:rPr>
              <a:t>elies</a:t>
            </a:r>
            <a:r>
              <a:rPr lang="it-IT" sz="2000" dirty="0" smtClean="0">
                <a:latin typeface="SansSerif" panose="00000400000000000000" pitchFamily="2" charset="2"/>
              </a:rPr>
              <a:t> on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dirty="0" smtClean="0">
                <a:latin typeface="SansSerif" panose="00000400000000000000" pitchFamily="2" charset="2"/>
              </a:rPr>
              <a:t>the </a:t>
            </a:r>
            <a:r>
              <a:rPr lang="it-IT" sz="2000" dirty="0" err="1">
                <a:latin typeface="SansSerif" panose="00000400000000000000" pitchFamily="2" charset="2"/>
              </a:rPr>
              <a:t>concept</a:t>
            </a:r>
            <a:r>
              <a:rPr lang="it-IT" sz="2000" dirty="0">
                <a:latin typeface="SansSerif" panose="00000400000000000000" pitchFamily="2" charset="2"/>
              </a:rPr>
              <a:t> of </a:t>
            </a:r>
            <a:r>
              <a:rPr lang="it-IT" sz="2000" dirty="0" err="1" smtClean="0">
                <a:latin typeface="SansSerif" panose="00000400000000000000" pitchFamily="2" charset="2"/>
              </a:rPr>
              <a:t>otherness</a:t>
            </a:r>
            <a:r>
              <a:rPr lang="it-IT" sz="2000" dirty="0" smtClean="0">
                <a:latin typeface="SansSerif" panose="00000400000000000000" pitchFamily="2" charset="2"/>
              </a:rPr>
              <a:t> and </a:t>
            </a:r>
            <a:endParaRPr lang="it-IT" sz="2000" dirty="0" smtClean="0">
              <a:latin typeface="SansSerif" panose="000004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dirty="0" smtClean="0">
                <a:latin typeface="SansSerif" panose="00000400000000000000" pitchFamily="2" charset="2"/>
              </a:rPr>
              <a:t>the </a:t>
            </a:r>
            <a:r>
              <a:rPr lang="it-IT" sz="2000" dirty="0" err="1">
                <a:latin typeface="SansSerif" panose="00000400000000000000" pitchFamily="2" charset="2"/>
              </a:rPr>
              <a:t>concept</a:t>
            </a:r>
            <a:r>
              <a:rPr lang="it-IT" sz="2000" dirty="0">
                <a:latin typeface="SansSerif" panose="00000400000000000000" pitchFamily="2" charset="2"/>
              </a:rPr>
              <a:t> of </a:t>
            </a:r>
            <a:r>
              <a:rPr lang="it-IT" sz="2000" dirty="0" err="1" smtClean="0">
                <a:latin typeface="SansSerif" panose="00000400000000000000" pitchFamily="2" charset="2"/>
              </a:rPr>
              <a:t>resistence</a:t>
            </a:r>
            <a:r>
              <a:rPr lang="it-IT" sz="2000" dirty="0" smtClean="0">
                <a:latin typeface="SansSerif" panose="00000400000000000000" pitchFamily="2" charset="2"/>
              </a:rPr>
              <a:t>/</a:t>
            </a:r>
            <a:r>
              <a:rPr lang="it-IT" sz="2000" dirty="0" err="1" smtClean="0">
                <a:latin typeface="SansSerif" panose="00000400000000000000" pitchFamily="2" charset="2"/>
              </a:rPr>
              <a:t>opposition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endParaRPr lang="it-IT" sz="2000" dirty="0">
              <a:latin typeface="SansSerif" panose="00000400000000000000" pitchFamily="2" charset="2"/>
            </a:endParaRPr>
          </a:p>
          <a:p>
            <a:endParaRPr lang="it-IT" sz="2000" dirty="0" smtClean="0">
              <a:latin typeface="SansSerif" panose="00000400000000000000" pitchFamily="2" charset="2"/>
            </a:endParaRPr>
          </a:p>
          <a:p>
            <a:endParaRPr lang="it-IT" sz="2000" dirty="0">
              <a:latin typeface="SansSerif" panose="00000400000000000000" pitchFamily="2" charset="2"/>
            </a:endParaRPr>
          </a:p>
          <a:p>
            <a:pPr algn="ctr"/>
            <a:r>
              <a:rPr lang="it-IT" sz="2000" dirty="0" smtClean="0">
                <a:latin typeface="SansSerif" panose="00000400000000000000" pitchFamily="2" charset="2"/>
              </a:rPr>
              <a:t>Western </a:t>
            </a:r>
            <a:r>
              <a:rPr lang="it-IT" sz="2000" dirty="0" err="1">
                <a:latin typeface="SansSerif" panose="00000400000000000000" pitchFamily="2" charset="2"/>
              </a:rPr>
              <a:t>concept</a:t>
            </a:r>
            <a:r>
              <a:rPr lang="it-IT" sz="2000" dirty="0">
                <a:latin typeface="SansSerif" panose="00000400000000000000" pitchFamily="2" charset="2"/>
              </a:rPr>
              <a:t> of the </a:t>
            </a:r>
            <a:r>
              <a:rPr lang="it-IT" sz="2000" dirty="0" err="1" smtClean="0">
                <a:latin typeface="SansSerif" panose="00000400000000000000" pitchFamily="2" charset="2"/>
              </a:rPr>
              <a:t>Oriental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smtClean="0">
                <a:latin typeface="SansSerif" panose="00000400000000000000" pitchFamily="2" charset="2"/>
              </a:rPr>
              <a:t>world</a:t>
            </a:r>
          </a:p>
          <a:p>
            <a:pPr algn="ctr"/>
            <a:r>
              <a:rPr lang="it-IT" sz="2000" dirty="0" smtClean="0">
                <a:latin typeface="SansSerif" panose="00000400000000000000" pitchFamily="2" charset="2"/>
                <a:sym typeface="Wingdings" panose="05000000000000000000" pitchFamily="2" charset="2"/>
              </a:rPr>
              <a:t></a:t>
            </a:r>
          </a:p>
          <a:p>
            <a:pPr algn="ctr"/>
            <a:r>
              <a:rPr lang="it-IT" sz="2000" dirty="0" err="1" smtClean="0">
                <a:latin typeface="SansSerif" panose="00000400000000000000" pitchFamily="2" charset="2"/>
              </a:rPr>
              <a:t>based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smtClean="0">
                <a:latin typeface="SansSerif" panose="00000400000000000000" pitchFamily="2" charset="2"/>
              </a:rPr>
              <a:t>on </a:t>
            </a:r>
            <a:r>
              <a:rPr lang="it-IT" sz="2000" dirty="0" err="1" smtClean="0">
                <a:latin typeface="SansSerif" panose="00000400000000000000" pitchFamily="2" charset="2"/>
              </a:rPr>
              <a:t>prejudices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</a:p>
          <a:p>
            <a:r>
              <a:rPr lang="it-IT" sz="2000" b="1" dirty="0" smtClean="0">
                <a:latin typeface="SansSerif" panose="00000400000000000000" pitchFamily="2" charset="2"/>
              </a:rPr>
              <a:t>West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</a:rPr>
              <a:t>is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</a:rPr>
              <a:t>ordered</a:t>
            </a:r>
            <a:r>
              <a:rPr lang="it-IT" sz="2000" dirty="0">
                <a:latin typeface="SansSerif" panose="00000400000000000000" pitchFamily="2" charset="2"/>
              </a:rPr>
              <a:t>, </a:t>
            </a:r>
            <a:r>
              <a:rPr lang="it-IT" sz="2000" dirty="0" err="1">
                <a:latin typeface="SansSerif" panose="00000400000000000000" pitchFamily="2" charset="2"/>
              </a:rPr>
              <a:t>rational</a:t>
            </a:r>
            <a:r>
              <a:rPr lang="it-IT" sz="2000" dirty="0">
                <a:latin typeface="SansSerif" panose="00000400000000000000" pitchFamily="2" charset="2"/>
              </a:rPr>
              <a:t>, </a:t>
            </a:r>
            <a:r>
              <a:rPr lang="it-IT" sz="2000" dirty="0" err="1" smtClean="0">
                <a:latin typeface="SansSerif" panose="00000400000000000000" pitchFamily="2" charset="2"/>
              </a:rPr>
              <a:t>masculine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smtClean="0">
                <a:latin typeface="SansSerif" panose="00000400000000000000" pitchFamily="2" charset="2"/>
              </a:rPr>
              <a:t>and </a:t>
            </a:r>
            <a:endParaRPr lang="it-IT" sz="2000" dirty="0" smtClean="0">
              <a:latin typeface="SansSerif" panose="00000400000000000000" pitchFamily="2" charset="2"/>
            </a:endParaRPr>
          </a:p>
          <a:p>
            <a:r>
              <a:rPr lang="it-IT" sz="2000" b="1" dirty="0" smtClean="0">
                <a:latin typeface="SansSerif" panose="00000400000000000000" pitchFamily="2" charset="2"/>
              </a:rPr>
              <a:t>East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</a:rPr>
              <a:t>is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chaotic</a:t>
            </a:r>
            <a:r>
              <a:rPr lang="it-IT" sz="2000" dirty="0">
                <a:latin typeface="SansSerif" panose="00000400000000000000" pitchFamily="2" charset="2"/>
              </a:rPr>
              <a:t>, </a:t>
            </a:r>
            <a:r>
              <a:rPr lang="it-IT" sz="2000" dirty="0" err="1">
                <a:latin typeface="SansSerif" panose="00000400000000000000" pitchFamily="2" charset="2"/>
              </a:rPr>
              <a:t>irrational</a:t>
            </a:r>
            <a:r>
              <a:rPr lang="it-IT" sz="2000" dirty="0">
                <a:latin typeface="SansSerif" panose="00000400000000000000" pitchFamily="2" charset="2"/>
              </a:rPr>
              <a:t>, </a:t>
            </a:r>
            <a:r>
              <a:rPr lang="it-IT" sz="2000" dirty="0" err="1">
                <a:latin typeface="SansSerif" panose="00000400000000000000" pitchFamily="2" charset="2"/>
              </a:rPr>
              <a:t>feminine</a:t>
            </a:r>
            <a:r>
              <a:rPr lang="it-IT" sz="2000" dirty="0">
                <a:latin typeface="SansSerif" panose="00000400000000000000" pitchFamily="2" charset="2"/>
              </a:rPr>
              <a:t>, </a:t>
            </a:r>
            <a:r>
              <a:rPr lang="it-IT" sz="2000" dirty="0" err="1" smtClean="0">
                <a:latin typeface="SansSerif" panose="00000400000000000000" pitchFamily="2" charset="2"/>
              </a:rPr>
              <a:t>evil</a:t>
            </a:r>
            <a:r>
              <a:rPr lang="it-IT" sz="2000" dirty="0" smtClean="0">
                <a:latin typeface="SansSerif" panose="00000400000000000000" pitchFamily="2" charset="2"/>
              </a:rPr>
              <a:t>…</a:t>
            </a:r>
          </a:p>
          <a:p>
            <a:r>
              <a:rPr lang="it-IT" sz="2000" dirty="0" err="1" smtClean="0">
                <a:latin typeface="SansSerif" panose="00000400000000000000" pitchFamily="2" charset="2"/>
              </a:rPr>
              <a:t>Postcolonial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writers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</a:rPr>
              <a:t>want</a:t>
            </a:r>
            <a:r>
              <a:rPr lang="it-IT" sz="2000" dirty="0">
                <a:latin typeface="SansSerif" panose="00000400000000000000" pitchFamily="2" charset="2"/>
              </a:rPr>
              <a:t> to </a:t>
            </a:r>
            <a:r>
              <a:rPr lang="it-IT" sz="2000" dirty="0" err="1">
                <a:latin typeface="SansSerif" panose="00000400000000000000" pitchFamily="2" charset="2"/>
              </a:rPr>
              <a:t>change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such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en-US" sz="2000" dirty="0" smtClean="0">
                <a:latin typeface="SansSerif" panose="00000400000000000000" pitchFamily="2" charset="2"/>
              </a:rPr>
              <a:t>perspective</a:t>
            </a:r>
            <a:endParaRPr lang="en-US" sz="2000" dirty="0" smtClean="0">
              <a:latin typeface="SansSerif" panose="00000400000000000000" pitchFamily="2" charset="2"/>
            </a:endParaRPr>
          </a:p>
          <a:p>
            <a:endParaRPr lang="it-IT" sz="2000" dirty="0">
              <a:latin typeface="SansSerif" panose="00000400000000000000" pitchFamily="2" charset="2"/>
            </a:endParaRPr>
          </a:p>
          <a:p>
            <a:r>
              <a:rPr lang="it-IT" sz="2000" b="1" dirty="0" err="1" smtClean="0">
                <a:latin typeface="SansSerif" panose="00000400000000000000" pitchFamily="2" charset="2"/>
              </a:rPr>
              <a:t>Hybrid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 </a:t>
            </a:r>
            <a:r>
              <a:rPr lang="it-IT" sz="2000" dirty="0" err="1">
                <a:latin typeface="SansSerif" panose="00000400000000000000" pitchFamily="2" charset="2"/>
                <a:sym typeface="Wingdings" panose="05000000000000000000" pitchFamily="2" charset="2"/>
              </a:rPr>
              <a:t>referring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sz="2000" dirty="0" smtClean="0">
                <a:latin typeface="SansSerif" panose="00000400000000000000" pitchFamily="2" charset="2"/>
                <a:sym typeface="Wingdings" panose="05000000000000000000" pitchFamily="2" charset="2"/>
              </a:rPr>
              <a:t>to the </a:t>
            </a:r>
            <a:r>
              <a:rPr lang="it-IT" sz="2000" b="1" dirty="0" err="1">
                <a:latin typeface="SansSerif" panose="00000400000000000000" pitchFamily="2" charset="2"/>
                <a:sym typeface="Wingdings" panose="05000000000000000000" pitchFamily="2" charset="2"/>
              </a:rPr>
              <a:t>integration</a:t>
            </a:r>
            <a:r>
              <a:rPr lang="it-IT" sz="2000" b="1" dirty="0">
                <a:latin typeface="SansSerif" panose="00000400000000000000" pitchFamily="2" charset="2"/>
                <a:sym typeface="Wingdings" panose="05000000000000000000" pitchFamily="2" charset="2"/>
              </a:rPr>
              <a:t> of </a:t>
            </a:r>
            <a:r>
              <a:rPr lang="it-IT" sz="2000" b="1" dirty="0" smtClean="0">
                <a:latin typeface="SansSerif" panose="00000400000000000000" pitchFamily="2" charset="2"/>
                <a:sym typeface="Wingdings" panose="05000000000000000000" pitchFamily="2" charset="2"/>
              </a:rPr>
              <a:t>cultural</a:t>
            </a:r>
          </a:p>
          <a:p>
            <a:r>
              <a:rPr lang="it-IT" sz="2000" b="1" dirty="0" smtClean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sz="2000" b="1" dirty="0" err="1" smtClean="0">
                <a:latin typeface="SansSerif" panose="00000400000000000000" pitchFamily="2" charset="2"/>
                <a:sym typeface="Wingdings" panose="05000000000000000000" pitchFamily="2" charset="2"/>
              </a:rPr>
              <a:t>signs</a:t>
            </a:r>
            <a:r>
              <a:rPr lang="it-IT" sz="2000" b="1" dirty="0" smtClean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sz="2000" b="1" dirty="0">
                <a:latin typeface="SansSerif" panose="00000400000000000000" pitchFamily="2" charset="2"/>
                <a:sym typeface="Wingdings" panose="05000000000000000000" pitchFamily="2" charset="2"/>
              </a:rPr>
              <a:t>and </a:t>
            </a:r>
            <a:r>
              <a:rPr lang="it-IT" sz="2000" b="1" dirty="0" err="1">
                <a:latin typeface="SansSerif" panose="00000400000000000000" pitchFamily="2" charset="2"/>
                <a:sym typeface="Wingdings" panose="05000000000000000000" pitchFamily="2" charset="2"/>
              </a:rPr>
              <a:t>practices</a:t>
            </a:r>
            <a:r>
              <a:rPr lang="it-IT" sz="2000" b="1" dirty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latin typeface="SansSerif" panose="00000400000000000000" pitchFamily="2" charset="2"/>
                <a:sym typeface="Wingdings" panose="05000000000000000000" pitchFamily="2" charset="2"/>
              </a:rPr>
              <a:t>from the </a:t>
            </a:r>
            <a:r>
              <a:rPr lang="it-IT" sz="2000" b="1" dirty="0" err="1">
                <a:solidFill>
                  <a:srgbClr val="FF0000"/>
                </a:solidFill>
                <a:latin typeface="SansSerif" panose="00000400000000000000" pitchFamily="2" charset="2"/>
                <a:sym typeface="Wingdings" panose="05000000000000000000" pitchFamily="2" charset="2"/>
              </a:rPr>
              <a:t>colonizing</a:t>
            </a:r>
            <a:r>
              <a:rPr lang="it-IT" sz="2000" b="1" dirty="0">
                <a:solidFill>
                  <a:srgbClr val="FF0000"/>
                </a:solidFill>
                <a:latin typeface="SansSerif" panose="00000400000000000000" pitchFamily="2" charset="2"/>
                <a:sym typeface="Wingdings" panose="05000000000000000000" pitchFamily="2" charset="2"/>
              </a:rPr>
              <a:t>  and the </a:t>
            </a:r>
            <a:endParaRPr lang="it-IT" sz="2000" b="1" dirty="0" smtClean="0">
              <a:solidFill>
                <a:srgbClr val="FF0000"/>
              </a:solidFill>
              <a:latin typeface="SansSerif" panose="00000400000000000000" pitchFamily="2" charset="2"/>
              <a:sym typeface="Wingdings" panose="05000000000000000000" pitchFamily="2" charset="2"/>
            </a:endParaRPr>
          </a:p>
          <a:p>
            <a:r>
              <a:rPr lang="it-IT" sz="2000" b="1" dirty="0" err="1" smtClean="0">
                <a:solidFill>
                  <a:srgbClr val="FF0000"/>
                </a:solidFill>
                <a:latin typeface="SansSerif" panose="00000400000000000000" pitchFamily="2" charset="2"/>
                <a:sym typeface="Wingdings" panose="05000000000000000000" pitchFamily="2" charset="2"/>
              </a:rPr>
              <a:t>colonized</a:t>
            </a:r>
            <a:r>
              <a:rPr lang="it-IT" sz="2000" b="1" dirty="0" smtClean="0">
                <a:solidFill>
                  <a:srgbClr val="FF0000"/>
                </a:solidFill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sz="2000" b="1" dirty="0" err="1">
                <a:solidFill>
                  <a:srgbClr val="FF0000"/>
                </a:solidFill>
                <a:latin typeface="SansSerif" panose="00000400000000000000" pitchFamily="2" charset="2"/>
                <a:sym typeface="Wingdings" panose="05000000000000000000" pitchFamily="2" charset="2"/>
              </a:rPr>
              <a:t>cultures</a:t>
            </a:r>
            <a:endParaRPr lang="it-IT" sz="2000" b="1" dirty="0">
              <a:solidFill>
                <a:srgbClr val="FF0000"/>
              </a:solidFill>
              <a:latin typeface="SansSerif" panose="00000400000000000000" pitchFamily="2" charset="2"/>
              <a:sym typeface="Wingdings" panose="05000000000000000000" pitchFamily="2" charset="2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it-IT" sz="1350" dirty="0">
              <a:sym typeface="Wingdings" panose="05000000000000000000" pitchFamily="2" charset="2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it-IT" sz="1350" dirty="0"/>
          </a:p>
          <a:p>
            <a:r>
              <a:rPr lang="it-IT" sz="1350" dirty="0"/>
              <a:t>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017009" y="1467809"/>
            <a:ext cx="2669275" cy="132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722</Words>
  <Application>Microsoft Office PowerPoint</Application>
  <PresentationFormat>Presentazione su schermo (4:3)</PresentationFormat>
  <Paragraphs>141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Arial</vt:lpstr>
      <vt:lpstr>Calibri</vt:lpstr>
      <vt:lpstr>Impact</vt:lpstr>
      <vt:lpstr>SansSerif</vt:lpstr>
      <vt:lpstr>Times New Roman</vt:lpstr>
      <vt:lpstr>Wingdings</vt:lpstr>
      <vt:lpstr>NewsPrint</vt:lpstr>
      <vt:lpstr>Presentazione standard di PowerPoint</vt:lpstr>
      <vt:lpstr> POSTCOLONIALISM KEYWORDS</vt:lpstr>
      <vt:lpstr>WHAT IS POSTCOLONIAL LITERATURE?</vt:lpstr>
      <vt:lpstr>WHEN AND WHERE?</vt:lpstr>
      <vt:lpstr>WHY?</vt:lpstr>
      <vt:lpstr>FEATURES</vt:lpstr>
      <vt:lpstr>THEMES</vt:lpstr>
      <vt:lpstr>STYLES</vt:lpstr>
      <vt:lpstr>Presentazione standard di PowerPoint</vt:lpstr>
      <vt:lpstr>Presentazione standard di PowerPoint</vt:lpstr>
      <vt:lpstr>POSTCOLONIAL WRITERS</vt:lpstr>
      <vt:lpstr>POSTCOLONIAL WRITER: SALMAN RUSHDIE </vt:lpstr>
      <vt:lpstr>THE EMPIRE’S LITERATURE</vt:lpstr>
      <vt:lpstr>COLONIZATION</vt:lpstr>
      <vt:lpstr>COLONIZERS’ LITERATURE: RUDYARD KIPLING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Account Microsoft</dc:creator>
  <cp:lastModifiedBy>Utente Windows</cp:lastModifiedBy>
  <cp:revision>90</cp:revision>
  <dcterms:created xsi:type="dcterms:W3CDTF">2018-01-06T09:45:52Z</dcterms:created>
  <dcterms:modified xsi:type="dcterms:W3CDTF">2018-01-16T20:07:06Z</dcterms:modified>
</cp:coreProperties>
</file>