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500865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it-IT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it-IT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494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98090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11436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59378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40709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6985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9005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11319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6075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6985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3174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02818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27104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91197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87248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69999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64121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7198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‹N›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2590800" y="-990600"/>
            <a:ext cx="3886200" cy="723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34619" algn="l" rtl="0">
              <a:spcBef>
                <a:spcPts val="440"/>
              </a:spcBef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‹N›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1_Titolo e testo vertica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-1028700" y="2476500"/>
            <a:ext cx="5410199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3009900" y="266701"/>
            <a:ext cx="4876800" cy="571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34619" algn="l" rtl="0">
              <a:spcBef>
                <a:spcPts val="440"/>
              </a:spcBef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‹N›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34619" algn="l" rtl="0">
              <a:spcBef>
                <a:spcPts val="440"/>
              </a:spcBef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‹N›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8000"/>
              <a:buFont typeface="Impact"/>
              <a:buNone/>
              <a:defRPr sz="80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spcBef>
                <a:spcPts val="440"/>
              </a:spcBef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ctr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ctr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‹N›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Intestazione sezion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‹N›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7620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74320" marR="0" lvl="0" indent="-96520" algn="l" rtl="0">
              <a:spcBef>
                <a:spcPts val="560"/>
              </a:spcBef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21919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482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74320" marR="0" lvl="0" indent="-96520" algn="l" rtl="0">
              <a:spcBef>
                <a:spcPts val="560"/>
              </a:spcBef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21919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‹N›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7589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47319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46451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46451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47319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‹N›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55" name="Shape 55"/>
          <p:cNvCxnSpPr/>
          <p:nvPr/>
        </p:nvCxnSpPr>
        <p:spPr>
          <a:xfrm>
            <a:off x="758952" y="1249362"/>
            <a:ext cx="3657600" cy="1588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Shape 56"/>
          <p:cNvCxnSpPr/>
          <p:nvPr/>
        </p:nvCxnSpPr>
        <p:spPr>
          <a:xfrm>
            <a:off x="4645152" y="1249362"/>
            <a:ext cx="3657600" cy="1588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‹N›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710866" y="457200"/>
            <a:ext cx="4594934" cy="411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34619" algn="l" rtl="0">
              <a:spcBef>
                <a:spcPts val="440"/>
              </a:spcBef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762001" y="457200"/>
            <a:ext cx="2673657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420"/>
              </a:spcBef>
              <a:buClr>
                <a:schemeClr val="accen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‹N›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69" name="Shape 69"/>
          <p:cNvCxnSpPr/>
          <p:nvPr/>
        </p:nvCxnSpPr>
        <p:spPr>
          <a:xfrm rot="5400000">
            <a:off x="1677194" y="2514600"/>
            <a:ext cx="3810000" cy="1588"/>
          </a:xfrm>
          <a:prstGeom prst="straightConnector1">
            <a:avLst/>
          </a:prstGeom>
          <a:noFill/>
          <a:ln w="15875" cap="flat" cmpd="sng">
            <a:solidFill>
              <a:srgbClr val="6FA0D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777240" y="457200"/>
            <a:ext cx="7543800" cy="2895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640"/>
              </a:spcBef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850392" y="3505200"/>
            <a:ext cx="7391400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‹N›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34619" algn="l" rtl="0">
              <a:spcBef>
                <a:spcPts val="440"/>
              </a:spcBef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1600" algn="l" rtl="0">
              <a:spcBef>
                <a:spcPts val="400"/>
              </a:spcBef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27000" algn="l" rtl="0">
              <a:spcBef>
                <a:spcPts val="320"/>
              </a:spcBef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45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‹N›</a:t>
            </a:fld>
            <a:endParaRPr lang="it-IT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611560" y="6237312"/>
            <a:ext cx="3024336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 err="1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Dibarbora</a:t>
            </a: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 Mattia, </a:t>
            </a:r>
            <a:r>
              <a:rPr lang="it-IT" sz="1200" b="1" i="0" u="none" strike="noStrike" cap="none" dirty="0" err="1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Digiusto</a:t>
            </a: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 Mattia </a:t>
            </a:r>
          </a:p>
        </p:txBody>
      </p:sp>
      <p:sp>
        <p:nvSpPr>
          <p:cNvPr id="95" name="Shape 95"/>
          <p:cNvSpPr/>
          <p:nvPr/>
        </p:nvSpPr>
        <p:spPr>
          <a:xfrm>
            <a:off x="4139952" y="6237312"/>
            <a:ext cx="1152128" cy="27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cl. 5 ASA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98" name="Shape 98"/>
          <p:cNvSpPr/>
          <p:nvPr/>
        </p:nvSpPr>
        <p:spPr>
          <a:xfrm>
            <a:off x="51181" y="1052736"/>
            <a:ext cx="8964488" cy="9134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4400"/>
              <a:buFont typeface="Times New Roman"/>
              <a:buNone/>
            </a:pPr>
            <a:r>
              <a:rPr lang="it-IT" sz="4400" b="1" i="0" u="none" strike="noStrike" cap="none" dirty="0" err="1">
                <a:solidFill>
                  <a:srgbClr val="DF322D"/>
                </a:solidFill>
                <a:latin typeface="+mj-lt"/>
                <a:ea typeface="Times New Roman"/>
                <a:cs typeface="Times New Roman"/>
                <a:sym typeface="Times New Roman"/>
              </a:rPr>
              <a:t>Postcolonial</a:t>
            </a:r>
            <a:r>
              <a:rPr lang="it-IT" sz="4400" b="1" i="0" u="none" strike="noStrike" cap="none" dirty="0">
                <a:solidFill>
                  <a:srgbClr val="DF322D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4400" b="1" i="0" u="none" strike="noStrike" cap="none" dirty="0" err="1">
                <a:solidFill>
                  <a:srgbClr val="DF322D"/>
                </a:solidFill>
                <a:latin typeface="+mj-lt"/>
                <a:ea typeface="Times New Roman"/>
                <a:cs typeface="Times New Roman"/>
                <a:sym typeface="Times New Roman"/>
              </a:rPr>
              <a:t>Literature</a:t>
            </a:r>
            <a:endParaRPr lang="it-IT" sz="4400" b="1" i="0" u="none" strike="noStrike" cap="none" dirty="0">
              <a:solidFill>
                <a:srgbClr val="DF322D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3822333" y="2452246"/>
            <a:ext cx="137088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lang="it-IT"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51181" y="4971274"/>
            <a:ext cx="8676456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it-IT" sz="16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I.I.S.S. “BASSA FRIULANA” - Polo liceale “A. Einstein” </a:t>
            </a:r>
            <a:r>
              <a:rPr lang="it-IT" sz="1600" b="0" i="0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endParaRPr lang="it-IT" sz="1600" b="0" i="0" u="none" strike="noStrike" cap="none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it-IT" sz="16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Cervignano del Friuli</a:t>
            </a:r>
          </a:p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it-IT" sz="16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ANNO SCOLASTICO 2017/2018</a:t>
            </a:r>
          </a:p>
        </p:txBody>
      </p:sp>
      <p:sp>
        <p:nvSpPr>
          <p:cNvPr id="101" name="Shape 101"/>
          <p:cNvSpPr/>
          <p:nvPr/>
        </p:nvSpPr>
        <p:spPr>
          <a:xfrm>
            <a:off x="2195736" y="2687816"/>
            <a:ext cx="5119464" cy="885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it-IT" sz="2000" b="1" dirty="0">
                <a:solidFill>
                  <a:schemeClr val="tx1"/>
                </a:solidFill>
                <a:latin typeface="+mj-lt"/>
                <a:ea typeface="Times New Roman"/>
                <a:cs typeface="Times New Roman"/>
                <a:sym typeface="Times New Roman"/>
              </a:rPr>
              <a:t>CREDITS</a:t>
            </a:r>
          </a:p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it-IT" sz="2000" b="1" dirty="0" err="1">
                <a:solidFill>
                  <a:srgbClr val="DF322D"/>
                </a:solidFill>
                <a:latin typeface="+mj-lt"/>
                <a:ea typeface="Times New Roman"/>
                <a:cs typeface="Times New Roman"/>
                <a:sym typeface="Times New Roman"/>
              </a:rPr>
              <a:t>Dibarbora</a:t>
            </a:r>
            <a:r>
              <a:rPr lang="it-IT" sz="2000" b="1" dirty="0">
                <a:solidFill>
                  <a:srgbClr val="DF322D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2000" b="1" dirty="0">
                <a:solidFill>
                  <a:srgbClr val="DF322D"/>
                </a:solidFill>
                <a:latin typeface="+mj-lt"/>
                <a:ea typeface="Times New Roman"/>
                <a:cs typeface="Times New Roman"/>
                <a:sym typeface="Times New Roman"/>
              </a:rPr>
              <a:t>Mattia and </a:t>
            </a:r>
            <a:r>
              <a:rPr lang="it-IT" sz="2000" b="1" dirty="0" err="1">
                <a:solidFill>
                  <a:srgbClr val="DF322D"/>
                </a:solidFill>
                <a:latin typeface="+mj-lt"/>
                <a:ea typeface="Times New Roman"/>
                <a:cs typeface="Times New Roman"/>
                <a:sym typeface="Times New Roman"/>
              </a:rPr>
              <a:t>Digiusto</a:t>
            </a:r>
            <a:r>
              <a:rPr lang="it-IT" sz="2000" b="1" dirty="0">
                <a:solidFill>
                  <a:srgbClr val="DF322D"/>
                </a:solidFill>
                <a:latin typeface="+mj-lt"/>
                <a:ea typeface="Times New Roman"/>
                <a:cs typeface="Times New Roman"/>
                <a:sym typeface="Times New Roman"/>
              </a:rPr>
              <a:t> Mattia </a:t>
            </a: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3309"/>
            <a:ext cx="10795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 err="1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Dibarbora</a:t>
            </a: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 Mattia, </a:t>
            </a:r>
            <a:r>
              <a:rPr lang="it-IT" sz="1200" b="1" i="0" u="none" strike="noStrike" cap="none" dirty="0" err="1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Digiusto</a:t>
            </a: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 Mattia </a:t>
            </a: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2458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10</a:t>
            </a:fld>
            <a:endParaRPr lang="it-IT" b="0" i="0" u="none" strike="noStrike" cap="none" dirty="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1835696" y="548680"/>
            <a:ext cx="5328592" cy="880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t-IT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Major </a:t>
            </a:r>
            <a:r>
              <a:rPr lang="it-IT" sz="44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issues</a:t>
            </a:r>
            <a:r>
              <a:rPr lang="it-IT" sz="4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III</a:t>
            </a:r>
            <a:endParaRPr lang="it-IT" sz="4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5536" y="1772816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Culture and tradition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Belief and religion: coexistance of Animism with monotheism and tribal beliefs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Language: creation of new «Englishes»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 smtClean="0"/>
              <a:t>Location and sense of displacement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2000" dirty="0"/>
          </a:p>
          <a:p>
            <a:pPr marL="285750" indent="-285750">
              <a:buFont typeface="Arial" pitchFamily="34" charset="0"/>
              <a:buChar char="•"/>
            </a:pPr>
            <a:endParaRPr lang="it-IT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75" y="4077072"/>
            <a:ext cx="27432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126" y="3645024"/>
            <a:ext cx="27908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 err="1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Dibarbora</a:t>
            </a: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 Mattia, </a:t>
            </a:r>
            <a:r>
              <a:rPr lang="it-IT" sz="1200" b="1" i="0" u="none" strike="noStrike" cap="none" dirty="0" err="1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Digiusto</a:t>
            </a: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 Mattia </a:t>
            </a: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2458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11</a:t>
            </a:fld>
            <a:endParaRPr lang="it-IT" b="0" i="0" u="none" strike="noStrike" cap="none" dirty="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899592" y="548680"/>
            <a:ext cx="768672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it-IT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literature(s) of the colonized 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395536" y="1484784"/>
            <a:ext cx="7344816" cy="21544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based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around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concept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2000" b="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otherness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Otherness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includes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both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identity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difference</a:t>
            </a:r>
            <a:endParaRPr lang="it-IT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Real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difference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between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Western and the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Eastern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world</a:t>
            </a: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Colonized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people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highly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diverse in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nature and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traditions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gradually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transform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themselves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through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time </a:t>
            </a: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Shape 200" descr="C:\Users\Mattia\Desktop\downlo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5816" y="3501008"/>
            <a:ext cx="3758596" cy="201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 err="1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Dibarbora</a:t>
            </a: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 Mattia, </a:t>
            </a:r>
            <a:r>
              <a:rPr lang="it-IT" sz="1200" b="1" i="0" u="none" strike="noStrike" cap="none" dirty="0" err="1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Digiusto</a:t>
            </a: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 Mattia </a:t>
            </a: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245899"/>
              </a:solidFill>
              <a:latin typeface="+mj-lt"/>
              <a:sym typeface="Arial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12</a:t>
            </a:fld>
            <a:endParaRPr lang="it-IT" b="0" i="0" u="none" strike="noStrike" cap="none" dirty="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539552" y="593106"/>
            <a:ext cx="8477459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it-IT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it-IT" sz="4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literature</a:t>
            </a:r>
            <a:r>
              <a:rPr lang="it-IT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(s) of the </a:t>
            </a:r>
            <a:r>
              <a:rPr lang="it-IT" sz="40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colonized</a:t>
            </a:r>
            <a:r>
              <a:rPr lang="it-IT" sz="4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4000" dirty="0" smtClean="0">
                <a:solidFill>
                  <a:schemeClr val="dk1"/>
                </a:solidFill>
              </a:rPr>
              <a:t>II</a:t>
            </a:r>
            <a:r>
              <a:rPr lang="it-IT" sz="4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it-IT"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899592" y="1645254"/>
            <a:ext cx="7416824" cy="203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 or cultural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literature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it-IT" sz="18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reconstitute</a:t>
            </a:r>
            <a:r>
              <a:rPr lang="it-IT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identity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the </a:t>
            </a:r>
            <a:r>
              <a:rPr lang="it-IT" sz="18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colonized</a:t>
            </a:r>
            <a:r>
              <a:rPr lang="it-IT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difficulties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owing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to:</a:t>
            </a: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it-IT" sz="1800" dirty="0"/>
              <a:t>n</a:t>
            </a:r>
            <a:r>
              <a:rPr lang="it-IT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tradition at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literature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influenced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lang="it-IT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Western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</a:t>
            </a:r>
            <a:endParaRPr lang="it-IT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it-IT" sz="1800" dirty="0"/>
              <a:t>p</a:t>
            </a:r>
            <a:r>
              <a:rPr lang="it-IT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roblem 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adopting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(English or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languages?)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4192817" y="3284984"/>
            <a:ext cx="154936" cy="96264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2225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1619672" y="4365104"/>
            <a:ext cx="5616624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  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hybrid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literature</a:t>
            </a:r>
            <a:endParaRPr lang="it-IT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Different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style and narrative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strategies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magic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realism</a:t>
            </a:r>
            <a:endParaRPr lang="it-IT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Prevailing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use of the English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1007604" y="404664"/>
            <a:ext cx="6984776" cy="5760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it-IT" sz="4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</a:t>
            </a:r>
            <a:r>
              <a:rPr lang="it-IT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4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it-IT" sz="44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ostcolonial</a:t>
            </a:r>
            <a:r>
              <a:rPr lang="it-IT" sz="4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4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writers</a:t>
            </a:r>
            <a:endParaRPr lang="it-IT" sz="4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04/01/201</a:t>
            </a:r>
            <a:r>
              <a:rPr lang="it-IT" sz="1200" b="1" i="0" u="none" strike="noStrike" cap="none" dirty="0">
                <a:solidFill>
                  <a:srgbClr val="2458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 err="1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Dibarbora</a:t>
            </a: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 Mattia, </a:t>
            </a:r>
            <a:r>
              <a:rPr lang="it-IT" sz="1200" b="1" i="0" u="none" strike="noStrike" cap="none" dirty="0" err="1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Digiusto</a:t>
            </a: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 Mattia </a:t>
            </a: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2458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13</a:t>
            </a:fld>
            <a:endParaRPr lang="it-IT" b="0" i="0" u="none" strike="noStrike" cap="none" dirty="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755576" y="1700808"/>
            <a:ext cx="5760640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Edward Said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Homi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Bhabha</a:t>
            </a:r>
            <a:endParaRPr lang="it-IT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Frantz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Fanon</a:t>
            </a:r>
            <a:endParaRPr lang="it-IT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Gayatri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Spivak</a:t>
            </a:r>
            <a:endParaRPr lang="it-IT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Chinua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Achebe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Wole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Soyinka</a:t>
            </a:r>
            <a:endParaRPr lang="it-IT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Salman</a:t>
            </a: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Rushdie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Jamaica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Kincaid</a:t>
            </a:r>
            <a:endParaRPr lang="it-IT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it-IT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Buchi </a:t>
            </a:r>
            <a:r>
              <a:rPr lang="it-IT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Emecheta</a:t>
            </a:r>
            <a:endParaRPr lang="it-IT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Shape 221" descr="C:\Users\Mattia\Desktop\downlo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4190" y="1169471"/>
            <a:ext cx="1885950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 descr="C:\Users\Mattia\Desktop\downloa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0192" y="1157076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/>
        </p:nvSpPr>
        <p:spPr>
          <a:xfrm>
            <a:off x="2998023" y="2024022"/>
            <a:ext cx="986167" cy="261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Edward Said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6300192" y="2902425"/>
            <a:ext cx="1221809" cy="261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Salman</a:t>
            </a:r>
            <a:r>
              <a:rPr lang="it-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Rushdie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84984"/>
            <a:ext cx="21907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498904" y="5445224"/>
            <a:ext cx="1489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it-IT" dirty="0"/>
              <a:t>Jamaica </a:t>
            </a:r>
            <a:r>
              <a:rPr lang="it-IT" dirty="0" err="1"/>
              <a:t>Kincaid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39404"/>
            <a:ext cx="1584176" cy="190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499992" y="5805264"/>
            <a:ext cx="1269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it-IT" dirty="0" err="1"/>
              <a:t>Homi</a:t>
            </a:r>
            <a:r>
              <a:rPr lang="it-IT" dirty="0"/>
              <a:t> </a:t>
            </a:r>
            <a:r>
              <a:rPr lang="it-IT" dirty="0" err="1"/>
              <a:t>Bhabha</a:t>
            </a:r>
            <a:endParaRPr lang="it-IT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578" y="4009131"/>
            <a:ext cx="1571366" cy="210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122429" y="4752517"/>
            <a:ext cx="1350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it-IT" dirty="0" err="1"/>
              <a:t>Gayatri</a:t>
            </a:r>
            <a:r>
              <a:rPr lang="it-IT" dirty="0"/>
              <a:t> </a:t>
            </a:r>
            <a:r>
              <a:rPr lang="it-IT" dirty="0" err="1"/>
              <a:t>Spivak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indent="-76200"/>
            <a:r>
              <a:rPr lang="it-IT" dirty="0" err="1">
                <a:ea typeface="Times New Roman"/>
                <a:cs typeface="Times New Roman"/>
                <a:sym typeface="Times New Roman"/>
              </a:rPr>
              <a:t>Dibarbora</a:t>
            </a:r>
            <a:r>
              <a:rPr lang="it-IT" dirty="0">
                <a:ea typeface="Times New Roman"/>
                <a:cs typeface="Times New Roman"/>
                <a:sym typeface="Times New Roman"/>
              </a:rPr>
              <a:t> Mattia, </a:t>
            </a:r>
            <a:r>
              <a:rPr lang="it-IT" dirty="0" err="1">
                <a:ea typeface="Times New Roman"/>
                <a:cs typeface="Times New Roman"/>
                <a:sym typeface="Times New Roman"/>
              </a:rPr>
              <a:t>Digiusto</a:t>
            </a:r>
            <a:r>
              <a:rPr lang="it-IT" dirty="0">
                <a:ea typeface="Times New Roman"/>
                <a:cs typeface="Times New Roman"/>
                <a:sym typeface="Times New Roman"/>
              </a:rPr>
              <a:t> Mattia 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14</a:t>
            </a:fld>
            <a:endParaRPr lang="it-IT" b="0" i="0" u="none" strike="noStrike" cap="none" dirty="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755576" y="568950"/>
            <a:ext cx="7657866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it-IT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literature(s) of the colonists: 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323528" y="1613675"/>
            <a:ext cx="7992888" cy="197284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ideology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implied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Anglo-</a:t>
            </a:r>
            <a:r>
              <a:rPr lang="it-IT" sz="18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European</a:t>
            </a:r>
            <a:r>
              <a:rPr lang="it-IT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culture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civilized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sophisticated, or </a:t>
            </a:r>
            <a:r>
              <a:rPr lang="it-IT" sz="1800" b="0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metropolitan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-114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Based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the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colonizers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assumption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own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superiority</a:t>
            </a:r>
            <a:endParaRPr lang="it-IT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lnSpc>
                <a:spcPct val="80000"/>
              </a:lnSpc>
              <a:buClr>
                <a:srgbClr val="000000"/>
              </a:buClr>
              <a:buSzPts val="1800"/>
              <a:buFont typeface="Arial"/>
              <a:buChar char="•"/>
            </a:pP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Colonists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had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the </a:t>
            </a:r>
            <a:r>
              <a:rPr lang="it-IT" sz="18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traditions</a:t>
            </a:r>
            <a:r>
              <a:rPr lang="it-IT" sz="1800" dirty="0"/>
              <a:t> of </a:t>
            </a:r>
            <a:r>
              <a:rPr lang="it-IT" sz="1800" dirty="0" smtClean="0"/>
              <a:t>the new </a:t>
            </a:r>
            <a:r>
              <a:rPr lang="it-IT" sz="1800" dirty="0" err="1" smtClean="0"/>
              <a:t>realities</a:t>
            </a:r>
            <a:r>
              <a:rPr lang="it-IT" sz="1800" dirty="0" smtClean="0"/>
              <a:t> 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developed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hybrid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literature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use of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myths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symbols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definitions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different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traditions</a:t>
            </a:r>
            <a:endParaRPr lang="it-IT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44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Shape 234" descr="C:\Users\Mattia\Desktop\downlo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616" y="3645024"/>
            <a:ext cx="214312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 descr="C:\Users\Mattia\Desktop\e201be21fabeb034d661ed8c9e2addaf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7984" y="3501008"/>
            <a:ext cx="3600400" cy="208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755576" y="620688"/>
            <a:ext cx="6984776" cy="5760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it-IT" sz="4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</a:t>
            </a:r>
            <a:r>
              <a:rPr lang="it-IT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40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colonizers</a:t>
            </a:r>
            <a:r>
              <a:rPr lang="it-IT" sz="4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’s</a:t>
            </a:r>
            <a:r>
              <a:rPr lang="it-IT" sz="4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4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writers</a:t>
            </a:r>
            <a:r>
              <a:rPr lang="it-IT" sz="4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4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it-IT"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Shape 241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 err="1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Dibarbora</a:t>
            </a: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 Mattia, </a:t>
            </a:r>
            <a:r>
              <a:rPr lang="it-IT" sz="1200" b="1" i="0" u="none" strike="noStrike" cap="none" dirty="0" err="1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Digiusto</a:t>
            </a: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 Mattia </a:t>
            </a: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2458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15</a:t>
            </a:fld>
            <a:endParaRPr lang="it-IT" b="0" i="0" u="none" strike="noStrike" cap="none" dirty="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755576" y="1700808"/>
            <a:ext cx="5760640" cy="7571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1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Rudyard Kipling		</a:t>
            </a:r>
          </a:p>
          <a:p>
            <a:pPr marL="0" marR="0" lvl="1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Joseph Conrad</a:t>
            </a:r>
          </a:p>
          <a:p>
            <a:pPr marL="0" marR="0" lvl="1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Alan Paton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611560" y="4878411"/>
            <a:ext cx="1183337" cy="261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Rudyard Kipling</a:t>
            </a:r>
          </a:p>
        </p:txBody>
      </p:sp>
      <p:pic>
        <p:nvPicPr>
          <p:cNvPr id="246" name="Shape 246" descr="The_Jungle_Book_Rudyard_Kipling_unabridg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1044" y="3580398"/>
            <a:ext cx="1778006" cy="235858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/>
        </p:nvSpPr>
        <p:spPr>
          <a:xfrm>
            <a:off x="4788024" y="3284984"/>
            <a:ext cx="1141659" cy="261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Joseph Conrad</a:t>
            </a:r>
          </a:p>
        </p:txBody>
      </p:sp>
      <p:pic>
        <p:nvPicPr>
          <p:cNvPr id="248" name="Shape 248" descr="C:\Users\Mattia\Desktop\fh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275" y="2573361"/>
            <a:ext cx="2157618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 descr="C:\Users\Mattia\Desktop\download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3968" y="1484784"/>
            <a:ext cx="2880320" cy="1852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 descr="heartofdarknes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6719900" y="2810092"/>
            <a:ext cx="1800200" cy="2721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 err="1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Dibarbora</a:t>
            </a: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 Mattia, </a:t>
            </a:r>
            <a:r>
              <a:rPr lang="it-IT" sz="1200" b="1" i="0" u="none" strike="noStrike" cap="none" dirty="0" err="1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Digiusto</a:t>
            </a: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 Mattia </a:t>
            </a: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2458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16</a:t>
            </a:fld>
            <a:endParaRPr lang="it-IT" b="0" i="0" u="none" strike="noStrike" cap="none" dirty="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58" name="Shape 258"/>
          <p:cNvSpPr txBox="1"/>
          <p:nvPr/>
        </p:nvSpPr>
        <p:spPr>
          <a:xfrm>
            <a:off x="971600" y="2780928"/>
            <a:ext cx="7784503" cy="6001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3D3D"/>
              </a:buClr>
              <a:buSzPts val="3300"/>
              <a:buFont typeface="Times New Roman"/>
              <a:buNone/>
            </a:pPr>
            <a:r>
              <a:rPr lang="it-IT" sz="3300" b="1" i="1" u="none" strike="noStrike" cap="none" dirty="0">
                <a:solidFill>
                  <a:srgbClr val="B03D3D"/>
                </a:solidFill>
                <a:latin typeface="+mj-lt"/>
                <a:ea typeface="Times New Roman"/>
                <a:cs typeface="Times New Roman"/>
                <a:sym typeface="Times New Roman"/>
              </a:rPr>
              <a:t>THANK YOU FOR  YOUR 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1052736"/>
            <a:ext cx="4659578" cy="3320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2587788"/>
            <a:ext cx="4290022" cy="272846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 err="1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Dibarbora</a:t>
            </a: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 Mattia, </a:t>
            </a:r>
            <a:r>
              <a:rPr lang="it-IT" sz="1200" b="1" i="0" u="none" strike="noStrike" cap="none" dirty="0" err="1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Digiusto</a:t>
            </a: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 Mattia </a:t>
            </a: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2458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2</a:t>
            </a:fld>
            <a:endParaRPr lang="it-IT" b="0" i="0" u="none" strike="noStrike" cap="none" dirty="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043608" y="620688"/>
            <a:ext cx="6402288" cy="10870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it-IT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 questions: 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11560" y="2059692"/>
            <a:ext cx="8013576" cy="118549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t-IT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What </a:t>
            </a:r>
            <a:r>
              <a:rPr lang="it-IT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</a:t>
            </a:r>
            <a:r>
              <a:rPr lang="it-IT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it-IT" sz="2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ostcolonial</a:t>
            </a:r>
            <a:r>
              <a:rPr lang="it-IT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literature</a:t>
            </a:r>
            <a:r>
              <a:rPr lang="it-IT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deal with</a:t>
            </a:r>
            <a:r>
              <a:rPr lang="it-IT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lang="it-IT"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58775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t-IT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it-IT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and </a:t>
            </a:r>
            <a:r>
              <a:rPr lang="it-IT" sz="2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</a:t>
            </a:r>
            <a:r>
              <a:rPr lang="it-IT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did</a:t>
            </a:r>
            <a:r>
              <a:rPr lang="it-IT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Postcolonial</a:t>
            </a:r>
            <a:r>
              <a:rPr lang="it-IT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literature</a:t>
            </a:r>
            <a:r>
              <a:rPr lang="it-IT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</a:t>
            </a:r>
            <a:r>
              <a:rPr lang="it-IT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0" marR="0" lvl="0" indent="358775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t-IT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it-IT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it-IT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lang="it-IT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</a:t>
            </a:r>
            <a:r>
              <a:rPr lang="it-IT" sz="2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its</a:t>
            </a:r>
            <a:r>
              <a:rPr lang="it-IT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</a:t>
            </a:r>
            <a:r>
              <a:rPr lang="it-IT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relevant</a:t>
            </a:r>
            <a:r>
              <a:rPr lang="it-IT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features</a:t>
            </a:r>
            <a:r>
              <a:rPr lang="it-IT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lang="it-IT"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20320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Shape 118" descr="C:\Users\Mattia\Desktop\punto_di_domand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288" y="548680"/>
            <a:ext cx="1440210" cy="136820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indent="-76200"/>
            <a:r>
              <a:rPr lang="it-IT" dirty="0" err="1">
                <a:ea typeface="Times New Roman"/>
                <a:cs typeface="Times New Roman"/>
                <a:sym typeface="Times New Roman"/>
              </a:rPr>
              <a:t>Dibarbora</a:t>
            </a:r>
            <a:r>
              <a:rPr lang="it-IT" dirty="0">
                <a:ea typeface="Times New Roman"/>
                <a:cs typeface="Times New Roman"/>
                <a:sym typeface="Times New Roman"/>
              </a:rPr>
              <a:t> Mattia, </a:t>
            </a:r>
            <a:r>
              <a:rPr lang="it-IT" dirty="0" err="1">
                <a:ea typeface="Times New Roman"/>
                <a:cs typeface="Times New Roman"/>
                <a:sym typeface="Times New Roman"/>
              </a:rPr>
              <a:t>Digiusto</a:t>
            </a:r>
            <a:r>
              <a:rPr lang="it-IT" dirty="0">
                <a:ea typeface="Times New Roman"/>
                <a:cs typeface="Times New Roman"/>
                <a:sym typeface="Times New Roman"/>
              </a:rPr>
              <a:t> Mattia 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3</a:t>
            </a:fld>
            <a:endParaRPr lang="it-IT" b="0" i="0" u="none" strike="noStrike" cap="none" dirty="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22" name="Shape 122" descr="C:\Users\Mattia\Desktop\postcolonialism-study-theor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0560" y="3557813"/>
            <a:ext cx="2760440" cy="2226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23528" y="562670"/>
            <a:ext cx="8712968" cy="13541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</a:pPr>
            <a:r>
              <a:rPr lang="it-IT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Definition of </a:t>
            </a:r>
            <a:r>
              <a:rPr lang="it-IT" sz="36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lang="it-IT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6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it-IT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6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said</a:t>
            </a:r>
            <a:r>
              <a:rPr lang="it-IT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be ‘</a:t>
            </a:r>
            <a:r>
              <a:rPr lang="it-IT" sz="36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postcolonial</a:t>
            </a:r>
            <a:r>
              <a:rPr lang="it-IT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 err="1">
                <a:solidFill>
                  <a:srgbClr val="24589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Dibarbora</a:t>
            </a:r>
            <a:r>
              <a:rPr lang="it-IT" sz="1200" b="1" i="0" u="none" strike="noStrike" cap="none" dirty="0">
                <a:solidFill>
                  <a:srgbClr val="24589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Mattia, </a:t>
            </a:r>
            <a:r>
              <a:rPr lang="it-IT" sz="1200" b="1" i="0" u="none" strike="noStrike" cap="none" dirty="0" err="1">
                <a:solidFill>
                  <a:srgbClr val="24589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Digiusto</a:t>
            </a:r>
            <a:r>
              <a:rPr lang="it-IT" sz="1200" b="1" i="0" u="none" strike="noStrike" cap="none" dirty="0">
                <a:solidFill>
                  <a:srgbClr val="24589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Mattia </a:t>
            </a: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2458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4</a:t>
            </a:fld>
            <a:endParaRPr lang="it-IT" b="0" i="0" u="none" strike="noStrike" cap="none" dirty="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683568" y="2276871"/>
            <a:ext cx="7056784" cy="32546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Postcolonial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period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colonisation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the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independence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half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the 20</a:t>
            </a:r>
            <a:r>
              <a:rPr lang="it-IT" sz="20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century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general</a:t>
            </a:r>
            <a:r>
              <a:rPr lang="it-IT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it-IT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«Collection 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theoretical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critical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strategies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used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examine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culture of </a:t>
            </a: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it-IT" sz="20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former</a:t>
            </a: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colonies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the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European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empires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relation to the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rest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the </a:t>
            </a: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world»</a:t>
            </a:r>
            <a:endParaRPr lang="it-IT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251520" y="274638"/>
            <a:ext cx="8712968" cy="13541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</a:pPr>
            <a:r>
              <a:rPr lang="it-IT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Definition of </a:t>
            </a:r>
            <a:r>
              <a:rPr lang="it-IT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</a:t>
            </a:r>
            <a:r>
              <a:rPr lang="it-IT" sz="3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postcolonial</a:t>
            </a:r>
            <a:r>
              <a:rPr lang="it-IT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6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literature</a:t>
            </a:r>
            <a:r>
              <a:rPr lang="it-IT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endParaRPr lang="it-IT"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>
                <a:solidFill>
                  <a:srgbClr val="245899"/>
                </a:solidFill>
                <a:latin typeface="+mn-lt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indent="-76200"/>
            <a:r>
              <a:rPr lang="it-IT" dirty="0" err="1">
                <a:ea typeface="Times New Roman"/>
                <a:cs typeface="Times New Roman"/>
                <a:sym typeface="Times New Roman"/>
              </a:rPr>
              <a:t>Dibarbora</a:t>
            </a:r>
            <a:r>
              <a:rPr lang="it-IT" dirty="0">
                <a:ea typeface="Times New Roman"/>
                <a:cs typeface="Times New Roman"/>
                <a:sym typeface="Times New Roman"/>
              </a:rPr>
              <a:t> Mattia, </a:t>
            </a:r>
            <a:r>
              <a:rPr lang="it-IT" dirty="0" err="1">
                <a:ea typeface="Times New Roman"/>
                <a:cs typeface="Times New Roman"/>
                <a:sym typeface="Times New Roman"/>
              </a:rPr>
              <a:t>Digiusto</a:t>
            </a:r>
            <a:r>
              <a:rPr lang="it-IT" dirty="0">
                <a:ea typeface="Times New Roman"/>
                <a:cs typeface="Times New Roman"/>
                <a:sym typeface="Times New Roman"/>
              </a:rPr>
              <a:t> Mattia </a:t>
            </a: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endParaRPr lang="it-IT" sz="1200" b="1" i="0" u="none" strike="noStrike" cap="none" dirty="0">
              <a:solidFill>
                <a:srgbClr val="2458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5</a:t>
            </a:fld>
            <a:endParaRPr lang="it-IT" b="0" i="0" u="none" strike="noStrike" cap="none" dirty="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467544" y="1764723"/>
            <a:ext cx="8355368" cy="161582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Literature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written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lang="it-IT" sz="20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natives</a:t>
            </a:r>
            <a:r>
              <a:rPr lang="it-IT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countries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colonized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nations</a:t>
            </a:r>
            <a:endParaRPr lang="it-IT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Study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the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interactions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between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European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the societies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colonized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modern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period</a:t>
            </a:r>
            <a:endParaRPr lang="it-IT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Shape 141" descr="C:\Users\Mattia\Desktop\downloa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3284984"/>
            <a:ext cx="3868762" cy="2405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 descr="C:\Users\Mattia\Desktop\imag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4048" y="3255277"/>
            <a:ext cx="3465148" cy="2414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179512" y="260648"/>
            <a:ext cx="8437984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</a:pPr>
            <a:r>
              <a:rPr lang="it-IT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lang="it-IT" sz="36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it-IT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6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meant</a:t>
            </a:r>
            <a:r>
              <a:rPr lang="it-IT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‘</a:t>
            </a:r>
            <a:r>
              <a:rPr lang="it-IT" sz="36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postcolonial</a:t>
            </a:r>
            <a:r>
              <a:rPr lang="it-IT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literature</a:t>
            </a:r>
            <a:r>
              <a:rPr lang="it-IT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11560" y="1484784"/>
            <a:ext cx="6264696" cy="45679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t-IT" sz="20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Problems</a:t>
            </a: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the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definition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due to:</a:t>
            </a:r>
          </a:p>
          <a:p>
            <a:pPr marL="179388" marR="0" lvl="0" indent="-179388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it-IT" sz="20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imprecision</a:t>
            </a: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lack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historical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material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it-IT" sz="20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particularity</a:t>
            </a:r>
            <a:endParaRPr lang="it-IT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-3556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it-IT" sz="2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it-IT" sz="20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ifficult</a:t>
            </a: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identification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relationship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between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colonizers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20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colonies</a:t>
            </a:r>
            <a:endParaRPr lang="it-IT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Troublesome 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it-IT" sz="20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broad</a:t>
            </a: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of the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</a:t>
            </a:r>
            <a:endParaRPr lang="it-IT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 err="1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Dibarbora</a:t>
            </a: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 Mattia, </a:t>
            </a:r>
            <a:r>
              <a:rPr lang="it-IT" sz="1200" b="1" i="0" u="none" strike="noStrike" cap="none" dirty="0" err="1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Digiusto</a:t>
            </a: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 Mattia </a:t>
            </a: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2458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6</a:t>
            </a:fld>
            <a:endParaRPr lang="it-IT" b="0" i="0" u="none" strike="noStrike" cap="none" dirty="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4543789" y="1397059"/>
            <a:ext cx="4423823" cy="4650607"/>
            <a:chOff x="4543789" y="1397059"/>
            <a:chExt cx="4423823" cy="465060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60" t="13100" r="2097" b="10526"/>
            <a:stretch/>
          </p:blipFill>
          <p:spPr bwMode="auto">
            <a:xfrm>
              <a:off x="6800094" y="1397059"/>
              <a:ext cx="2167518" cy="280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789" y="4046647"/>
              <a:ext cx="2252097" cy="2001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1217104" y="404664"/>
            <a:ext cx="6781800" cy="7920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it-IT" sz="400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How </a:t>
            </a:r>
            <a:r>
              <a:rPr lang="it-IT" sz="4000" b="0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it</a:t>
            </a:r>
            <a:r>
              <a:rPr lang="it-IT" sz="400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it-IT" sz="4000" b="0" i="0" u="none" strike="noStrike" cap="none" dirty="0" err="1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developed</a:t>
            </a:r>
            <a:endParaRPr lang="it-IT" sz="4000" b="0" i="0" u="none" strike="noStrike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 err="1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Dibarbora</a:t>
            </a: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 Mattia, </a:t>
            </a:r>
            <a:r>
              <a:rPr lang="it-IT" sz="1200" b="1" i="0" u="none" strike="noStrike" cap="none" dirty="0" err="1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Digiusto</a:t>
            </a: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 Mattia </a:t>
            </a: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2458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7</a:t>
            </a:fld>
            <a:endParaRPr lang="it-IT" b="0" i="0" u="none" strike="noStrike" cap="none" dirty="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179512" y="764704"/>
            <a:ext cx="8856984" cy="360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it-IT" sz="20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lang="it-IT" sz="20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response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colonial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domination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from the first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point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colonial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the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</a:t>
            </a:r>
            <a:endParaRPr lang="it-IT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‘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postcolonial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used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determine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position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against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imperialism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Eurocentrism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it-IT" sz="1800" b="0" i="1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1800" b="0" i="1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Imperialism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the policy of extending the control or authority over </a:t>
            </a:r>
            <a:r>
              <a:rPr lang="it-IT" sz="1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foreign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entities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means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acquisition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and/or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maintenance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empires</a:t>
            </a:r>
            <a:endParaRPr lang="it-IT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t-IT" sz="1800" b="0" i="1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Eurocentrism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the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practise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placing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emphasis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European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concerns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culture and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values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expense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those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cultures</a:t>
            </a:r>
            <a:endParaRPr lang="it-IT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4087671"/>
            <a:ext cx="3312369" cy="186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835696" y="548680"/>
            <a:ext cx="5328592" cy="880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spcBef>
                <a:spcPts val="0"/>
              </a:spcBef>
              <a:buClr>
                <a:schemeClr val="dk1"/>
              </a:buClr>
              <a:buSzPts val="4400"/>
              <a:buFont typeface="Arial"/>
              <a:buNone/>
            </a:pPr>
            <a:r>
              <a:rPr lang="it-IT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Major </a:t>
            </a:r>
            <a:r>
              <a:rPr lang="it-IT" sz="4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issues</a:t>
            </a:r>
            <a:endParaRPr lang="it-IT" sz="4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 err="1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Dibarbora</a:t>
            </a: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 Mattia, </a:t>
            </a:r>
            <a:r>
              <a:rPr lang="it-IT" sz="1200" b="1" i="0" u="none" strike="noStrike" cap="none" dirty="0" err="1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Digiusto</a:t>
            </a: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 Mattia </a:t>
            </a: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2458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8</a:t>
            </a:fld>
            <a:endParaRPr lang="it-IT" b="0" i="0" u="none" strike="noStrike" cap="none" dirty="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395536" y="1540560"/>
            <a:ext cx="7920880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Identity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can be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legal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social, cultural,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sexual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artistic</a:t>
            </a:r>
            <a:endParaRPr lang="it-IT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Writers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write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characters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search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personal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identity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historical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roots</a:t>
            </a:r>
            <a:endParaRPr lang="it-IT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Shape 170" descr="C:\Users\Mattia\Desktop\downlo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4208" y="3096841"/>
            <a:ext cx="1846413" cy="233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 descr="C:\Users\Mattia\Desktop\downloa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591" y="3124733"/>
            <a:ext cx="2592288" cy="2076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 descr="C:\Users\Mattia\Desktop\image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47864" y="3124733"/>
            <a:ext cx="2808312" cy="1935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>
                <a:solidFill>
                  <a:srgbClr val="245899"/>
                </a:solidFill>
                <a:latin typeface="+mn-lt"/>
                <a:ea typeface="Times New Roman"/>
                <a:cs typeface="Times New Roman"/>
                <a:sym typeface="Times New Roman"/>
              </a:rPr>
              <a:t>04/01/2018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Times New Roman"/>
              <a:buNone/>
            </a:pPr>
            <a:r>
              <a:rPr lang="it-IT" sz="1200" b="1" i="0" u="none" strike="noStrike" cap="none" dirty="0" err="1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Dibarbora</a:t>
            </a: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 Mattia, </a:t>
            </a:r>
            <a:r>
              <a:rPr lang="it-IT" sz="1200" b="1" i="0" u="none" strike="noStrike" cap="none" dirty="0" err="1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Digiusto</a:t>
            </a:r>
            <a:r>
              <a:rPr lang="it-IT" sz="1200" b="1" i="0" u="none" strike="noStrike" cap="none" dirty="0">
                <a:solidFill>
                  <a:srgbClr val="245899"/>
                </a:solidFill>
                <a:latin typeface="+mj-lt"/>
                <a:ea typeface="Times New Roman"/>
                <a:cs typeface="Times New Roman"/>
                <a:sym typeface="Times New Roman"/>
              </a:rPr>
              <a:t> Mattia </a:t>
            </a: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899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245899"/>
              </a:solidFill>
              <a:latin typeface="+mj-lt"/>
              <a:sym typeface="Arial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</a:pPr>
            <a:fld id="{00000000-1234-1234-1234-123412341234}" type="slidenum">
              <a:rPr lang="it-IT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9</a:t>
            </a:fld>
            <a:endParaRPr lang="it-IT" b="0" i="0" u="none" strike="noStrike" cap="none" dirty="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0" name="Shape 180"/>
          <p:cNvSpPr txBox="1"/>
          <p:nvPr/>
        </p:nvSpPr>
        <p:spPr>
          <a:xfrm>
            <a:off x="1862662" y="332656"/>
            <a:ext cx="5328592" cy="880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t-IT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Major </a:t>
            </a:r>
            <a:r>
              <a:rPr lang="it-IT" sz="44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issues</a:t>
            </a:r>
            <a:r>
              <a:rPr lang="it-IT" sz="4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II</a:t>
            </a:r>
            <a:endParaRPr lang="it-IT" sz="4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467544" y="1052736"/>
            <a:ext cx="8352928" cy="16312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Hybridity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refers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the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integration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cultural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signs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practises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from the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colonizing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the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colonized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cultures</a:t>
            </a:r>
            <a:endParaRPr lang="it-IT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deals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the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assimilation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adaptation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cultural </a:t>
            </a:r>
            <a:r>
              <a:rPr lang="it-IT" sz="20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practices</a:t>
            </a:r>
            <a:r>
              <a:rPr lang="it-IT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the cross-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fertilization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cultures</a:t>
            </a:r>
            <a:endParaRPr lang="it-IT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can be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political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social,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linguistic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religious</a:t>
            </a:r>
            <a:endParaRPr lang="it-IT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22" y="2840035"/>
            <a:ext cx="5662936" cy="318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sPrin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723</Words>
  <Application>Microsoft Office PowerPoint</Application>
  <PresentationFormat>Presentazione su schermo (4:3)</PresentationFormat>
  <Paragraphs>134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Times New Roman</vt:lpstr>
      <vt:lpstr>NewsPrint</vt:lpstr>
      <vt:lpstr>Presentazione standard di PowerPoint</vt:lpstr>
      <vt:lpstr>Presentazione standard di PowerPoint</vt:lpstr>
      <vt:lpstr>Main questions: </vt:lpstr>
      <vt:lpstr>Definition of what is said to be ‘postcolonial’</vt:lpstr>
      <vt:lpstr>Definition of ‘postcolonial literature’</vt:lpstr>
      <vt:lpstr>What is meant by ‘postcolonial literature’</vt:lpstr>
      <vt:lpstr>How it developed</vt:lpstr>
      <vt:lpstr>Major issues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Main Postcolonial writers</vt:lpstr>
      <vt:lpstr>Presentazione standard di PowerPoint</vt:lpstr>
      <vt:lpstr>Main colonizers’s writers  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Mattia</dc:creator>
  <cp:lastModifiedBy>Utente Windows</cp:lastModifiedBy>
  <cp:revision>39</cp:revision>
  <dcterms:modified xsi:type="dcterms:W3CDTF">2018-01-08T19:59:15Z</dcterms:modified>
</cp:coreProperties>
</file>