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6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D25C86D3-BBA9-4B9E-8FBB-901C69AEE5F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7D04773-9E83-4BF0-8D50-7DF9DD319A1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CDEB280-DA6E-41F0-95B4-6B7BB9558B4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FE1ABBF-42F1-4DEE-91AA-43687A18865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4C6338B-3895-45D2-A0D7-9C8B10863C40}" type="slidenum">
              <a:t>‹N›</a:t>
            </a:fld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3870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6ED11641-5A4A-4256-A144-0C1A00DADE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BD6407BF-E4FA-4F10-B4B5-884EB762E1A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xmlns="" id="{EEE1C8C6-E554-4DB8-B95C-E4FD1CFFFFD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1187562-7E14-4221-BC92-D07263FF713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FBA563-C34C-4A09-B1BC-97F0ED50C54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6BE9F4A-D362-474A-94D9-D24BD1E51A9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44A157A8-54E9-4908-A381-892E52E52377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13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de-DE" sz="281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79C0E5-D6B2-407E-AB3D-7F968FFCBED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D226FAD-8A46-43FB-AEDC-093CD0B9E6EE}" type="slidenum">
              <a:t>1</a:t>
            </a:fld>
            <a:endParaRPr lang="de-DE" dirty="0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93E678FB-61D1-4899-9276-FA49C87298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BA47E812-720C-4BB4-AF43-A81C7648FA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2422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9616E1A-C045-4511-8856-B5D30BDA5B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9DB6777-60AE-4DCB-9FAF-FBB04C3A38B9}" type="slidenum">
              <a:t>10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B344C9E9-01D8-4425-ADCE-452A3E8509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C35B8964-E1AD-4B90-B7F7-9B7405E643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48474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8F80846-6B3B-4C6C-83C0-A43C05E0CEC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1B05E4A-F00A-4146-A93D-7C1BBBDE115A}" type="slidenum">
              <a:t>11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8A465F35-7DE5-4245-AE22-FDC88247BF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EB0A93A9-A687-4E4C-A4D1-662EFFE0FA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70161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C3C84EE-8314-4175-9F99-CD888C9334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BB1BFF3-9305-44CF-A5A2-19CB82387853}" type="slidenum">
              <a:t>12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65B1173F-7245-401E-8F26-5DDEB6C244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2A8FFD08-ED2F-405A-94E8-1D82247547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11134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02F7B79-C459-4544-9627-F41C110081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CA066F4-AC0C-4777-8EDA-3DEA96B24697}" type="slidenum">
              <a:t>13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A964EBE6-D6BA-4B51-8F98-A529DDC865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9D6FB4C5-61B8-4BCD-9739-EBA9B24D92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76481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955A1D9-B779-4186-B4EB-D8351C89F5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47DE60B-1DBB-44C4-A26F-2568C7093142}" type="slidenum">
              <a:t>14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490CB992-D8C0-4E25-B6F4-B419217B90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C137C218-48D4-43FC-ABE0-31D31DED04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26737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69C1B4-AB57-4C2B-8418-8FD9CBC492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5BD2289-5621-43FA-9DF9-DDFD6FB5FFC0}" type="slidenum">
              <a:t>15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5B1D3074-4261-4198-A7E8-C2E0B7BCE1E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263D122F-C3F5-4AB2-8B90-A95F74DBCB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99545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85F57FB-CE92-45F1-8C29-28669430F2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C1B71EA-9648-4C0B-8BB6-1947D1C53989}" type="slidenum">
              <a:t>16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275019D7-BAF3-4B86-B824-B914B1AECA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81A1A3B5-F768-4663-9000-E672D57667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11896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2DEB49E-44EB-49E5-AFEC-F8C0031E6A6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2EC0992-0C6D-4CD1-9DC9-0459584F2557}" type="slidenum">
              <a:t>17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8DC9D92F-178D-4776-9D90-0AE4519039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EEC1983B-82E0-4FA8-B30D-AB8A106D01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66075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0B062D4-FBD2-418F-90C9-18B483C76C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D71C089-997C-4197-8FB7-AA24D74D6968}" type="slidenum">
              <a:t>18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F330BEB8-7104-4657-AFF9-D00880A7A6B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8E6FAA81-3E13-4196-B03D-556B34D3F1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22964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F350A16-A4C6-4A3A-A11A-5301ADCCE1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5CD5A25-97EE-4447-A48C-5AC2530343ED}" type="slidenum">
              <a:t>19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09E987E9-9273-427D-90D1-1D2A7F9960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2B3D2732-D300-41D6-80A6-6507DDE044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466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BE1C899-4DF3-44AC-A6B2-AC65B9724C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F95238F-D4E4-4EBC-BC2A-D20E40D59765}" type="slidenum">
              <a:t>2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5D66DFDF-395D-47A4-A153-88BBAE2BB51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F3F6FFC4-2DED-4ACB-B977-225E471312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3343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051ECE9-E000-4DB7-99B5-1FAF9FF2C3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8F4A520-7DEF-4186-AC6C-8544F88D38F4}" type="slidenum">
              <a:t>3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342719FB-6CDD-4C66-A958-EE2C232175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417C97CC-1E23-49A9-A1ED-F6618203D1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65083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4CB520B-49FF-4313-92EC-3A6435DB37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26FAF85-2A7F-41F6-B86C-7929EF7FEC6D}" type="slidenum">
              <a:t>4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D73293F6-B4D5-4710-82DB-F5C877D0D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97319880-A42D-4267-8ECA-85BD44C53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6886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26C7FC4-E560-4C02-A48B-D5E59DCB9B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ABBA75C-0036-43AD-890F-2B85CEBB59F2}" type="slidenum">
              <a:t>5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02AE6912-FF49-415B-A9DB-9E667B6D65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AC07EAAB-AE95-49E0-9F95-3AA58937C8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0477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06285C8-0503-4259-9BE4-78DB89A049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0E21132-8855-45D2-93BD-8BD45AE5C2CE}" type="slidenum">
              <a:t>6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C565E503-904C-499C-B19E-E4B94F9582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54A8A204-8EA6-4F22-AEDB-A9BD499829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2917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CD9D878-CE32-43BC-8BEC-90D8B8163F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8719839-0B4C-4FFB-9A22-F6A6D3B791B0}" type="slidenum">
              <a:t>7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D6140898-59E9-4B44-91D9-08D27F2485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A72E8324-934A-47C9-8AEC-1D9AD171C3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1807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CE6E521-5CEB-4CAF-B83C-ED225345A94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F79CADA-6D5A-462D-B5ED-F9EE82FB8A20}" type="slidenum">
              <a:t>8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D44A3A2F-F556-4DA2-9122-47053C5B08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00FE101C-2705-447A-954B-FCF0EC98D0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7900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F883197-719C-46B7-BDEC-F291A050BB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51CBC44-6105-489A-A044-A6328060219B}" type="slidenum">
              <a:t>9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1ED368A1-8571-4EA8-A9BF-100A22F77D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E7A03B06-BAA9-45DC-A123-8AB5332A58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7067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57B99B1-4C04-4047-9127-6E86D75F5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453EF9D-FAF1-4A2B-ABDE-36288048C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3403BA7-CC01-48DB-883A-CA9DA496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C9DBD05-244A-44E4-AF1B-F765ECEA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35D1DF3-A75A-4F2D-8B4B-109F0B65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D18BF0-47E6-4A37-BF43-4F3DAF4F9175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41200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0D8E294-CCED-4138-8A8B-7CC890B8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A029BC4-68B2-4EEA-99C3-E9C1F8D72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CD68298-B0C7-46E7-9A11-DBAD130B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BFEE896-8435-45A4-9783-74E0E191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662D238-D337-4E79-8345-19BE81D0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B9F407-728A-4276-B14C-C84EE0EA7E94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35288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118C2C82-029B-4522-83A3-4B6CFD2C9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8363" y="4103688"/>
            <a:ext cx="2141537" cy="27828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AE7EE95-E075-4956-8495-A87D0BB0C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63" y="4103688"/>
            <a:ext cx="6273800" cy="278288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FAF4BD5-D492-4FA9-A7E1-FB4460EC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0331FF8-8DF0-4EBF-A5D7-38DC0207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4831BA-31DC-46EB-ACBE-0ADEF42B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B2B4DB-21A3-476D-B143-2860E9B483A4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36206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479715-FE2E-40B6-8DB4-9DE5E4D52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6E8088E3-A6CC-41CE-93EA-647359B23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0DC4D12-0E6C-48BF-8BE0-698A5842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177C127-AEA1-44E9-9308-60F84DC1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5CD0420-F7D1-4D28-B9FA-ECCA9100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5D9EA3-B0B1-4B1D-9971-ED7ED76D33BE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71965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3BEB9A7-77CB-49C1-A272-6FB3FB86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2BEB23A-5A2E-4601-9E42-457F6D668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B5AD1CB-F777-4EFA-B29A-EF5A3AE5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34DE51E-B862-4B5D-B910-CD178706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52F7C97-A859-4C08-BAA7-FF4F8415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958E3B-1684-4AEA-9E59-2795CFC4EE37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773382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44D62AA-62DC-42E0-86E5-094CFBA9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634FC05-6C2E-4351-8830-2F211A7C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F6A6E78-717E-479F-BB95-A10B132B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0B272FE-716C-494F-B404-B2C3C62C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B5E8DC7-8B2E-4B74-9E72-295DA0C0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F0E331-FC5E-47DE-80CA-1ACD39154CDA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433500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0101253-2931-4471-A372-FD4766BA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855E45B-FAC1-4638-94FF-770C472A2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2160588"/>
            <a:ext cx="4243388" cy="4384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C2FC507-0FB8-4EB4-A972-336D96EC7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160588"/>
            <a:ext cx="4243387" cy="4384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9ECC922-15A8-4B83-B48F-AADF5067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9B6A615-A611-43EA-A0C8-CA617596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565A72F-5481-41CD-A12C-928A0843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1A648E-1680-48EF-B206-0FA78F3092BF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557217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398E131-6324-41A7-A787-EBD22E62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47B2AA2-826E-437D-8DF0-67D50EADA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A0364627-C133-4844-B079-E94914323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04D01BB1-FEE8-42C1-92BE-B3316A02F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EB30C52-EDBD-40F9-902B-9E7DCF2B9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6F4B485-75B8-4D3B-A227-8D32EB4F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7D5F0C02-CB11-436A-9813-ED3BB939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4594121E-49D5-446C-BBA5-DAECB02B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06CFFE-8E08-4C58-A23E-C770A1EDAB9F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748645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6C0B718-9E57-4198-870C-F53A74B9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0F3F94B-70CA-4E6C-9547-F80B29D4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3CAFA9A-9050-44FC-BF02-F466E7C9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23DB0A4-900D-492A-8463-5508CD33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A40C5E-E5ED-4196-9F7D-4650D4A461D1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681602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EC6DE41-4441-456F-941E-193C0E36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9B67658-F7BE-4D9D-ABE8-BCAFA18D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8E12196-E656-4687-B4E0-D5F41C8F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4ECFE6-C103-4695-8532-FFD62626BAAE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64861588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9A091E-E9DA-4C7A-A658-B6605B81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E4108A9-0387-4B88-9508-501426D2D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B38976C-50E1-476A-9128-82211069C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5F6CA10-31C6-4DBE-A1C0-6E9C5A56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ACE4445-7680-469B-8388-20F8E82B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608A983-35E0-4D6F-9A71-69C628BC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642EC7-1861-4FFA-B84A-85D8DEFC74A9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11288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F40DA65-E169-4E7E-AE9B-09234696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8C406DD-243C-4AB8-963F-92DF105BC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B5652CA-F3CA-409A-AC8D-777B2B25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D95410C-B86F-44BF-9D31-AD5D4C66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3B3DD81-8FE0-457B-BB66-4FE5D5C2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7A121C-FF5A-46ED-950C-418E437AC625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262878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F850168-225B-4825-A665-5E317A97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E0F8BD4D-801D-42B1-BC73-4D35C452C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093923A-DC1B-498B-B853-47450D990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6D17562-CDCB-444F-9BC9-2C30F6D3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972CF13-335F-4E45-BCDB-8D9CA624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040B569-FCC2-4D7C-9315-F4BAC02C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B79E56-1F45-43D7-BEA0-06A4E3DE0977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175463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A621270-954F-4C31-A065-7BF44F70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CF3D2AC0-8BFD-4A00-9D6C-D1AF4A067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25DC06C-9CD9-46D8-9D73-2530D47C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017DDE6-68D5-4785-A86C-0AC99217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A718EBB-B03F-4DF3-BDB9-8728357E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74A745-C88C-423D-A3B0-C952316E5677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753368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87A106B4-1012-4208-A665-6D219EC49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62825" y="301625"/>
            <a:ext cx="2212975" cy="62436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FCE72A9-3C6C-4253-9284-A8915E296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725" y="301625"/>
            <a:ext cx="6489700" cy="62436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6D05999-01D8-4A4C-894A-60A85BAC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8AB2D70-77A5-4629-A460-8A61C0C5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63958F6-D60B-49E3-9914-D2804019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C06D58-9AE2-483E-9021-2BCD4BBBC65B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85271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7694ED4-5FFE-4F0F-84DF-1CB575A2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28563F6-21BF-486C-BC12-AF317006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D971788-BE62-4CD3-9AA9-8A8AE62F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63B9136-F503-42CC-9815-5CA1E3AF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129538B-F2E1-44A1-A793-C7BD4460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00EDBF-0F7F-4D92-BE9A-E14A3E87CBB6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1704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F7433B2-503F-4AAA-B4A0-DD79C1B0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A3A3585-5B73-4C0D-A1A7-6CD20F429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63" y="5903913"/>
            <a:ext cx="4206875" cy="9826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D32069B-DABE-4DB1-B9D6-11476E2CA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1438" y="5903913"/>
            <a:ext cx="4208462" cy="9826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E8DAA71-633F-4462-8D93-AF2885A4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89D2772-C12E-423B-8469-6CA1A841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7154BEE-AC45-4A3B-83A7-739A70CC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0471EB-A12A-441E-81E9-5D32E5D8F32B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36603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20D9FC-D33B-4BEF-8514-2A37F8A9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78BC489-9911-4EF8-B36E-E55D37D08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1F12C88-6FFF-4D05-A691-A46857FC1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FA6C2639-A612-4A40-9762-A06C2BE5A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AF11E4-CFD6-4B9D-B75B-8566998E2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EC860654-8FFD-4173-A449-58FD0ED5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8C40FC7-AB75-4130-A7FB-A740BD5C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590ED538-25BE-4FEF-831D-18650F8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2578B-B0A2-4FFD-ADB2-8DAB73C03DD7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94631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F884848-74DE-4E84-886A-CA8FF79C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88D28F25-C9F9-4B5B-80B9-F0446CA5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1929668-9096-40EF-AC23-F2D1AD1D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3D0FAAA-93FA-4ED9-B11D-E732AA08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213DDB-AFEC-49A7-B3F0-9EA44CCA9D35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95143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679CF989-EDF4-4702-9758-7476C434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17506DB-232D-463A-8746-A0E719A0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2ED802F-564B-4922-AE7C-EC13DBB8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59F722-C9AE-4D8D-9287-D1226615C057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0835324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B115F40-44DD-4854-8B96-01191401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7B71168-BE86-4B89-9DB2-65F73B0B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09C613-30D2-4547-8D59-A28ADC419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39CBE8A-1AC2-46F1-9B2F-E0808538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D2204E7-1E29-4F40-B664-680CB035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917889C-9DD6-4509-AEA0-254E256B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186896-1B5E-44E8-8F11-B585B57209E8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13374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61D3604-B35F-460F-9402-FBBF4FE1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49239B6-947C-41E8-A589-41FD5BB3B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B6E075-4272-4DB0-AC17-55B85DE86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7DD3706-2872-47E9-8EE4-201ADE9A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E1302CB-8E5A-4496-8A42-03850816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FC28435-9E37-44DA-8696-F3378483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723E9B-84BA-463F-A66A-C13E6D6194B1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90817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1CA8A90-5E2B-4D50-9799-65741E2077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2000" y="4104000"/>
            <a:ext cx="8568000" cy="14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AE44A22-1F2E-46F5-A1F2-D5698A4ABC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2000" y="5903999"/>
            <a:ext cx="8568000" cy="982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3D146F5-7C81-46E7-9710-EC36725799B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64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8A43286-44FF-49D9-AE16-AEE46DB40A3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644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BCE3C03-57D7-4816-AB33-CCAC510C463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4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8867D1DA-25C2-4130-8438-5ABB937EF822}" type="slidenum">
              <a:t>‹N›</a:t>
            </a:fld>
            <a:r>
              <a:rPr lang="de-DE"/>
              <a:t> /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xmlns="" id="{6C805DF2-1C04-4364-9A58-811E92F723C3}"/>
              </a:ext>
            </a:extLst>
          </p:cNvPr>
          <p:cNvSpPr/>
          <p:nvPr/>
        </p:nvSpPr>
        <p:spPr>
          <a:xfrm>
            <a:off x="0" y="4320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vert="horz" lIns="0" tIns="0" rIns="0" bIns="0" anchor="ctr" anchorCtr="0">
            <a:noAutofit/>
          </a:bodyPr>
          <a:lstStyle/>
          <a:p>
            <a:pPr lvl="0" rtl="0" hangingPunct="0">
              <a:buNone/>
              <a:tabLst/>
            </a:pPr>
            <a:endParaRPr lang="de-DE" sz="1400" kern="1200">
              <a:latin typeface="Open Sans" pitchFamily="34"/>
              <a:ea typeface="Segoe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hangingPunct="0">
        <a:tabLst/>
        <a:defRPr lang="de-DE" sz="4800" b="1" i="0" u="none" strike="noStrike" kern="1200">
          <a:ln>
            <a:noFill/>
          </a:ln>
          <a:solidFill>
            <a:srgbClr val="333333"/>
          </a:solidFill>
          <a:latin typeface="Open Sans" pitchFamily="34"/>
        </a:defRPr>
      </a:lvl1pPr>
    </p:titleStyle>
    <p:bodyStyle>
      <a:lvl1pPr marL="0" marR="0" indent="0" rtl="0" hangingPunct="0">
        <a:spcBef>
          <a:spcPts val="0"/>
        </a:spcBef>
        <a:spcAft>
          <a:spcPts val="1879"/>
        </a:spcAft>
        <a:tabLst/>
        <a:defRPr lang="de-DE" sz="2400" b="0" i="0" u="none" strike="noStrike" kern="1200">
          <a:ln>
            <a:noFill/>
          </a:ln>
          <a:solidFill>
            <a:srgbClr val="333333"/>
          </a:solidFill>
          <a:latin typeface="Open Sans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69B7EC3-BE78-4579-8396-42EB508F5E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CEBBC04-C633-4F63-9012-2C0BB5764A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680CD3E-253B-4442-9064-83754000793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450E91A-C5A7-4385-B8BA-9206A24BB61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A97245-D937-4442-B591-2202DFF6638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69B82B6B-A29E-4CF9-8FB2-1492D47497F6}" type="slidenum">
              <a:t>‹N›</a:t>
            </a:fld>
            <a:r>
              <a:rPr lang="de-DE"/>
              <a:t> /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xmlns="" id="{080F7D69-AE92-497E-9918-393A640AE456}"/>
              </a:ext>
            </a:extLst>
          </p:cNvPr>
          <p:cNvSpPr/>
          <p:nvPr/>
        </p:nvSpPr>
        <p:spPr>
          <a:xfrm>
            <a:off x="0" y="288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vert="horz" lIns="0" tIns="0" rIns="0" bIns="0" anchor="ctr" anchorCtr="0">
            <a:noAutofit/>
          </a:bodyPr>
          <a:lstStyle/>
          <a:p>
            <a:pPr lvl="0" rtl="0" hangingPunct="0">
              <a:buNone/>
              <a:tabLst/>
            </a:pPr>
            <a:endParaRPr lang="de-DE" sz="1400" kern="1200">
              <a:latin typeface="Open Sans" pitchFamily="34"/>
              <a:ea typeface="Segoe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hangingPunct="0">
        <a:tabLst/>
        <a:defRPr lang="de-DE" sz="4400" b="1" i="0" u="none" strike="noStrike" kern="1200">
          <a:ln>
            <a:noFill/>
          </a:ln>
          <a:solidFill>
            <a:srgbClr val="333333"/>
          </a:solidFill>
          <a:latin typeface="Open Sans" pitchFamily="34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2800" b="0" i="0" u="none" strike="noStrike" kern="1200">
          <a:ln>
            <a:noFill/>
          </a:ln>
          <a:solidFill>
            <a:srgbClr val="333333"/>
          </a:solidFill>
          <a:latin typeface="Open Sans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90FF63A-9881-40BB-BAD1-B1874B72E2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1200" y="1006763"/>
            <a:ext cx="9097818" cy="3576655"/>
          </a:xfrm>
        </p:spPr>
        <p:txBody>
          <a:bodyPr/>
          <a:lstStyle/>
          <a:p>
            <a:pPr lvl="0" algn="ctr"/>
            <a:r>
              <a:rPr lang="en-GB" dirty="0">
                <a:latin typeface="Seriff"/>
              </a:rPr>
              <a:t>The </a:t>
            </a:r>
            <a:r>
              <a:rPr lang="en-GB" dirty="0" smtClean="0">
                <a:latin typeface="Seriff"/>
              </a:rPr>
              <a:t>Italian Soldiers </a:t>
            </a:r>
            <a:br>
              <a:rPr lang="en-GB" dirty="0" smtClean="0">
                <a:latin typeface="Seriff"/>
              </a:rPr>
            </a:br>
            <a:r>
              <a:rPr lang="en-GB" dirty="0" smtClean="0">
                <a:latin typeface="Seriff"/>
              </a:rPr>
              <a:t>in</a:t>
            </a:r>
            <a:br>
              <a:rPr lang="en-GB" dirty="0" smtClean="0">
                <a:latin typeface="Seriff"/>
              </a:rPr>
            </a:br>
            <a:r>
              <a:rPr lang="en-GB" dirty="0">
                <a:latin typeface="Seriff"/>
              </a:rPr>
              <a:t>R</a:t>
            </a:r>
            <a:r>
              <a:rPr lang="en-GB" dirty="0" smtClean="0">
                <a:latin typeface="Seriff"/>
              </a:rPr>
              <a:t>. Kipling’s </a:t>
            </a:r>
            <a:br>
              <a:rPr lang="en-GB" dirty="0" smtClean="0">
                <a:latin typeface="Seriff"/>
              </a:rPr>
            </a:br>
            <a:r>
              <a:rPr lang="en-GB" dirty="0" smtClean="0">
                <a:latin typeface="Seriff"/>
              </a:rPr>
              <a:t>The </a:t>
            </a:r>
            <a:r>
              <a:rPr lang="en-GB" dirty="0">
                <a:latin typeface="Seriff"/>
              </a:rPr>
              <a:t>W</a:t>
            </a:r>
            <a:r>
              <a:rPr lang="en-GB" dirty="0" smtClean="0">
                <a:latin typeface="Seriff"/>
              </a:rPr>
              <a:t>ar </a:t>
            </a:r>
            <a:r>
              <a:rPr lang="en-GB" dirty="0">
                <a:latin typeface="Seriff"/>
              </a:rPr>
              <a:t>in the </a:t>
            </a:r>
            <a:r>
              <a:rPr lang="en-GB" dirty="0" smtClean="0">
                <a:latin typeface="Seriff"/>
              </a:rPr>
              <a:t>Mountains</a:t>
            </a:r>
            <a:endParaRPr lang="en-GB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0CB6AC7-C832-441F-AA9A-F618A55242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2000" y="5544000"/>
            <a:ext cx="8568000" cy="1780928"/>
          </a:xfrm>
        </p:spPr>
        <p:txBody>
          <a:bodyPr/>
          <a:lstStyle/>
          <a:p>
            <a:pPr algn="r"/>
            <a:r>
              <a:rPr lang="de-DE" dirty="0">
                <a:latin typeface="Seriff"/>
              </a:rPr>
              <a:t>5^ALS</a:t>
            </a:r>
          </a:p>
          <a:p>
            <a:pPr algn="r"/>
            <a:r>
              <a:rPr lang="de-DE" dirty="0">
                <a:latin typeface="Seriff"/>
              </a:rPr>
              <a:t>Bergantin E., D‘ Agostinis I., Ongaro A., Scolaro E., Sorato 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1212F90-A0DA-40F3-AE6D-1095525D51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" y="46041"/>
            <a:ext cx="10080625" cy="7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12F2811-EBB5-47E2-BFE8-AF9A4D6B69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300960"/>
            <a:ext cx="8855640" cy="1262520"/>
          </a:xfrm>
        </p:spPr>
        <p:txBody>
          <a:bodyPr/>
          <a:lstStyle/>
          <a:p>
            <a:r>
              <a:rPr lang="de-DE">
                <a:latin typeface="Seriff"/>
              </a:rPr>
              <a:t>Time</a:t>
            </a:r>
            <a:endParaRPr lang="de-DE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79DF596-FBCE-4BC5-AA9D-783DDF24BE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2073" y="2095345"/>
            <a:ext cx="5884000" cy="4384800"/>
          </a:xfrm>
        </p:spPr>
        <p:txBody>
          <a:bodyPr/>
          <a:lstStyle/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endParaRPr lang="de-DE" sz="2600" dirty="0" smtClean="0">
              <a:latin typeface="Seriff"/>
            </a:endParaRPr>
          </a:p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 smtClean="0">
                <a:latin typeface="Seriff"/>
              </a:rPr>
              <a:t>Narration </a:t>
            </a:r>
            <a:r>
              <a:rPr lang="de-DE" sz="2600" dirty="0" err="1">
                <a:latin typeface="Seriff"/>
              </a:rPr>
              <a:t>covers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about</a:t>
            </a:r>
            <a:r>
              <a:rPr lang="de-DE" sz="2600" dirty="0">
                <a:latin typeface="Seriff"/>
              </a:rPr>
              <a:t> 20 </a:t>
            </a:r>
            <a:r>
              <a:rPr lang="de-DE" sz="2600" dirty="0" err="1">
                <a:latin typeface="Seriff"/>
              </a:rPr>
              <a:t>days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smtClean="0">
                <a:latin typeface="Seriff"/>
              </a:rPr>
              <a:t>in </a:t>
            </a:r>
            <a:r>
              <a:rPr lang="de-DE" sz="2600" dirty="0">
                <a:latin typeface="Seriff"/>
              </a:rPr>
              <a:t>June 1917</a:t>
            </a:r>
          </a:p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 smtClean="0">
                <a:latin typeface="Seriff"/>
              </a:rPr>
              <a:t> </a:t>
            </a:r>
            <a:r>
              <a:rPr lang="de-DE" sz="2600" dirty="0">
                <a:latin typeface="Seriff"/>
              </a:rPr>
              <a:t>N</a:t>
            </a:r>
            <a:r>
              <a:rPr lang="de-DE" sz="2600" dirty="0" smtClean="0">
                <a:latin typeface="Seriff"/>
              </a:rPr>
              <a:t>arration </a:t>
            </a:r>
            <a:r>
              <a:rPr lang="de-DE" sz="2600" dirty="0" err="1">
                <a:latin typeface="Seriff"/>
              </a:rPr>
              <a:t>proceeds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by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images</a:t>
            </a:r>
            <a:r>
              <a:rPr lang="de-DE" sz="2600" dirty="0">
                <a:latin typeface="Seriff"/>
              </a:rPr>
              <a:t> </a:t>
            </a:r>
            <a:endParaRPr lang="de-DE" sz="2600" dirty="0" smtClean="0">
              <a:latin typeface="Seriff"/>
            </a:endParaRPr>
          </a:p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 smtClean="0">
                <a:latin typeface="Seriff"/>
              </a:rPr>
              <a:t>Time </a:t>
            </a:r>
            <a:r>
              <a:rPr lang="de-DE" sz="2600" dirty="0" err="1" smtClean="0">
                <a:latin typeface="Seriff"/>
              </a:rPr>
              <a:t>shifts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>
                <a:latin typeface="Seriff"/>
              </a:rPr>
              <a:t>and time </a:t>
            </a:r>
            <a:r>
              <a:rPr lang="de-DE" sz="2600" dirty="0" err="1" smtClean="0">
                <a:latin typeface="Seriff"/>
              </a:rPr>
              <a:t>expansion</a:t>
            </a:r>
            <a:r>
              <a:rPr lang="de-DE" sz="2600" dirty="0" smtClean="0">
                <a:latin typeface="Seriff"/>
              </a:rPr>
              <a:t> do </a:t>
            </a:r>
            <a:r>
              <a:rPr lang="de-DE" sz="2600" dirty="0">
                <a:latin typeface="Seriff"/>
              </a:rPr>
              <a:t>not </a:t>
            </a:r>
            <a:r>
              <a:rPr lang="de-DE" sz="2600" dirty="0" err="1">
                <a:latin typeface="Seriff"/>
              </a:rPr>
              <a:t>allow</a:t>
            </a:r>
            <a:r>
              <a:rPr lang="de-DE" sz="2600" dirty="0">
                <a:latin typeface="Seriff"/>
              </a:rPr>
              <a:t> the </a:t>
            </a:r>
            <a:r>
              <a:rPr lang="de-DE" sz="2600" dirty="0" err="1">
                <a:latin typeface="Seriff"/>
              </a:rPr>
              <a:t>reader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to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refer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to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clear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landmarks</a:t>
            </a:r>
            <a:r>
              <a:rPr lang="de-DE" sz="2600" dirty="0" smtClean="0">
                <a:latin typeface="Seriff"/>
              </a:rPr>
              <a:t> </a:t>
            </a:r>
            <a:r>
              <a:rPr lang="en-US" sz="2600" dirty="0">
                <a:latin typeface="Seriff"/>
              </a:rPr>
              <a:t>except for the dates </a:t>
            </a:r>
            <a:r>
              <a:rPr lang="en-US" sz="2600" dirty="0" smtClean="0">
                <a:latin typeface="Seriff"/>
              </a:rPr>
              <a:t>at </a:t>
            </a:r>
            <a:r>
              <a:rPr lang="en-US" sz="2600" dirty="0">
                <a:latin typeface="Seriff"/>
              </a:rPr>
              <a:t>the beginning of the chapter</a:t>
            </a:r>
            <a:endParaRPr lang="de-DE" sz="2600" dirty="0">
              <a:latin typeface="Seriff"/>
            </a:endParaRPr>
          </a:p>
        </p:txBody>
      </p:sp>
      <p:pic>
        <p:nvPicPr>
          <p:cNvPr id="5122" name="Picture 2" descr="Risultati immagini">
            <a:extLst>
              <a:ext uri="{FF2B5EF4-FFF2-40B4-BE49-F238E27FC236}">
                <a16:creationId xmlns:a16="http://schemas.microsoft.com/office/drawing/2014/main" xmlns="" id="{124DC8C7-A025-4930-9D59-4A148B62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9733" y="2732768"/>
            <a:ext cx="4203058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B9D15F6-0DD5-4870-9712-21B81822B6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>
                <a:latin typeface="Seriff"/>
              </a:rPr>
              <a:t>Language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EA7ED7B-D988-45C4-97D0-0C08369C66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2160000"/>
            <a:ext cx="5515700" cy="4384800"/>
          </a:xfrm>
        </p:spPr>
        <p:txBody>
          <a:bodyPr/>
          <a:lstStyle/>
          <a:p>
            <a:pPr lvl="0">
              <a:buClr>
                <a:srgbClr val="EF2929"/>
              </a:buClr>
              <a:buSzPct val="45000"/>
            </a:pPr>
            <a:r>
              <a:rPr lang="de-DE" sz="2600" dirty="0">
                <a:latin typeface="Seriff"/>
              </a:rPr>
              <a:t>Simple language:</a:t>
            </a:r>
          </a:p>
          <a:p>
            <a:pPr marL="342900" lvl="1" indent="-342900" hangingPunct="0">
              <a:spcBef>
                <a:spcPts val="0"/>
              </a:spcBef>
              <a:spcAft>
                <a:spcPts val="1414"/>
              </a:spcAft>
              <a:buClr>
                <a:srgbClr val="EF2929"/>
              </a:buClr>
              <a:buSzPct val="100000"/>
            </a:pPr>
            <a:r>
              <a:rPr lang="de-DE" sz="2600" dirty="0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Informal </a:t>
            </a:r>
            <a:r>
              <a:rPr lang="de-DE" sz="2600" dirty="0" err="1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register</a:t>
            </a:r>
            <a:endParaRPr lang="de-DE" sz="2600" dirty="0">
              <a:solidFill>
                <a:srgbClr val="333333"/>
              </a:solidFill>
              <a:latin typeface="Seriff"/>
              <a:ea typeface="Microsoft YaHei" pitchFamily="2"/>
              <a:cs typeface="Mangal" pitchFamily="2"/>
            </a:endParaRPr>
          </a:p>
          <a:p>
            <a:pPr marL="342900" lvl="1" indent="-342900" hangingPunct="0">
              <a:spcBef>
                <a:spcPts val="0"/>
              </a:spcBef>
              <a:spcAft>
                <a:spcPts val="1414"/>
              </a:spcAft>
              <a:buClr>
                <a:srgbClr val="EF2929"/>
              </a:buClr>
              <a:buSzPct val="100000"/>
            </a:pPr>
            <a:r>
              <a:rPr lang="en-US" sz="2800" dirty="0" smtClean="0">
                <a:latin typeface="PT Serif" charset="0"/>
                <a:ea typeface="PT Serif" charset="0"/>
                <a:cs typeface="PT Serif" charset="0"/>
              </a:rPr>
              <a:t>Short</a:t>
            </a:r>
            <a:r>
              <a:rPr lang="en-US" sz="2800" dirty="0">
                <a:latin typeface="PT Serif" charset="0"/>
                <a:ea typeface="PT Serif" charset="0"/>
                <a:cs typeface="PT Serif" charset="0"/>
              </a:rPr>
              <a:t>, simple sentences, with the use of coordination </a:t>
            </a:r>
          </a:p>
          <a:p>
            <a:pPr marL="342900" lvl="1" indent="-342900" hangingPunct="0">
              <a:spcBef>
                <a:spcPts val="0"/>
              </a:spcBef>
              <a:spcAft>
                <a:spcPts val="1414"/>
              </a:spcAft>
              <a:buClr>
                <a:srgbClr val="EF2929"/>
              </a:buClr>
              <a:buSzPct val="100000"/>
            </a:pPr>
            <a:r>
              <a:rPr lang="de-DE" sz="2600" dirty="0" err="1" smtClean="0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Metaphores</a:t>
            </a:r>
            <a:r>
              <a:rPr lang="de-DE" sz="2600" dirty="0" smtClean="0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 </a:t>
            </a:r>
            <a:r>
              <a:rPr lang="de-DE" sz="2600" dirty="0" err="1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with</a:t>
            </a:r>
            <a:r>
              <a:rPr lang="de-DE" sz="2600" dirty="0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 </a:t>
            </a:r>
            <a:r>
              <a:rPr lang="de-DE" sz="2600" dirty="0" err="1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terms</a:t>
            </a:r>
            <a:r>
              <a:rPr lang="de-DE" sz="2600" dirty="0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 </a:t>
            </a:r>
            <a:r>
              <a:rPr lang="de-DE" sz="2600" dirty="0" err="1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of</a:t>
            </a:r>
            <a:r>
              <a:rPr lang="de-DE" sz="2600" dirty="0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 </a:t>
            </a:r>
            <a:r>
              <a:rPr lang="de-DE" sz="2600" dirty="0" err="1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comparison</a:t>
            </a:r>
            <a:r>
              <a:rPr lang="de-DE" sz="2600" dirty="0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 </a:t>
            </a:r>
            <a:r>
              <a:rPr lang="de-DE" sz="2600" dirty="0" err="1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belonging</a:t>
            </a:r>
            <a:r>
              <a:rPr lang="de-DE" sz="2600" dirty="0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 </a:t>
            </a:r>
            <a:r>
              <a:rPr lang="de-DE" sz="2600" dirty="0" err="1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to</a:t>
            </a:r>
            <a:r>
              <a:rPr lang="de-DE" sz="2600" dirty="0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 </a:t>
            </a:r>
            <a:r>
              <a:rPr lang="de-DE" sz="2600" dirty="0" err="1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popolar</a:t>
            </a:r>
            <a:r>
              <a:rPr lang="de-DE" sz="2600" dirty="0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 </a:t>
            </a:r>
            <a:r>
              <a:rPr lang="de-DE" sz="2600" dirty="0" err="1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culture</a:t>
            </a:r>
            <a:endParaRPr lang="de-DE" sz="2600" dirty="0">
              <a:solidFill>
                <a:srgbClr val="333333"/>
              </a:solidFill>
              <a:latin typeface="Seriff"/>
              <a:ea typeface="Microsoft YaHei" pitchFamily="2"/>
              <a:cs typeface="Mangal" pitchFamily="2"/>
            </a:endParaRPr>
          </a:p>
          <a:p>
            <a:pPr lvl="0">
              <a:buClr>
                <a:srgbClr val="EF2929"/>
              </a:buClr>
              <a:buSzPct val="45000"/>
            </a:pPr>
            <a:r>
              <a:rPr lang="de-DE" sz="2600" smtClean="0">
                <a:latin typeface="Seriff"/>
              </a:rPr>
              <a:t>→ </a:t>
            </a:r>
            <a:r>
              <a:rPr lang="de-DE" sz="2600" dirty="0" err="1">
                <a:latin typeface="Seriff"/>
              </a:rPr>
              <a:t>W</a:t>
            </a:r>
            <a:r>
              <a:rPr lang="de-DE" sz="2600" smtClean="0">
                <a:latin typeface="Seriff"/>
              </a:rPr>
              <a:t>ide </a:t>
            </a:r>
            <a:r>
              <a:rPr lang="de-DE" sz="2600" dirty="0" err="1" smtClean="0">
                <a:latin typeface="Seriff"/>
              </a:rPr>
              <a:t>prospect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of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expectation</a:t>
            </a:r>
            <a:endParaRPr lang="de-DE" sz="2600" dirty="0" smtClean="0">
              <a:latin typeface="Seriff"/>
            </a:endParaRPr>
          </a:p>
          <a:p>
            <a:pPr lvl="0"/>
            <a:r>
              <a:rPr lang="de-DE" sz="2600" dirty="0" smtClean="0"/>
              <a:t> </a:t>
            </a:r>
            <a:endParaRPr lang="de-DE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DBA7B7D-F0E2-4F72-9760-20E6FDA37D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>
                <a:latin typeface="Seriff"/>
              </a:rPr>
              <a:t>The </a:t>
            </a:r>
            <a:r>
              <a:rPr lang="de-DE" dirty="0" err="1">
                <a:latin typeface="Seriff"/>
              </a:rPr>
              <a:t>idea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of</a:t>
            </a:r>
            <a:r>
              <a:rPr lang="de-DE" dirty="0">
                <a:latin typeface="Seriff"/>
              </a:rPr>
              <a:t> </a:t>
            </a:r>
            <a:r>
              <a:rPr lang="de-DE" dirty="0" err="1" smtClean="0">
                <a:latin typeface="Seriff"/>
              </a:rPr>
              <a:t>Italian</a:t>
            </a:r>
            <a:r>
              <a:rPr lang="de-DE" dirty="0" smtClean="0">
                <a:latin typeface="Seriff"/>
              </a:rPr>
              <a:t> </a:t>
            </a:r>
            <a:r>
              <a:rPr lang="de-DE" dirty="0" err="1" smtClean="0">
                <a:latin typeface="Seriff"/>
              </a:rPr>
              <a:t>soldiers</a:t>
            </a:r>
            <a:r>
              <a:rPr lang="de-DE" dirty="0">
                <a:latin typeface="Seriff"/>
              </a:rPr>
              <a:t/>
            </a:r>
            <a:br>
              <a:rPr lang="de-DE" dirty="0">
                <a:latin typeface="Seriff"/>
              </a:rPr>
            </a:br>
            <a:r>
              <a:rPr lang="de-DE" dirty="0" smtClean="0">
                <a:latin typeface="Seriff"/>
              </a:rPr>
              <a:t>Chapter </a:t>
            </a:r>
            <a:r>
              <a:rPr lang="de-DE" dirty="0">
                <a:latin typeface="Seriff"/>
              </a:rPr>
              <a:t>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AEE39C1-EF5E-426B-9920-01B0013CA6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86691" y="1662545"/>
            <a:ext cx="9060873" cy="5708073"/>
          </a:xfrm>
        </p:spPr>
        <p:txBody>
          <a:bodyPr/>
          <a:lstStyle/>
          <a:p>
            <a:pPr lvl="0" algn="just">
              <a:buClr>
                <a:srgbClr val="EF2929"/>
              </a:buClr>
              <a:buSzPct val="45000"/>
            </a:pPr>
            <a:r>
              <a:rPr lang="de-DE" sz="2600" b="1" dirty="0" err="1" smtClean="0">
                <a:solidFill>
                  <a:srgbClr val="FF0000"/>
                </a:solidFill>
                <a:latin typeface="Seriff"/>
              </a:rPr>
              <a:t>Italian</a:t>
            </a:r>
            <a:r>
              <a:rPr lang="de-DE" sz="2600" b="1" dirty="0" smtClean="0">
                <a:solidFill>
                  <a:srgbClr val="FF0000"/>
                </a:solidFill>
                <a:latin typeface="Seriff"/>
              </a:rPr>
              <a:t> </a:t>
            </a:r>
            <a:r>
              <a:rPr lang="de-DE" sz="2600" b="1" dirty="0" err="1" smtClean="0">
                <a:solidFill>
                  <a:srgbClr val="FF0000"/>
                </a:solidFill>
                <a:latin typeface="Seriff"/>
              </a:rPr>
              <a:t>soldiers</a:t>
            </a:r>
            <a:r>
              <a:rPr lang="de-DE" sz="2600" b="1" dirty="0" smtClean="0">
                <a:solidFill>
                  <a:srgbClr val="FF0000"/>
                </a:solidFill>
                <a:latin typeface="Seriff"/>
              </a:rPr>
              <a:t>‘ </a:t>
            </a:r>
            <a:r>
              <a:rPr lang="de-DE" sz="2600" b="1" dirty="0" err="1" smtClean="0">
                <a:solidFill>
                  <a:srgbClr val="FF0000"/>
                </a:solidFill>
                <a:latin typeface="Seriff"/>
              </a:rPr>
              <a:t>characterization</a:t>
            </a:r>
            <a:endParaRPr lang="de-DE" sz="2600" b="1" dirty="0" smtClean="0">
              <a:solidFill>
                <a:srgbClr val="FF0000"/>
              </a:solidFill>
              <a:latin typeface="Seriff"/>
            </a:endParaRPr>
          </a:p>
          <a:p>
            <a:pPr algn="just">
              <a:buClr>
                <a:srgbClr val="EF2929"/>
              </a:buClr>
              <a:buSzPct val="45000"/>
            </a:pPr>
            <a:r>
              <a:rPr lang="de-DE" sz="2600" b="1" dirty="0" smtClean="0">
                <a:latin typeface="Seriff"/>
              </a:rPr>
              <a:t>Features</a:t>
            </a:r>
            <a:endParaRPr lang="de-DE" sz="2600" b="1" dirty="0">
              <a:latin typeface="Seriff"/>
            </a:endParaRPr>
          </a:p>
          <a:p>
            <a:pPr marL="457200" lvl="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 err="1" smtClean="0">
                <a:latin typeface="Seriff"/>
              </a:rPr>
              <a:t>physical</a:t>
            </a:r>
            <a:endParaRPr lang="de-DE" sz="2600" dirty="0" smtClean="0">
              <a:latin typeface="Seriff"/>
            </a:endParaRPr>
          </a:p>
          <a:p>
            <a:pPr marL="457200" lvl="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 err="1" smtClean="0">
                <a:latin typeface="Seriff"/>
              </a:rPr>
              <a:t>psycological</a:t>
            </a:r>
            <a:r>
              <a:rPr lang="de-DE" sz="2600" dirty="0" smtClean="0">
                <a:latin typeface="Seriff"/>
              </a:rPr>
              <a:t> </a:t>
            </a:r>
          </a:p>
          <a:p>
            <a:pPr lvl="0" algn="just">
              <a:buClr>
                <a:srgbClr val="EF2929"/>
              </a:buClr>
              <a:buSzPct val="45000"/>
            </a:pPr>
            <a:r>
              <a:rPr lang="de-DE" sz="2600" b="1" dirty="0" smtClean="0">
                <a:solidFill>
                  <a:srgbClr val="FF0000"/>
                </a:solidFill>
                <a:latin typeface="Seriff"/>
              </a:rPr>
              <a:t>Strong points</a:t>
            </a:r>
            <a:r>
              <a:rPr lang="de-DE" sz="2600" dirty="0" smtClean="0">
                <a:latin typeface="Seriff"/>
              </a:rPr>
              <a:t>:</a:t>
            </a:r>
            <a:endParaRPr lang="de-DE" sz="2600" dirty="0">
              <a:latin typeface="Seriff"/>
            </a:endParaRPr>
          </a:p>
          <a:p>
            <a:pPr marL="457200" lvl="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 err="1">
                <a:latin typeface="Seriff"/>
              </a:rPr>
              <a:t>Obedience</a:t>
            </a:r>
            <a:r>
              <a:rPr lang="de-DE" sz="2600" dirty="0">
                <a:latin typeface="Seriff"/>
              </a:rPr>
              <a:t> (</a:t>
            </a:r>
            <a:r>
              <a:rPr lang="de-DE" sz="2600" dirty="0" err="1">
                <a:latin typeface="Seriff"/>
              </a:rPr>
              <a:t>page</a:t>
            </a:r>
            <a:r>
              <a:rPr lang="de-DE" sz="2600" dirty="0">
                <a:latin typeface="Seriff"/>
              </a:rPr>
              <a:t> 9)</a:t>
            </a:r>
          </a:p>
          <a:p>
            <a:pPr marL="457200" lvl="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 err="1" smtClean="0">
                <a:latin typeface="Seriff"/>
              </a:rPr>
              <a:t>Perseverance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>
                <a:latin typeface="Seriff"/>
              </a:rPr>
              <a:t>(</a:t>
            </a:r>
            <a:r>
              <a:rPr lang="de-DE" sz="2600" dirty="0" err="1">
                <a:latin typeface="Seriff"/>
              </a:rPr>
              <a:t>pages</a:t>
            </a:r>
            <a:r>
              <a:rPr lang="de-DE" sz="2600" dirty="0">
                <a:latin typeface="Seriff"/>
              </a:rPr>
              <a:t> 11, 14)</a:t>
            </a:r>
          </a:p>
          <a:p>
            <a:pPr marL="457200" lvl="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 smtClean="0">
                <a:latin typeface="Seriff"/>
              </a:rPr>
              <a:t>Courage </a:t>
            </a:r>
            <a:r>
              <a:rPr lang="de-DE" sz="2600" dirty="0">
                <a:latin typeface="Seriff"/>
              </a:rPr>
              <a:t>(</a:t>
            </a:r>
            <a:r>
              <a:rPr lang="de-DE" sz="2600" dirty="0" err="1">
                <a:latin typeface="Seriff"/>
              </a:rPr>
              <a:t>page</a:t>
            </a:r>
            <a:r>
              <a:rPr lang="de-DE" sz="2600" dirty="0">
                <a:latin typeface="Seriff"/>
              </a:rPr>
              <a:t> 13)</a:t>
            </a:r>
          </a:p>
          <a:p>
            <a:pPr marL="457200" lvl="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 smtClean="0">
                <a:latin typeface="Seriff"/>
              </a:rPr>
              <a:t>Never surrender(</a:t>
            </a:r>
            <a:r>
              <a:rPr lang="de-DE" sz="2600" dirty="0" err="1" smtClean="0">
                <a:latin typeface="Seriff"/>
              </a:rPr>
              <a:t>page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>
                <a:latin typeface="Seriff"/>
              </a:rPr>
              <a:t>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3E3A170-E810-4451-9387-03A236A874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2774" y="282169"/>
            <a:ext cx="8855075" cy="1262063"/>
          </a:xfrm>
        </p:spPr>
        <p:txBody>
          <a:bodyPr/>
          <a:lstStyle/>
          <a:p>
            <a:pPr lvl="0"/>
            <a:r>
              <a:rPr lang="de-DE" dirty="0">
                <a:latin typeface="Seriff"/>
              </a:rPr>
              <a:t>The </a:t>
            </a:r>
            <a:r>
              <a:rPr lang="de-DE" dirty="0" err="1">
                <a:latin typeface="Seriff"/>
              </a:rPr>
              <a:t>idea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of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Italian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soldiers</a:t>
            </a:r>
            <a:r>
              <a:rPr lang="de-DE" dirty="0">
                <a:latin typeface="Seriff"/>
              </a:rPr>
              <a:t/>
            </a:r>
            <a:br>
              <a:rPr lang="de-DE" dirty="0">
                <a:latin typeface="Seriff"/>
              </a:rPr>
            </a:br>
            <a:r>
              <a:rPr lang="de-DE" dirty="0">
                <a:latin typeface="Seriff"/>
              </a:rPr>
              <a:t>Chapter </a:t>
            </a:r>
            <a:r>
              <a:rPr lang="de-DE" dirty="0" smtClean="0">
                <a:latin typeface="Seriff"/>
              </a:rPr>
              <a:t>II</a:t>
            </a:r>
            <a:endParaRPr lang="de-DE" dirty="0">
              <a:latin typeface="Seriff"/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xmlns="" id="{617C0FAD-BD0B-4874-BD85-57C2266810C9}"/>
              </a:ext>
            </a:extLst>
          </p:cNvPr>
          <p:cNvSpPr txBox="1">
            <a:spLocks/>
          </p:cNvSpPr>
          <p:nvPr/>
        </p:nvSpPr>
        <p:spPr>
          <a:xfrm>
            <a:off x="471054" y="1620125"/>
            <a:ext cx="8340435" cy="479914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414"/>
              </a:spcAft>
              <a:tabLst/>
              <a:defRPr lang="de-DE" sz="280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Microsoft YaHei" pitchFamily="2"/>
                <a:cs typeface="Mang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EF2929"/>
              </a:buClr>
              <a:buSzPct val="45000"/>
            </a:pPr>
            <a:r>
              <a:rPr lang="de-DE" sz="2600" b="1" dirty="0" err="1">
                <a:solidFill>
                  <a:srgbClr val="FF0000"/>
                </a:solidFill>
                <a:latin typeface="Seriff"/>
              </a:rPr>
              <a:t>Italian</a:t>
            </a:r>
            <a:r>
              <a:rPr lang="de-DE" sz="2600" b="1" dirty="0">
                <a:solidFill>
                  <a:srgbClr val="FF0000"/>
                </a:solidFill>
                <a:latin typeface="Seriff"/>
              </a:rPr>
              <a:t> </a:t>
            </a:r>
            <a:r>
              <a:rPr lang="de-DE" sz="2600" b="1" dirty="0" err="1">
                <a:solidFill>
                  <a:srgbClr val="FF0000"/>
                </a:solidFill>
                <a:latin typeface="Seriff"/>
              </a:rPr>
              <a:t>soldiers</a:t>
            </a:r>
            <a:r>
              <a:rPr lang="de-DE" sz="2600" b="1" dirty="0">
                <a:solidFill>
                  <a:srgbClr val="FF0000"/>
                </a:solidFill>
                <a:latin typeface="Seriff"/>
              </a:rPr>
              <a:t>‘ </a:t>
            </a:r>
            <a:r>
              <a:rPr lang="de-DE" sz="2600" b="1" dirty="0" err="1">
                <a:solidFill>
                  <a:srgbClr val="FF0000"/>
                </a:solidFill>
                <a:latin typeface="Seriff"/>
              </a:rPr>
              <a:t>characterization</a:t>
            </a:r>
            <a:endParaRPr lang="de-DE" sz="2600" b="1" dirty="0">
              <a:solidFill>
                <a:srgbClr val="FF0000"/>
              </a:solidFill>
              <a:latin typeface="Seriff"/>
            </a:endParaRPr>
          </a:p>
          <a:p>
            <a:pPr algn="just">
              <a:buClr>
                <a:srgbClr val="EF2929"/>
              </a:buClr>
              <a:buSzPct val="45000"/>
            </a:pPr>
            <a:r>
              <a:rPr lang="de-DE" sz="2600" b="1" dirty="0">
                <a:latin typeface="Seriff"/>
              </a:rPr>
              <a:t>Features</a:t>
            </a:r>
          </a:p>
          <a:p>
            <a:pPr marL="457200" lvl="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600" dirty="0" err="1" smtClean="0">
                <a:latin typeface="Seriff"/>
              </a:rPr>
              <a:t>behavioural</a:t>
            </a:r>
            <a:r>
              <a:rPr lang="de-DE" sz="2600" dirty="0" smtClean="0">
                <a:latin typeface="Seriff"/>
              </a:rPr>
              <a:t> </a:t>
            </a:r>
          </a:p>
          <a:p>
            <a:pPr marL="457200" lvl="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 err="1">
                <a:latin typeface="Seriff"/>
              </a:rPr>
              <a:t>p</a:t>
            </a:r>
            <a:r>
              <a:rPr lang="de-DE" sz="2600" dirty="0" err="1" smtClean="0">
                <a:latin typeface="Seriff"/>
              </a:rPr>
              <a:t>sycological</a:t>
            </a:r>
            <a:endParaRPr lang="de-DE" sz="2600" dirty="0" smtClean="0">
              <a:latin typeface="Seriff"/>
            </a:endParaRPr>
          </a:p>
          <a:p>
            <a:pPr lvl="0" algn="just">
              <a:buClr>
                <a:srgbClr val="EF2929"/>
              </a:buClr>
              <a:buSzPct val="45000"/>
            </a:pPr>
            <a:r>
              <a:rPr lang="de-DE" sz="2600" dirty="0" smtClean="0">
                <a:latin typeface="Seriff"/>
              </a:rPr>
              <a:t> </a:t>
            </a:r>
            <a:r>
              <a:rPr lang="de-DE" sz="2600" dirty="0">
                <a:latin typeface="Seriff"/>
              </a:rPr>
              <a:t>Strong points:</a:t>
            </a:r>
          </a:p>
          <a:p>
            <a:pPr marL="514350" lvl="0" indent="-51435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600" dirty="0" err="1" smtClean="0">
                <a:solidFill>
                  <a:schemeClr val="tx1"/>
                </a:solidFill>
                <a:latin typeface="Seriff"/>
              </a:rPr>
              <a:t>Perseverance</a:t>
            </a:r>
            <a:r>
              <a:rPr lang="it-IT" sz="2600" dirty="0" smtClean="0">
                <a:solidFill>
                  <a:schemeClr val="tx1"/>
                </a:solidFill>
                <a:latin typeface="Seriff"/>
              </a:rPr>
              <a:t>(page </a:t>
            </a:r>
            <a:r>
              <a:rPr lang="it-IT" sz="2600" dirty="0">
                <a:solidFill>
                  <a:schemeClr val="tx1"/>
                </a:solidFill>
                <a:latin typeface="Seriff"/>
              </a:rPr>
              <a:t>22)</a:t>
            </a:r>
          </a:p>
          <a:p>
            <a:pPr marL="457200" indent="-457200">
              <a:buClr>
                <a:srgbClr val="FF0000"/>
              </a:buClr>
              <a:buSzPct val="101000"/>
              <a:buFont typeface="Wingdings" panose="05000000000000000000" pitchFamily="2" charset="2"/>
              <a:buChar char="§"/>
            </a:pPr>
            <a:r>
              <a:rPr lang="it-IT" sz="2600" dirty="0" err="1">
                <a:solidFill>
                  <a:schemeClr val="tx1"/>
                </a:solidFill>
                <a:latin typeface="Seriff"/>
              </a:rPr>
              <a:t>Temperance</a:t>
            </a:r>
            <a:r>
              <a:rPr lang="it-IT" sz="2600" dirty="0">
                <a:solidFill>
                  <a:schemeClr val="tx1"/>
                </a:solidFill>
                <a:latin typeface="Seriff"/>
              </a:rPr>
              <a:t> (page 25)</a:t>
            </a:r>
          </a:p>
          <a:p>
            <a:pPr marL="457200" indent="-457200">
              <a:buClr>
                <a:srgbClr val="FF0000"/>
              </a:buClr>
              <a:buSzPct val="101000"/>
              <a:buFont typeface="Wingdings" panose="05000000000000000000" pitchFamily="2" charset="2"/>
              <a:buChar char="§"/>
            </a:pPr>
            <a:r>
              <a:rPr lang="it-IT" sz="2600" dirty="0" err="1">
                <a:solidFill>
                  <a:schemeClr val="tx1"/>
                </a:solidFill>
                <a:latin typeface="Seriff"/>
              </a:rPr>
              <a:t>Gratitude</a:t>
            </a:r>
            <a:r>
              <a:rPr lang="it-IT" sz="2600" dirty="0">
                <a:solidFill>
                  <a:schemeClr val="tx1"/>
                </a:solidFill>
                <a:latin typeface="Seriff"/>
              </a:rPr>
              <a:t> (page 33)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54CC15-6536-4282-A012-9DEE6BF1B8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>
                <a:latin typeface="Seriff"/>
              </a:rPr>
              <a:t>The </a:t>
            </a:r>
            <a:r>
              <a:rPr lang="de-DE" dirty="0" err="1">
                <a:latin typeface="Seriff"/>
              </a:rPr>
              <a:t>idea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of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Italian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soldiers</a:t>
            </a:r>
            <a:r>
              <a:rPr lang="de-DE" dirty="0">
                <a:latin typeface="Seriff"/>
              </a:rPr>
              <a:t/>
            </a:r>
            <a:br>
              <a:rPr lang="de-DE" dirty="0">
                <a:latin typeface="Seriff"/>
              </a:rPr>
            </a:br>
            <a:r>
              <a:rPr lang="de-DE" dirty="0">
                <a:latin typeface="Seriff"/>
              </a:rPr>
              <a:t>Chapter </a:t>
            </a:r>
            <a:r>
              <a:rPr lang="de-DE" dirty="0" smtClean="0">
                <a:latin typeface="Seriff"/>
              </a:rPr>
              <a:t>III</a:t>
            </a:r>
            <a:endParaRPr lang="de-DE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81C94B4-ACB7-4FD3-8AA7-DF62604FA8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1817204"/>
            <a:ext cx="6622257" cy="5557500"/>
          </a:xfrm>
        </p:spPr>
        <p:txBody>
          <a:bodyPr/>
          <a:lstStyle/>
          <a:p>
            <a:pPr algn="l">
              <a:buClr>
                <a:srgbClr val="EF2929"/>
              </a:buClr>
              <a:buSzPct val="45000"/>
            </a:pPr>
            <a:r>
              <a:rPr lang="de-DE" sz="2600" b="1" dirty="0" err="1" smtClean="0">
                <a:solidFill>
                  <a:srgbClr val="FF0000"/>
                </a:solidFill>
                <a:latin typeface="Seriff"/>
              </a:rPr>
              <a:t>Italian</a:t>
            </a:r>
            <a:r>
              <a:rPr lang="de-DE" sz="2600" b="1" dirty="0" smtClean="0">
                <a:solidFill>
                  <a:srgbClr val="FF0000"/>
                </a:solidFill>
                <a:latin typeface="Seriff"/>
              </a:rPr>
              <a:t> </a:t>
            </a:r>
            <a:r>
              <a:rPr lang="de-DE" sz="2600" b="1" dirty="0" err="1">
                <a:solidFill>
                  <a:srgbClr val="FF0000"/>
                </a:solidFill>
                <a:latin typeface="Seriff"/>
              </a:rPr>
              <a:t>soldiers</a:t>
            </a:r>
            <a:r>
              <a:rPr lang="de-DE" sz="2600" b="1" dirty="0">
                <a:solidFill>
                  <a:srgbClr val="FF0000"/>
                </a:solidFill>
                <a:latin typeface="Seriff"/>
              </a:rPr>
              <a:t>‘ </a:t>
            </a:r>
            <a:r>
              <a:rPr lang="de-DE" sz="2600" b="1" dirty="0" err="1" smtClean="0">
                <a:solidFill>
                  <a:srgbClr val="FF0000"/>
                </a:solidFill>
                <a:latin typeface="Seriff"/>
              </a:rPr>
              <a:t>characterization</a:t>
            </a:r>
            <a:endParaRPr lang="de-DE" sz="2600" b="1" dirty="0" smtClean="0">
              <a:solidFill>
                <a:srgbClr val="FF0000"/>
              </a:solidFill>
              <a:latin typeface="Seriff"/>
            </a:endParaRPr>
          </a:p>
          <a:p>
            <a:pPr algn="l">
              <a:buClr>
                <a:srgbClr val="EF2929"/>
              </a:buClr>
              <a:buSzPct val="45000"/>
            </a:pPr>
            <a:r>
              <a:rPr lang="de-DE" sz="2600" b="1" dirty="0" smtClean="0">
                <a:latin typeface="Seriff"/>
              </a:rPr>
              <a:t>Features</a:t>
            </a:r>
            <a:r>
              <a:rPr lang="de-DE" sz="2600" dirty="0" smtClean="0">
                <a:latin typeface="Seriff"/>
              </a:rPr>
              <a:t>: </a:t>
            </a:r>
            <a:r>
              <a:rPr lang="de-DE" sz="2600" dirty="0" err="1" smtClean="0">
                <a:latin typeface="Seriff"/>
              </a:rPr>
              <a:t>psycological</a:t>
            </a:r>
            <a:r>
              <a:rPr lang="de-DE" sz="2600" dirty="0" smtClean="0">
                <a:latin typeface="Seriff"/>
              </a:rPr>
              <a:t> </a:t>
            </a:r>
          </a:p>
          <a:p>
            <a:pPr algn="just">
              <a:buClr>
                <a:srgbClr val="EF2929"/>
              </a:buClr>
              <a:buSzPct val="45000"/>
            </a:pPr>
            <a:r>
              <a:rPr lang="de-DE" sz="2600" b="1" dirty="0" smtClean="0">
                <a:solidFill>
                  <a:srgbClr val="FF0000"/>
                </a:solidFill>
                <a:latin typeface="Seriff"/>
              </a:rPr>
              <a:t>Strong points</a:t>
            </a:r>
            <a:endParaRPr lang="de-DE" sz="2600" dirty="0">
              <a:latin typeface="Seriff"/>
            </a:endParaRPr>
          </a:p>
          <a:p>
            <a:pPr marL="342900" indent="-342900" algn="just">
              <a:buClr>
                <a:srgbClr val="EF2929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 err="1">
                <a:latin typeface="Seriff"/>
              </a:rPr>
              <a:t>Kindness</a:t>
            </a:r>
            <a:r>
              <a:rPr lang="de-DE" sz="2000" dirty="0">
                <a:latin typeface="Seriff"/>
              </a:rPr>
              <a:t> (</a:t>
            </a:r>
            <a:r>
              <a:rPr lang="de-DE" sz="2000" dirty="0" err="1">
                <a:latin typeface="Seriff"/>
              </a:rPr>
              <a:t>page</a:t>
            </a:r>
            <a:r>
              <a:rPr lang="de-DE" sz="2000" dirty="0">
                <a:latin typeface="Seriff"/>
              </a:rPr>
              <a:t> 30)</a:t>
            </a:r>
          </a:p>
          <a:p>
            <a:pPr marL="342900" indent="-342900" algn="just">
              <a:buClr>
                <a:srgbClr val="EF2929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>
                <a:latin typeface="Seriff"/>
              </a:rPr>
              <a:t>Territorial </a:t>
            </a:r>
            <a:r>
              <a:rPr lang="de-DE" sz="2000" dirty="0" err="1">
                <a:latin typeface="Seriff"/>
              </a:rPr>
              <a:t>knowledge</a:t>
            </a:r>
            <a:r>
              <a:rPr lang="de-DE" sz="2000" dirty="0">
                <a:latin typeface="Seriff"/>
              </a:rPr>
              <a:t> (</a:t>
            </a:r>
            <a:r>
              <a:rPr lang="de-DE" sz="2000" dirty="0" err="1">
                <a:latin typeface="Seriff"/>
              </a:rPr>
              <a:t>page</a:t>
            </a:r>
            <a:r>
              <a:rPr lang="de-DE" sz="2000" dirty="0">
                <a:latin typeface="Seriff"/>
              </a:rPr>
              <a:t> 31)</a:t>
            </a:r>
          </a:p>
          <a:p>
            <a:pPr marL="342900" indent="-342900" algn="just">
              <a:buClr>
                <a:srgbClr val="EF2929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>
                <a:latin typeface="Seriff"/>
              </a:rPr>
              <a:t>Endurance (</a:t>
            </a:r>
            <a:r>
              <a:rPr lang="de-DE" sz="2000" dirty="0" err="1">
                <a:latin typeface="Seriff"/>
              </a:rPr>
              <a:t>page</a:t>
            </a:r>
            <a:r>
              <a:rPr lang="de-DE" sz="2000" dirty="0">
                <a:latin typeface="Seriff"/>
              </a:rPr>
              <a:t> 34)</a:t>
            </a:r>
          </a:p>
          <a:p>
            <a:pPr marL="342900" indent="-342900" algn="just">
              <a:buClr>
                <a:srgbClr val="EF2929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 err="1">
                <a:latin typeface="Seriff"/>
              </a:rPr>
              <a:t>Tenacity</a:t>
            </a:r>
            <a:r>
              <a:rPr lang="de-DE" sz="2000" dirty="0">
                <a:latin typeface="Seriff"/>
              </a:rPr>
              <a:t> (</a:t>
            </a:r>
            <a:r>
              <a:rPr lang="de-DE" sz="2000" dirty="0" err="1">
                <a:latin typeface="Seriff"/>
              </a:rPr>
              <a:t>page</a:t>
            </a:r>
            <a:r>
              <a:rPr lang="de-DE" sz="2000" dirty="0">
                <a:latin typeface="Seriff"/>
              </a:rPr>
              <a:t> 34)</a:t>
            </a:r>
          </a:p>
          <a:p>
            <a:pPr marL="342900" indent="-342900" algn="just">
              <a:buClr>
                <a:srgbClr val="EF2929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 err="1">
                <a:latin typeface="Seriff"/>
              </a:rPr>
              <a:t>Loyalty</a:t>
            </a:r>
            <a:r>
              <a:rPr lang="de-DE" sz="2000" dirty="0">
                <a:latin typeface="Seriff"/>
              </a:rPr>
              <a:t> (</a:t>
            </a:r>
            <a:r>
              <a:rPr lang="de-DE" sz="2000" dirty="0" err="1">
                <a:latin typeface="Seriff"/>
              </a:rPr>
              <a:t>page</a:t>
            </a:r>
            <a:r>
              <a:rPr lang="de-DE" sz="2000" dirty="0">
                <a:latin typeface="Seriff"/>
              </a:rPr>
              <a:t> 33)</a:t>
            </a:r>
          </a:p>
          <a:p>
            <a:pPr marL="342900" indent="-342900" algn="just">
              <a:buClr>
                <a:srgbClr val="EF2929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 err="1">
                <a:latin typeface="Seriff"/>
              </a:rPr>
              <a:t>Wilfulness</a:t>
            </a:r>
            <a:r>
              <a:rPr lang="de-DE" sz="2000" dirty="0">
                <a:latin typeface="Seriff"/>
              </a:rPr>
              <a:t> (</a:t>
            </a:r>
            <a:r>
              <a:rPr lang="de-DE" sz="2000" dirty="0" err="1">
                <a:latin typeface="Seriff"/>
              </a:rPr>
              <a:t>page</a:t>
            </a:r>
            <a:r>
              <a:rPr lang="de-DE" sz="2000" dirty="0">
                <a:latin typeface="Seriff"/>
              </a:rPr>
              <a:t> 34)</a:t>
            </a:r>
          </a:p>
          <a:p>
            <a:pPr marL="342900" indent="-342900" algn="just">
              <a:buClr>
                <a:srgbClr val="EF2929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 err="1">
                <a:latin typeface="Seriff"/>
              </a:rPr>
              <a:t>Temperance</a:t>
            </a:r>
            <a:r>
              <a:rPr lang="de-DE" sz="2000" dirty="0">
                <a:latin typeface="Seriff"/>
              </a:rPr>
              <a:t> (</a:t>
            </a:r>
            <a:r>
              <a:rPr lang="de-DE" sz="2000" dirty="0" err="1">
                <a:latin typeface="Seriff"/>
              </a:rPr>
              <a:t>page</a:t>
            </a:r>
            <a:r>
              <a:rPr lang="de-DE" sz="2000" dirty="0">
                <a:latin typeface="Seriff"/>
              </a:rPr>
              <a:t> 33)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6D5049B-72F6-46F8-852D-1013E3AB26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7309" y="221673"/>
            <a:ext cx="8938331" cy="1341807"/>
          </a:xfrm>
        </p:spPr>
        <p:txBody>
          <a:bodyPr/>
          <a:lstStyle/>
          <a:p>
            <a:r>
              <a:rPr lang="de-DE" dirty="0">
                <a:latin typeface="Seriff"/>
              </a:rPr>
              <a:t>The </a:t>
            </a:r>
            <a:r>
              <a:rPr lang="de-DE" dirty="0" err="1">
                <a:latin typeface="Seriff"/>
              </a:rPr>
              <a:t>idea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of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Italian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soldiers</a:t>
            </a:r>
            <a:r>
              <a:rPr lang="de-DE" dirty="0">
                <a:latin typeface="Seriff"/>
              </a:rPr>
              <a:t/>
            </a:r>
            <a:br>
              <a:rPr lang="de-DE" dirty="0">
                <a:latin typeface="Seriff"/>
              </a:rPr>
            </a:br>
            <a:r>
              <a:rPr lang="de-DE" dirty="0">
                <a:latin typeface="Seriff"/>
              </a:rPr>
              <a:t>Chapter </a:t>
            </a:r>
            <a:r>
              <a:rPr lang="de-DE" dirty="0" smtClean="0">
                <a:latin typeface="Seriff"/>
              </a:rPr>
              <a:t>IV</a:t>
            </a:r>
            <a:r>
              <a:rPr lang="de-DE" dirty="0">
                <a:latin typeface="Seriff"/>
              </a:rPr>
              <a:t/>
            </a:r>
            <a:br>
              <a:rPr lang="de-DE" dirty="0">
                <a:latin typeface="Seriff"/>
              </a:rPr>
            </a:br>
            <a:endParaRPr lang="de-DE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672A57F-340E-43E6-AD2A-7554B14922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6473" y="2159999"/>
            <a:ext cx="8833527" cy="4813455"/>
          </a:xfrm>
        </p:spPr>
        <p:txBody>
          <a:bodyPr/>
          <a:lstStyle/>
          <a:p>
            <a:pPr algn="l">
              <a:buClr>
                <a:srgbClr val="EF2929"/>
              </a:buClr>
              <a:buSzPct val="45000"/>
            </a:pPr>
            <a:r>
              <a:rPr lang="de-DE" sz="2600" b="1" dirty="0" err="1">
                <a:solidFill>
                  <a:srgbClr val="FF0000"/>
                </a:solidFill>
                <a:latin typeface="Seriff"/>
              </a:rPr>
              <a:t>Italian</a:t>
            </a:r>
            <a:r>
              <a:rPr lang="de-DE" sz="2600" b="1" dirty="0">
                <a:solidFill>
                  <a:srgbClr val="FF0000"/>
                </a:solidFill>
                <a:latin typeface="Seriff"/>
              </a:rPr>
              <a:t> </a:t>
            </a:r>
            <a:r>
              <a:rPr lang="de-DE" sz="2600" b="1" dirty="0" err="1">
                <a:solidFill>
                  <a:srgbClr val="FF0000"/>
                </a:solidFill>
                <a:latin typeface="Seriff"/>
              </a:rPr>
              <a:t>soldiers</a:t>
            </a:r>
            <a:r>
              <a:rPr lang="de-DE" sz="2600" b="1" dirty="0">
                <a:solidFill>
                  <a:srgbClr val="FF0000"/>
                </a:solidFill>
                <a:latin typeface="Seriff"/>
              </a:rPr>
              <a:t>‘ </a:t>
            </a:r>
            <a:r>
              <a:rPr lang="de-DE" sz="2600" b="1" dirty="0" err="1" smtClean="0">
                <a:solidFill>
                  <a:srgbClr val="FF0000"/>
                </a:solidFill>
                <a:latin typeface="Seriff"/>
              </a:rPr>
              <a:t>characterization</a:t>
            </a:r>
            <a:r>
              <a:rPr lang="de-DE" sz="2600" b="1" dirty="0" smtClean="0">
                <a:solidFill>
                  <a:srgbClr val="FF0000"/>
                </a:solidFill>
                <a:latin typeface="Seriff"/>
              </a:rPr>
              <a:t> (</a:t>
            </a:r>
            <a:r>
              <a:rPr lang="de-DE" sz="2600" dirty="0" err="1">
                <a:latin typeface="Seriff"/>
              </a:rPr>
              <a:t>the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smtClean="0">
                <a:latin typeface="Seriff"/>
              </a:rPr>
              <a:t>Alpine </a:t>
            </a:r>
            <a:r>
              <a:rPr lang="de-DE" sz="2600" dirty="0" err="1">
                <a:latin typeface="Seriff"/>
              </a:rPr>
              <a:t>regiments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smtClean="0">
                <a:latin typeface="Seriff"/>
              </a:rPr>
              <a:t>)</a:t>
            </a:r>
            <a:endParaRPr lang="de-DE" sz="2600" b="1" dirty="0">
              <a:solidFill>
                <a:srgbClr val="FF0000"/>
              </a:solidFill>
              <a:latin typeface="Seriff"/>
            </a:endParaRPr>
          </a:p>
          <a:p>
            <a:pPr indent="176213" algn="l">
              <a:buClr>
                <a:srgbClr val="EF2929"/>
              </a:buClr>
              <a:buSzPct val="45000"/>
            </a:pPr>
            <a:r>
              <a:rPr lang="de-DE" sz="2600" b="1" dirty="0" smtClean="0">
                <a:latin typeface="Seriff"/>
              </a:rPr>
              <a:t>Features</a:t>
            </a:r>
            <a:endParaRPr lang="de-DE" sz="2600" dirty="0" smtClean="0">
              <a:latin typeface="Seriff"/>
            </a:endParaRPr>
          </a:p>
          <a:p>
            <a:pPr marL="457200" indent="-457200" algn="l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000" dirty="0" err="1" smtClean="0">
                <a:latin typeface="Seriff"/>
              </a:rPr>
              <a:t>physical</a:t>
            </a:r>
            <a:r>
              <a:rPr lang="de-DE" sz="2000" dirty="0" smtClean="0">
                <a:latin typeface="Seriff"/>
              </a:rPr>
              <a:t> </a:t>
            </a:r>
            <a:r>
              <a:rPr lang="de-DE" sz="2000" dirty="0" err="1" smtClean="0">
                <a:latin typeface="Seriff"/>
              </a:rPr>
              <a:t>features</a:t>
            </a:r>
            <a:endParaRPr lang="de-DE" sz="2000" dirty="0">
              <a:latin typeface="Seriff"/>
            </a:endParaRPr>
          </a:p>
          <a:p>
            <a:pPr marL="457200" indent="-457200" algn="l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000" dirty="0" err="1" smtClean="0">
                <a:latin typeface="Seriff"/>
              </a:rPr>
              <a:t>soldiers</a:t>
            </a:r>
            <a:r>
              <a:rPr lang="de-DE" sz="2000" dirty="0" smtClean="0">
                <a:latin typeface="Seriff"/>
              </a:rPr>
              <a:t>‘ </a:t>
            </a:r>
            <a:r>
              <a:rPr lang="de-DE" sz="2000" dirty="0" err="1" smtClean="0">
                <a:latin typeface="Seriff"/>
              </a:rPr>
              <a:t>tasks</a:t>
            </a:r>
            <a:endParaRPr lang="de-DE" sz="2000" dirty="0">
              <a:latin typeface="Seriff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Seriff"/>
              </a:rPr>
              <a:t>Physical </a:t>
            </a:r>
            <a:r>
              <a:rPr lang="en-US" sz="2000" dirty="0" smtClean="0">
                <a:solidFill>
                  <a:srgbClr val="FF0000"/>
                </a:solidFill>
                <a:latin typeface="Seriff"/>
              </a:rPr>
              <a:t>appearance</a:t>
            </a:r>
            <a:endParaRPr lang="en-US" sz="2000" dirty="0">
              <a:latin typeface="Seriff"/>
            </a:endParaRPr>
          </a:p>
          <a:p>
            <a:pPr marL="457200" indent="-457200" fontAlgn="base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eriff"/>
              </a:rPr>
              <a:t>they wear a hat embellished with </a:t>
            </a:r>
            <a:r>
              <a:rPr lang="en-US" sz="2000" dirty="0" smtClean="0">
                <a:latin typeface="Seriff"/>
              </a:rPr>
              <a:t>an eagle feather</a:t>
            </a:r>
            <a:endParaRPr lang="en-US" sz="2000" dirty="0">
              <a:latin typeface="Seriff"/>
            </a:endParaRPr>
          </a:p>
          <a:p>
            <a:pPr marL="457200" indent="-457200" fontAlgn="base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eriff"/>
              </a:rPr>
              <a:t>their boots have nails</a:t>
            </a:r>
          </a:p>
          <a:p>
            <a:pPr fontAlgn="base"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Seriff"/>
              </a:rPr>
              <a:t>Tasks</a:t>
            </a:r>
            <a:r>
              <a:rPr lang="en-US" sz="2000" dirty="0">
                <a:latin typeface="Seriff"/>
              </a:rPr>
              <a:t>:</a:t>
            </a:r>
          </a:p>
          <a:p>
            <a:pPr marL="457200" indent="-457200" fontAlgn="base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eriff"/>
              </a:rPr>
              <a:t>build roads;</a:t>
            </a:r>
          </a:p>
          <a:p>
            <a:pPr marL="457200" indent="-457200" fontAlgn="base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eriff"/>
              </a:rPr>
              <a:t>climb up fissures of rock chimneys;</a:t>
            </a:r>
          </a:p>
          <a:p>
            <a:pPr marL="457200" indent="-457200" fontAlgn="base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eriff"/>
              </a:rPr>
              <a:t>mine into the solid rock with compressed-air drills and fill galleries with </a:t>
            </a:r>
            <a:r>
              <a:rPr lang="en-US" sz="2000" dirty="0" smtClean="0">
                <a:latin typeface="Seriff"/>
              </a:rPr>
              <a:t>nitroglycerine</a:t>
            </a:r>
            <a:endParaRPr lang="en-US" sz="2000" dirty="0">
              <a:latin typeface="Seriff"/>
            </a:endParaRPr>
          </a:p>
          <a:p>
            <a:pPr lvl="0" algn="just">
              <a:buClr>
                <a:srgbClr val="EF2929"/>
              </a:buClr>
              <a:buSzPct val="45000"/>
            </a:pPr>
            <a:endParaRPr lang="de-DE" sz="2600" dirty="0">
              <a:latin typeface="Serif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84C0697-D9CE-4EE9-9F0C-96C0A0EDB9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>
                <a:latin typeface="Seriff"/>
              </a:rPr>
              <a:t>The </a:t>
            </a:r>
            <a:r>
              <a:rPr lang="de-DE" dirty="0" err="1">
                <a:latin typeface="Seriff"/>
              </a:rPr>
              <a:t>idea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of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Italian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soldiers</a:t>
            </a:r>
            <a:r>
              <a:rPr lang="de-DE" dirty="0">
                <a:latin typeface="Seriff"/>
              </a:rPr>
              <a:t/>
            </a:r>
            <a:br>
              <a:rPr lang="de-DE" dirty="0">
                <a:latin typeface="Seriff"/>
              </a:rPr>
            </a:br>
            <a:r>
              <a:rPr lang="de-DE" dirty="0">
                <a:latin typeface="Seriff"/>
              </a:rPr>
              <a:t>Chapter V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9EC709E-00CB-4ECE-AB3A-D1822A7B31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9999" y="2147300"/>
            <a:ext cx="6634957" cy="4384800"/>
          </a:xfrm>
        </p:spPr>
        <p:txBody>
          <a:bodyPr/>
          <a:lstStyle/>
          <a:p>
            <a:pPr algn="l">
              <a:buClr>
                <a:srgbClr val="EF2929"/>
              </a:buClr>
              <a:buSzPct val="45000"/>
            </a:pPr>
            <a:r>
              <a:rPr lang="de-DE" sz="2600" b="1" dirty="0" err="1">
                <a:solidFill>
                  <a:srgbClr val="FF0000"/>
                </a:solidFill>
                <a:latin typeface="Seriff"/>
              </a:rPr>
              <a:t>Italian</a:t>
            </a:r>
            <a:r>
              <a:rPr lang="de-DE" sz="2600" b="1" dirty="0">
                <a:solidFill>
                  <a:srgbClr val="FF0000"/>
                </a:solidFill>
                <a:latin typeface="Seriff"/>
              </a:rPr>
              <a:t> </a:t>
            </a:r>
            <a:r>
              <a:rPr lang="de-DE" sz="2600" b="1" dirty="0" err="1">
                <a:solidFill>
                  <a:srgbClr val="FF0000"/>
                </a:solidFill>
                <a:latin typeface="Seriff"/>
              </a:rPr>
              <a:t>soldiers</a:t>
            </a:r>
            <a:r>
              <a:rPr lang="de-DE" sz="2600" b="1" dirty="0">
                <a:solidFill>
                  <a:srgbClr val="FF0000"/>
                </a:solidFill>
                <a:latin typeface="Seriff"/>
              </a:rPr>
              <a:t>‘ </a:t>
            </a:r>
            <a:r>
              <a:rPr lang="de-DE" sz="2600" b="1" dirty="0" err="1">
                <a:solidFill>
                  <a:srgbClr val="FF0000"/>
                </a:solidFill>
                <a:latin typeface="Seriff"/>
              </a:rPr>
              <a:t>characterization</a:t>
            </a:r>
            <a:r>
              <a:rPr lang="de-DE" sz="2600" b="1" dirty="0">
                <a:solidFill>
                  <a:srgbClr val="FF0000"/>
                </a:solidFill>
                <a:latin typeface="Seriff"/>
              </a:rPr>
              <a:t> </a:t>
            </a:r>
            <a:endParaRPr lang="de-DE" sz="2600" b="1" dirty="0" smtClean="0">
              <a:solidFill>
                <a:srgbClr val="FF0000"/>
              </a:solidFill>
              <a:latin typeface="Seriff"/>
            </a:endParaRPr>
          </a:p>
          <a:p>
            <a:pPr algn="l">
              <a:buClr>
                <a:srgbClr val="EF2929"/>
              </a:buClr>
              <a:buSzPct val="45000"/>
            </a:pPr>
            <a:r>
              <a:rPr lang="de-DE" sz="2000" b="1" dirty="0" smtClean="0">
                <a:latin typeface="Seriff"/>
              </a:rPr>
              <a:t>Features</a:t>
            </a:r>
            <a:endParaRPr lang="de-DE" sz="2000" dirty="0">
              <a:latin typeface="Seriff"/>
            </a:endParaRPr>
          </a:p>
          <a:p>
            <a:pPr marL="342900" lvl="0" indent="-342900" algn="just">
              <a:buClr>
                <a:srgbClr val="EF2929"/>
              </a:buClr>
              <a:buSzPct val="101000"/>
              <a:buFont typeface="Wingdings" panose="05000000000000000000" pitchFamily="2" charset="2"/>
              <a:buChar char="§"/>
            </a:pPr>
            <a:r>
              <a:rPr lang="de-DE" sz="2000" dirty="0" err="1" smtClean="0">
                <a:latin typeface="Seriff"/>
              </a:rPr>
              <a:t>behavioural</a:t>
            </a:r>
            <a:r>
              <a:rPr lang="de-DE" sz="2000" dirty="0" smtClean="0">
                <a:latin typeface="Seriff"/>
              </a:rPr>
              <a:t> </a:t>
            </a:r>
          </a:p>
          <a:p>
            <a:pPr marL="342900" lvl="0" indent="-342900" algn="just">
              <a:buClr>
                <a:srgbClr val="EF2929"/>
              </a:buClr>
              <a:buSzPct val="101000"/>
              <a:buFont typeface="Wingdings" panose="05000000000000000000" pitchFamily="2" charset="2"/>
              <a:buChar char="§"/>
            </a:pPr>
            <a:r>
              <a:rPr lang="de-DE" sz="2000" dirty="0" err="1" smtClean="0">
                <a:latin typeface="Seriff"/>
              </a:rPr>
              <a:t>Psycological</a:t>
            </a:r>
            <a:endParaRPr lang="de-DE" sz="2000" dirty="0">
              <a:latin typeface="Seriff"/>
            </a:endParaRPr>
          </a:p>
          <a:p>
            <a:pPr algn="just">
              <a:buClr>
                <a:srgbClr val="EF2929"/>
              </a:buClr>
              <a:buSzPct val="100000"/>
            </a:pPr>
            <a:r>
              <a:rPr lang="de-DE" sz="2000" b="1" dirty="0">
                <a:solidFill>
                  <a:srgbClr val="FF0000"/>
                </a:solidFill>
                <a:latin typeface="Seriff"/>
              </a:rPr>
              <a:t>Strong points</a:t>
            </a:r>
            <a:endParaRPr lang="de-DE" sz="2000" dirty="0">
              <a:latin typeface="Seriff"/>
            </a:endParaRPr>
          </a:p>
          <a:p>
            <a:pPr marL="342900" lvl="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000" dirty="0" err="1" smtClean="0">
                <a:latin typeface="Seriff"/>
              </a:rPr>
              <a:t>Temperance</a:t>
            </a:r>
            <a:r>
              <a:rPr lang="de-DE" sz="2000" dirty="0" smtClean="0">
                <a:latin typeface="Seriff"/>
              </a:rPr>
              <a:t> </a:t>
            </a:r>
            <a:r>
              <a:rPr lang="de-DE" sz="2000" dirty="0">
                <a:latin typeface="Seriff"/>
              </a:rPr>
              <a:t>(</a:t>
            </a:r>
            <a:r>
              <a:rPr lang="de-DE" sz="2000" dirty="0" err="1">
                <a:latin typeface="Seriff"/>
              </a:rPr>
              <a:t>page</a:t>
            </a:r>
            <a:r>
              <a:rPr lang="de-DE" sz="2000" dirty="0">
                <a:latin typeface="Seriff"/>
              </a:rPr>
              <a:t> 58)</a:t>
            </a:r>
          </a:p>
          <a:p>
            <a:pPr marL="342900" lvl="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000" dirty="0" err="1">
                <a:latin typeface="Seriff"/>
              </a:rPr>
              <a:t>Constancy</a:t>
            </a:r>
            <a:r>
              <a:rPr lang="de-DE" sz="2000" dirty="0">
                <a:latin typeface="Seriff"/>
              </a:rPr>
              <a:t> (</a:t>
            </a:r>
            <a:r>
              <a:rPr lang="de-DE" sz="2000" dirty="0" err="1">
                <a:latin typeface="Seriff"/>
              </a:rPr>
              <a:t>page</a:t>
            </a:r>
            <a:r>
              <a:rPr lang="de-DE" sz="2000" dirty="0">
                <a:latin typeface="Seriff"/>
              </a:rPr>
              <a:t> 58)</a:t>
            </a:r>
          </a:p>
          <a:p>
            <a:pPr marL="342900" lvl="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000" dirty="0" err="1">
                <a:latin typeface="Seriff"/>
              </a:rPr>
              <a:t>Seriousness</a:t>
            </a:r>
            <a:r>
              <a:rPr lang="de-DE" sz="2000" dirty="0">
                <a:latin typeface="Seriff"/>
              </a:rPr>
              <a:t> (</a:t>
            </a:r>
            <a:r>
              <a:rPr lang="de-DE" sz="2000" dirty="0" err="1">
                <a:latin typeface="Seriff"/>
              </a:rPr>
              <a:t>page</a:t>
            </a:r>
            <a:r>
              <a:rPr lang="de-DE" sz="2000" dirty="0">
                <a:latin typeface="Seriff"/>
              </a:rPr>
              <a:t> 57)</a:t>
            </a:r>
          </a:p>
          <a:p>
            <a:pPr marL="342900" lvl="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000" dirty="0" err="1">
                <a:latin typeface="Seriff"/>
              </a:rPr>
              <a:t>Obstinacy</a:t>
            </a:r>
            <a:r>
              <a:rPr lang="de-DE" sz="2000" dirty="0">
                <a:latin typeface="Seriff"/>
              </a:rPr>
              <a:t> </a:t>
            </a:r>
            <a:r>
              <a:rPr lang="de-DE" sz="2000" dirty="0" err="1">
                <a:latin typeface="Seriff"/>
              </a:rPr>
              <a:t>to</a:t>
            </a:r>
            <a:r>
              <a:rPr lang="de-DE" sz="2000" dirty="0">
                <a:latin typeface="Seriff"/>
              </a:rPr>
              <a:t> </a:t>
            </a:r>
            <a:r>
              <a:rPr lang="de-DE" sz="2000" dirty="0" err="1">
                <a:latin typeface="Seriff"/>
              </a:rPr>
              <a:t>face</a:t>
            </a:r>
            <a:r>
              <a:rPr lang="de-DE" sz="2000" dirty="0">
                <a:latin typeface="Seriff"/>
              </a:rPr>
              <a:t> </a:t>
            </a:r>
            <a:r>
              <a:rPr lang="de-DE" sz="2000" dirty="0" err="1">
                <a:latin typeface="Seriff"/>
              </a:rPr>
              <a:t>difficulties</a:t>
            </a:r>
            <a:r>
              <a:rPr lang="de-DE" sz="2000" dirty="0">
                <a:latin typeface="Seriff"/>
              </a:rPr>
              <a:t> (</a:t>
            </a:r>
            <a:r>
              <a:rPr lang="de-DE" sz="2000" dirty="0" err="1">
                <a:latin typeface="Seriff"/>
              </a:rPr>
              <a:t>page</a:t>
            </a:r>
            <a:r>
              <a:rPr lang="de-DE" sz="2000" dirty="0">
                <a:latin typeface="Seriff"/>
              </a:rPr>
              <a:t> 57, 59, 60)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A74A755-066E-4653-8F9C-C1672371B5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>
                <a:latin typeface="Seriff"/>
              </a:rPr>
              <a:t>Language </a:t>
            </a:r>
            <a:r>
              <a:rPr lang="de-DE" dirty="0" err="1">
                <a:latin typeface="Seriff"/>
              </a:rPr>
              <a:t>differences</a:t>
            </a:r>
            <a:endParaRPr lang="de-DE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1BD599B-C03D-4B4B-B2ED-3E75FF7778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9999" y="2160000"/>
            <a:ext cx="8553309" cy="4384800"/>
          </a:xfrm>
        </p:spPr>
        <p:txBody>
          <a:bodyPr/>
          <a:lstStyle/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>
                <a:latin typeface="Seriff"/>
              </a:rPr>
              <a:t>T</a:t>
            </a:r>
            <a:r>
              <a:rPr lang="de-DE" sz="2600" dirty="0" smtClean="0">
                <a:latin typeface="Seriff"/>
              </a:rPr>
              <a:t>he </a:t>
            </a:r>
            <a:r>
              <a:rPr lang="de-DE" sz="2600" dirty="0" err="1">
                <a:latin typeface="Seriff"/>
              </a:rPr>
              <a:t>Italian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version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is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more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wordy</a:t>
            </a:r>
            <a:r>
              <a:rPr lang="de-DE" sz="2600" dirty="0" smtClean="0">
                <a:latin typeface="Seriff"/>
              </a:rPr>
              <a:t>: </a:t>
            </a:r>
            <a:r>
              <a:rPr lang="de-DE" sz="2600" dirty="0" err="1" smtClean="0">
                <a:latin typeface="Seriff"/>
              </a:rPr>
              <a:t>plenty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of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adjectives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>
                <a:latin typeface="Seriff"/>
              </a:rPr>
              <a:t>and </a:t>
            </a:r>
            <a:r>
              <a:rPr lang="de-DE" sz="2600" dirty="0" err="1">
                <a:latin typeface="Seriff"/>
              </a:rPr>
              <a:t>adverbs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referring</a:t>
            </a:r>
            <a:r>
              <a:rPr lang="de-DE" sz="2600" dirty="0" smtClean="0">
                <a:latin typeface="Seriff"/>
              </a:rPr>
              <a:t>  </a:t>
            </a:r>
            <a:r>
              <a:rPr lang="de-DE" sz="2600" dirty="0" err="1" smtClean="0">
                <a:latin typeface="Seriff"/>
              </a:rPr>
              <a:t>to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soldiers</a:t>
            </a:r>
            <a:endParaRPr lang="de-DE" sz="2600" dirty="0">
              <a:latin typeface="Seriff"/>
            </a:endParaRPr>
          </a:p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>
                <a:latin typeface="Seriff"/>
              </a:rPr>
              <a:t>Presence </a:t>
            </a:r>
            <a:r>
              <a:rPr lang="de-DE" sz="2600" dirty="0" err="1">
                <a:latin typeface="Seriff"/>
              </a:rPr>
              <a:t>of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more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metaphores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>
                <a:latin typeface="Seriff"/>
              </a:rPr>
              <a:t>in the </a:t>
            </a:r>
            <a:r>
              <a:rPr lang="de-DE" sz="2600" dirty="0" err="1">
                <a:latin typeface="Seriff"/>
              </a:rPr>
              <a:t>Italian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version</a:t>
            </a:r>
            <a:endParaRPr lang="de-DE" sz="2600" dirty="0">
              <a:latin typeface="Seriff"/>
            </a:endParaRPr>
          </a:p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 err="1">
                <a:latin typeface="Seriff"/>
              </a:rPr>
              <a:t>Semantic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differences</a:t>
            </a:r>
            <a:endParaRPr lang="de-DE" sz="2600" dirty="0">
              <a:latin typeface="Seriff"/>
            </a:endParaRPr>
          </a:p>
          <a:p>
            <a:pPr algn="just">
              <a:buClr>
                <a:srgbClr val="EF2929"/>
              </a:buClr>
              <a:buSzPct val="45000"/>
            </a:pPr>
            <a:r>
              <a:rPr lang="de-DE" sz="2600" dirty="0" smtClean="0">
                <a:latin typeface="Seriff"/>
                <a:sym typeface="Wingdings" panose="05000000000000000000" pitchFamily="2" charset="2"/>
              </a:rPr>
              <a:t> </a:t>
            </a:r>
            <a:r>
              <a:rPr lang="de-DE" sz="2600" dirty="0" smtClean="0">
                <a:latin typeface="Seriff"/>
              </a:rPr>
              <a:t>positive </a:t>
            </a:r>
            <a:r>
              <a:rPr lang="de-DE" sz="2600" dirty="0" err="1">
                <a:latin typeface="Seriff"/>
              </a:rPr>
              <a:t>qualities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of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Italian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soldiers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are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more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exalted</a:t>
            </a:r>
            <a:r>
              <a:rPr lang="de-DE" sz="2600" dirty="0">
                <a:latin typeface="Seriff"/>
              </a:rPr>
              <a:t> in </a:t>
            </a:r>
            <a:r>
              <a:rPr lang="de-DE" sz="2600" dirty="0" err="1">
                <a:latin typeface="Seriff"/>
              </a:rPr>
              <a:t>the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Italian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version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than</a:t>
            </a:r>
            <a:r>
              <a:rPr lang="de-DE" sz="2600" dirty="0">
                <a:latin typeface="Seriff"/>
              </a:rPr>
              <a:t> in the English </a:t>
            </a:r>
            <a:r>
              <a:rPr lang="de-DE" sz="2600" dirty="0" err="1">
                <a:latin typeface="Seriff"/>
              </a:rPr>
              <a:t>one</a:t>
            </a:r>
            <a:endParaRPr lang="de-DE" sz="2600" dirty="0">
              <a:latin typeface="Serif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992861-30DF-4B92-ABBF-F13350D558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 err="1">
                <a:latin typeface="Seriff"/>
              </a:rPr>
              <a:t>Idea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of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the</a:t>
            </a:r>
            <a:r>
              <a:rPr lang="de-DE" dirty="0">
                <a:latin typeface="Seriff"/>
              </a:rPr>
              <a:t> </a:t>
            </a:r>
            <a:r>
              <a:rPr lang="de-DE" dirty="0" err="1" smtClean="0">
                <a:latin typeface="Seriff"/>
              </a:rPr>
              <a:t>soldiers</a:t>
            </a:r>
            <a:endParaRPr lang="de-DE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7329C41-16FC-4392-BCE6-340CC2C9EA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9100" y="2159999"/>
            <a:ext cx="5059363" cy="4384800"/>
          </a:xfrm>
        </p:spPr>
        <p:txBody>
          <a:bodyPr/>
          <a:lstStyle/>
          <a:p>
            <a:pPr marL="342900" lvl="0" indent="-342900" algn="just">
              <a:buClr>
                <a:srgbClr val="EF292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riff"/>
              </a:rPr>
              <a:t>Soldiers show: </a:t>
            </a:r>
            <a:r>
              <a:rPr lang="en-US" sz="2400" dirty="0">
                <a:latin typeface="Seriff"/>
              </a:rPr>
              <a:t>tenacity, physical strength, courage, obedience, </a:t>
            </a:r>
            <a:r>
              <a:rPr lang="en-US" sz="2400" dirty="0" smtClean="0">
                <a:latin typeface="Seriff"/>
              </a:rPr>
              <a:t>loyalty and temperance</a:t>
            </a:r>
            <a:r>
              <a:rPr lang="en-US" sz="2400" dirty="0">
                <a:latin typeface="Seriff"/>
              </a:rPr>
              <a:t>.</a:t>
            </a:r>
          </a:p>
          <a:p>
            <a:pPr marL="342900" lvl="0" indent="-342900" algn="just">
              <a:buClr>
                <a:srgbClr val="EF292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riff"/>
              </a:rPr>
              <a:t>They sound and look perfect </a:t>
            </a:r>
            <a:r>
              <a:rPr lang="en-US" sz="2400" dirty="0">
                <a:latin typeface="Seriff"/>
              </a:rPr>
              <a:t>war </a:t>
            </a:r>
            <a:r>
              <a:rPr lang="en-US" sz="2400" dirty="0" smtClean="0">
                <a:latin typeface="Seriff"/>
              </a:rPr>
              <a:t>machines</a:t>
            </a:r>
            <a:endParaRPr lang="en-US" sz="2400" dirty="0">
              <a:latin typeface="Seriff"/>
            </a:endParaRPr>
          </a:p>
          <a:p>
            <a:pPr marL="342900" lvl="0" indent="-342900" algn="just">
              <a:buClr>
                <a:srgbClr val="EF292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Seriff"/>
              </a:rPr>
              <a:t>T</a:t>
            </a:r>
            <a:r>
              <a:rPr lang="en-US" sz="2400" dirty="0" smtClean="0">
                <a:latin typeface="Seriff"/>
              </a:rPr>
              <a:t>he </a:t>
            </a:r>
            <a:r>
              <a:rPr lang="en-US" sz="2400" dirty="0">
                <a:latin typeface="Seriff"/>
              </a:rPr>
              <a:t>Italian </a:t>
            </a:r>
            <a:r>
              <a:rPr lang="en-US" sz="2400" dirty="0" smtClean="0">
                <a:latin typeface="Seriff"/>
              </a:rPr>
              <a:t>version exalts  their qualities more linguistic </a:t>
            </a:r>
            <a:r>
              <a:rPr lang="en-US" sz="2400" dirty="0" smtClean="0">
                <a:solidFill>
                  <a:srgbClr val="FF0000"/>
                </a:solidFill>
                <a:latin typeface="Seriff"/>
              </a:rPr>
              <a:t>differences (…examples….)???</a:t>
            </a:r>
            <a:endParaRPr lang="de-DE" sz="2400" dirty="0">
              <a:solidFill>
                <a:srgbClr val="FF0000"/>
              </a:solidFill>
              <a:latin typeface="Seriff"/>
            </a:endParaRPr>
          </a:p>
        </p:txBody>
      </p:sp>
      <p:pic>
        <p:nvPicPr>
          <p:cNvPr id="6146" name="Picture 2" descr="Risultati immagini">
            <a:extLst>
              <a:ext uri="{FF2B5EF4-FFF2-40B4-BE49-F238E27FC236}">
                <a16:creationId xmlns:a16="http://schemas.microsoft.com/office/drawing/2014/main" xmlns="" id="{A751BC6C-20EC-4494-8BEB-CC40D1B5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2625724"/>
            <a:ext cx="3924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935090-ADBE-4B3A-841D-0FBC371593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593666"/>
            <a:ext cx="8855640" cy="677108"/>
          </a:xfrm>
        </p:spPr>
        <p:txBody>
          <a:bodyPr>
            <a:spAutoFit/>
          </a:bodyPr>
          <a:lstStyle/>
          <a:p>
            <a:pPr lvl="0" algn="ctr"/>
            <a:r>
              <a:rPr lang="de-DE" dirty="0" err="1" smtClean="0">
                <a:latin typeface="Seriff"/>
              </a:rPr>
              <a:t>Objectives</a:t>
            </a:r>
            <a:r>
              <a:rPr lang="de-DE" dirty="0" smtClean="0">
                <a:latin typeface="Seriff"/>
              </a:rPr>
              <a:t> </a:t>
            </a:r>
            <a:r>
              <a:rPr lang="de-DE" dirty="0" err="1">
                <a:latin typeface="Seriff"/>
              </a:rPr>
              <a:t>and</a:t>
            </a:r>
            <a:r>
              <a:rPr lang="de-DE" dirty="0">
                <a:latin typeface="Seriff"/>
              </a:rPr>
              <a:t> </a:t>
            </a:r>
            <a:r>
              <a:rPr lang="de-DE" dirty="0" err="1" smtClean="0">
                <a:latin typeface="Seriff"/>
              </a:rPr>
              <a:t>approach</a:t>
            </a:r>
            <a:endParaRPr lang="de-DE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3063D55-73C2-41D7-98D5-7236FBC5F3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0291" y="1653310"/>
            <a:ext cx="9291783" cy="5504872"/>
          </a:xfrm>
        </p:spPr>
        <p:txBody>
          <a:bodyPr/>
          <a:lstStyle/>
          <a:p>
            <a:pPr algn="just">
              <a:buClr>
                <a:srgbClr val="EF2929"/>
              </a:buClr>
              <a:buSzPct val="100000"/>
            </a:pPr>
            <a:r>
              <a:rPr lang="en-GB" sz="2400" b="1" dirty="0">
                <a:solidFill>
                  <a:srgbClr val="FF0000"/>
                </a:solidFill>
                <a:latin typeface="Seriff"/>
              </a:rPr>
              <a:t>OBJECTIVES</a:t>
            </a:r>
          </a:p>
          <a:p>
            <a:pPr marL="34290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Seriff"/>
              </a:rPr>
              <a:t>to identify and analyse the idea of the soldier in R</a:t>
            </a:r>
            <a:r>
              <a:rPr lang="en-GB" sz="2400" dirty="0">
                <a:latin typeface="Seriff"/>
              </a:rPr>
              <a:t>. Kipling‘s </a:t>
            </a:r>
            <a:r>
              <a:rPr lang="en-GB" sz="2400" dirty="0" smtClean="0">
                <a:latin typeface="Seriff"/>
              </a:rPr>
              <a:t> </a:t>
            </a:r>
            <a:r>
              <a:rPr lang="en-GB" sz="2400" u="sng" dirty="0" smtClean="0">
                <a:latin typeface="Seriff"/>
              </a:rPr>
              <a:t>The </a:t>
            </a:r>
            <a:r>
              <a:rPr lang="en-GB" sz="2400" u="sng" dirty="0">
                <a:latin typeface="Seriff"/>
              </a:rPr>
              <a:t>W</a:t>
            </a:r>
            <a:r>
              <a:rPr lang="en-GB" sz="2400" u="sng" dirty="0" smtClean="0">
                <a:latin typeface="Seriff"/>
              </a:rPr>
              <a:t>ar </a:t>
            </a:r>
            <a:r>
              <a:rPr lang="en-GB" sz="2400" u="sng" dirty="0">
                <a:latin typeface="Seriff"/>
              </a:rPr>
              <a:t>in the </a:t>
            </a:r>
            <a:r>
              <a:rPr lang="en-GB" sz="2400" u="sng" dirty="0" smtClean="0">
                <a:latin typeface="Seriff"/>
              </a:rPr>
              <a:t>Mountai</a:t>
            </a:r>
            <a:r>
              <a:rPr lang="en-GB" sz="2400" dirty="0" smtClean="0">
                <a:latin typeface="Seriff"/>
              </a:rPr>
              <a:t>ns </a:t>
            </a:r>
          </a:p>
          <a:p>
            <a:pPr marL="34290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400" dirty="0">
                <a:latin typeface="Seriff"/>
              </a:rPr>
              <a:t>t</a:t>
            </a:r>
            <a:r>
              <a:rPr lang="en-GB" sz="2400" dirty="0" smtClean="0">
                <a:latin typeface="Seriff"/>
              </a:rPr>
              <a:t>o identify differences and effects in the English and the Italian version of the reports</a:t>
            </a:r>
          </a:p>
          <a:p>
            <a:pPr algn="just">
              <a:buClr>
                <a:srgbClr val="EF2929"/>
              </a:buClr>
              <a:buSzPct val="100000"/>
            </a:pPr>
            <a:r>
              <a:rPr lang="en-GB" sz="2400" b="1" dirty="0" smtClean="0">
                <a:solidFill>
                  <a:srgbClr val="FF0000"/>
                </a:solidFill>
                <a:latin typeface="Seriff"/>
              </a:rPr>
              <a:t>APPROACH</a:t>
            </a:r>
          </a:p>
          <a:p>
            <a:pPr marL="342900" lvl="1" indent="-342900" algn="just" hangingPunct="0">
              <a:spcBef>
                <a:spcPts val="0"/>
              </a:spcBef>
              <a:spcAft>
                <a:spcPts val="1414"/>
              </a:spcAft>
              <a:buClr>
                <a:srgbClr val="EF2929"/>
              </a:buClr>
              <a:buSzPct val="50000"/>
              <a:buFont typeface="Symbol" panose="05050102010706020507" pitchFamily="18" charset="2"/>
              <a:buChar char=""/>
            </a:pPr>
            <a:r>
              <a:rPr lang="en-GB" dirty="0" smtClean="0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Individual </a:t>
            </a:r>
            <a:r>
              <a:rPr lang="en-GB" dirty="0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textual and comparative analysis of the text</a:t>
            </a:r>
          </a:p>
          <a:p>
            <a:pPr marL="342900" lvl="1" indent="-342900" algn="just" hangingPunct="0">
              <a:spcBef>
                <a:spcPts val="0"/>
              </a:spcBef>
              <a:spcAft>
                <a:spcPts val="1414"/>
              </a:spcAft>
              <a:buClr>
                <a:srgbClr val="EF2929"/>
              </a:buClr>
              <a:buSzPct val="50000"/>
              <a:buFont typeface="Symbol" panose="05050102010706020507" pitchFamily="18" charset="2"/>
              <a:buChar char=""/>
            </a:pPr>
            <a:r>
              <a:rPr lang="en-GB" dirty="0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Sharing of considerations</a:t>
            </a:r>
          </a:p>
          <a:p>
            <a:pPr marL="342900" lvl="1" indent="-342900" algn="just" hangingPunct="0">
              <a:spcBef>
                <a:spcPts val="0"/>
              </a:spcBef>
              <a:spcAft>
                <a:spcPts val="1414"/>
              </a:spcAft>
              <a:buClr>
                <a:srgbClr val="EF2929"/>
              </a:buClr>
              <a:buSzPct val="50000"/>
              <a:buFont typeface="Symbol" panose="05050102010706020507" pitchFamily="18" charset="2"/>
              <a:buChar char=""/>
            </a:pPr>
            <a:r>
              <a:rPr lang="en-GB" dirty="0">
                <a:solidFill>
                  <a:srgbClr val="333333"/>
                </a:solidFill>
                <a:latin typeface="Seriff"/>
                <a:ea typeface="Microsoft YaHei" pitchFamily="2"/>
                <a:cs typeface="Mangal" pitchFamily="2"/>
              </a:rPr>
              <a:t>Construction of the present presentation</a:t>
            </a:r>
          </a:p>
        </p:txBody>
      </p:sp>
      <p:pic>
        <p:nvPicPr>
          <p:cNvPr id="1026" name="Picture 2" descr="Risultati immagini">
            <a:extLst>
              <a:ext uri="{FF2B5EF4-FFF2-40B4-BE49-F238E27FC236}">
                <a16:creationId xmlns:a16="http://schemas.microsoft.com/office/drawing/2014/main" xmlns="" id="{0CCD9F6C-0D37-463F-840B-A9C9B509E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84" y="5026036"/>
            <a:ext cx="2241490" cy="22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2FCC49F-3696-4178-9666-FE859D834B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 smtClean="0">
                <a:latin typeface="Seriff"/>
              </a:rPr>
              <a:t>The </a:t>
            </a:r>
            <a:r>
              <a:rPr lang="de-DE" dirty="0">
                <a:latin typeface="Seriff"/>
              </a:rPr>
              <a:t>W</a:t>
            </a:r>
            <a:r>
              <a:rPr lang="de-DE" dirty="0" smtClean="0">
                <a:latin typeface="Seriff"/>
              </a:rPr>
              <a:t>ar </a:t>
            </a:r>
            <a:r>
              <a:rPr lang="de-DE" dirty="0">
                <a:latin typeface="Seriff"/>
              </a:rPr>
              <a:t>in </a:t>
            </a:r>
            <a:r>
              <a:rPr lang="de-DE" dirty="0" err="1">
                <a:latin typeface="Seriff"/>
              </a:rPr>
              <a:t>the</a:t>
            </a:r>
            <a:r>
              <a:rPr lang="de-DE" dirty="0">
                <a:latin typeface="Seriff"/>
              </a:rPr>
              <a:t> </a:t>
            </a:r>
            <a:r>
              <a:rPr lang="de-DE" dirty="0" smtClean="0">
                <a:latin typeface="Seriff"/>
              </a:rPr>
              <a:t>Mountains</a:t>
            </a:r>
            <a:endParaRPr lang="de-DE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A19830F-F5BC-46F5-A7A4-7607CE65D5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9999" y="2160000"/>
            <a:ext cx="6244219" cy="4384800"/>
          </a:xfrm>
        </p:spPr>
        <p:txBody>
          <a:bodyPr/>
          <a:lstStyle/>
          <a:p>
            <a:pPr lvl="0" algn="just">
              <a:buClr>
                <a:srgbClr val="EF2929"/>
              </a:buClr>
              <a:buSzPct val="100000"/>
            </a:pPr>
            <a:r>
              <a:rPr lang="de-DE" sz="2400" dirty="0" smtClean="0">
                <a:solidFill>
                  <a:srgbClr val="FF0000"/>
                </a:solidFill>
                <a:latin typeface="Seriff"/>
              </a:rPr>
              <a:t>Reporter</a:t>
            </a:r>
            <a:r>
              <a:rPr lang="de-DE" sz="2400" dirty="0" smtClean="0">
                <a:latin typeface="Seriff"/>
              </a:rPr>
              <a:t>: R</a:t>
            </a:r>
            <a:r>
              <a:rPr lang="de-DE" sz="2400" dirty="0">
                <a:latin typeface="Seriff"/>
              </a:rPr>
              <a:t>. Kipling </a:t>
            </a:r>
            <a:endParaRPr lang="de-DE" sz="2400" dirty="0" smtClean="0">
              <a:latin typeface="Seriff"/>
            </a:endParaRPr>
          </a:p>
          <a:p>
            <a:pPr lvl="0" algn="just">
              <a:buClr>
                <a:srgbClr val="EF2929"/>
              </a:buClr>
              <a:buSzPct val="100000"/>
            </a:pPr>
            <a:r>
              <a:rPr lang="de-DE" sz="2400" dirty="0" smtClean="0">
                <a:solidFill>
                  <a:srgbClr val="FF0000"/>
                </a:solidFill>
                <a:latin typeface="Seriff"/>
              </a:rPr>
              <a:t>Period</a:t>
            </a:r>
            <a:r>
              <a:rPr lang="de-DE" sz="2400" dirty="0" smtClean="0">
                <a:latin typeface="Seriff"/>
              </a:rPr>
              <a:t>:  1917</a:t>
            </a:r>
            <a:endParaRPr lang="de-DE" sz="2400" dirty="0">
              <a:latin typeface="Seriff"/>
            </a:endParaRPr>
          </a:p>
          <a:p>
            <a:pPr lvl="0" algn="just">
              <a:buClr>
                <a:srgbClr val="EF2929"/>
              </a:buClr>
              <a:buSzPct val="100000"/>
            </a:pPr>
            <a:r>
              <a:rPr lang="de-DE" sz="2400" dirty="0" smtClean="0">
                <a:solidFill>
                  <a:srgbClr val="FF0000"/>
                </a:solidFill>
                <a:latin typeface="Seriff"/>
              </a:rPr>
              <a:t>Profile</a:t>
            </a:r>
            <a:r>
              <a:rPr lang="de-DE" sz="2400" dirty="0" smtClean="0">
                <a:latin typeface="Seriff"/>
              </a:rPr>
              <a:t>: R. Kipling: </a:t>
            </a:r>
          </a:p>
          <a:p>
            <a:pPr lvl="0" algn="just">
              <a:buClr>
                <a:srgbClr val="EF2929"/>
              </a:buClr>
              <a:buSzPct val="100000"/>
            </a:pPr>
            <a:r>
              <a:rPr lang="de-DE" sz="2400" dirty="0" smtClean="0">
                <a:latin typeface="Seriff"/>
              </a:rPr>
              <a:t>a </a:t>
            </a:r>
            <a:r>
              <a:rPr lang="de-DE" sz="2400" dirty="0">
                <a:latin typeface="Seriff"/>
              </a:rPr>
              <a:t>war correspondent </a:t>
            </a:r>
            <a:endParaRPr lang="de-DE" sz="2400" dirty="0" smtClean="0">
              <a:latin typeface="Seriff"/>
            </a:endParaRPr>
          </a:p>
          <a:p>
            <a:pPr marL="342900" lvl="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Seriff"/>
              </a:rPr>
              <a:t>on </a:t>
            </a:r>
            <a:r>
              <a:rPr lang="de-DE" sz="2000" dirty="0" err="1">
                <a:latin typeface="Seriff"/>
              </a:rPr>
              <a:t>the</a:t>
            </a:r>
            <a:r>
              <a:rPr lang="de-DE" sz="2000" dirty="0">
                <a:latin typeface="Seriff"/>
              </a:rPr>
              <a:t> </a:t>
            </a:r>
            <a:r>
              <a:rPr lang="de-DE" sz="2000" dirty="0" smtClean="0">
                <a:latin typeface="Seriff"/>
              </a:rPr>
              <a:t>Western front </a:t>
            </a:r>
            <a:r>
              <a:rPr lang="de-DE" sz="2000" dirty="0" err="1" smtClean="0">
                <a:latin typeface="Seriff"/>
              </a:rPr>
              <a:t>first</a:t>
            </a:r>
            <a:r>
              <a:rPr lang="de-DE" sz="2000" dirty="0" smtClean="0">
                <a:latin typeface="Seriff"/>
              </a:rPr>
              <a:t> </a:t>
            </a:r>
          </a:p>
          <a:p>
            <a:pPr marL="342900" lvl="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Seriff"/>
              </a:rPr>
              <a:t>on </a:t>
            </a:r>
            <a:r>
              <a:rPr lang="de-DE" sz="2000" dirty="0">
                <a:latin typeface="Seriff"/>
              </a:rPr>
              <a:t>the </a:t>
            </a:r>
            <a:r>
              <a:rPr lang="de-DE" sz="2000" dirty="0" err="1">
                <a:latin typeface="Seriff"/>
              </a:rPr>
              <a:t>Italian</a:t>
            </a:r>
            <a:r>
              <a:rPr lang="de-DE" sz="2000" dirty="0">
                <a:latin typeface="Seriff"/>
              </a:rPr>
              <a:t> </a:t>
            </a:r>
            <a:r>
              <a:rPr lang="de-DE" sz="2000" dirty="0" err="1" smtClean="0">
                <a:latin typeface="Seriff"/>
              </a:rPr>
              <a:t>one</a:t>
            </a:r>
            <a:r>
              <a:rPr lang="de-DE" sz="2000" dirty="0" smtClean="0">
                <a:latin typeface="Seriff"/>
              </a:rPr>
              <a:t> front </a:t>
            </a:r>
            <a:r>
              <a:rPr lang="de-DE" sz="2000" dirty="0" err="1" smtClean="0">
                <a:latin typeface="Seriff"/>
              </a:rPr>
              <a:t>later</a:t>
            </a:r>
            <a:endParaRPr lang="de-DE" sz="2000" dirty="0">
              <a:latin typeface="Seriff"/>
            </a:endParaRPr>
          </a:p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endParaRPr lang="de-DE" dirty="0"/>
          </a:p>
        </p:txBody>
      </p:sp>
      <p:pic>
        <p:nvPicPr>
          <p:cNvPr id="2052" name="Picture 4" descr="Risultati immagini">
            <a:extLst>
              <a:ext uri="{FF2B5EF4-FFF2-40B4-BE49-F238E27FC236}">
                <a16:creationId xmlns:a16="http://schemas.microsoft.com/office/drawing/2014/main" xmlns="" id="{434D1FAB-1881-4017-8C21-49DF1E5F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810" y="1878913"/>
            <a:ext cx="2445105" cy="409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5866" y="4029881"/>
            <a:ext cx="3775628" cy="2831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2CD6696-E8C5-465A-8F8D-8BC3BB2FD9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>
                <a:latin typeface="Seriff"/>
              </a:rPr>
              <a:t>Title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FE4601F-0F0B-4D41-8528-82FF29A045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2160000"/>
            <a:ext cx="4320312" cy="4384800"/>
          </a:xfrm>
        </p:spPr>
        <p:txBody>
          <a:bodyPr/>
          <a:lstStyle/>
          <a:p>
            <a:pPr marL="342900" lvl="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Seriff"/>
              </a:rPr>
              <a:t>The war </a:t>
            </a:r>
            <a:r>
              <a:rPr lang="de-DE" sz="2400" dirty="0">
                <a:latin typeface="Seriff"/>
              </a:rPr>
              <a:t>→ </a:t>
            </a:r>
            <a:r>
              <a:rPr lang="de-DE" sz="2400" dirty="0" smtClean="0">
                <a:latin typeface="Seriff"/>
              </a:rPr>
              <a:t>publication </a:t>
            </a:r>
            <a:r>
              <a:rPr lang="de-DE" sz="2400" dirty="0">
                <a:latin typeface="Seriff"/>
              </a:rPr>
              <a:t>date </a:t>
            </a:r>
            <a:r>
              <a:rPr lang="de-DE" sz="2400" dirty="0" err="1" smtClean="0">
                <a:latin typeface="Seriff"/>
              </a:rPr>
              <a:t>sets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the</a:t>
            </a:r>
            <a:r>
              <a:rPr lang="de-DE" sz="2400" dirty="0" smtClean="0">
                <a:latin typeface="Seriff"/>
              </a:rPr>
              <a:t> report in WWI</a:t>
            </a:r>
          </a:p>
          <a:p>
            <a:pPr marL="342900" lvl="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endParaRPr lang="de-DE" sz="2400" dirty="0">
              <a:latin typeface="Seriff"/>
            </a:endParaRPr>
          </a:p>
          <a:p>
            <a:pPr marL="342900" lvl="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Seriff"/>
              </a:rPr>
              <a:t>„in </a:t>
            </a:r>
            <a:r>
              <a:rPr lang="de-DE" sz="2400" dirty="0">
                <a:latin typeface="Seriff"/>
              </a:rPr>
              <a:t>the </a:t>
            </a:r>
            <a:r>
              <a:rPr lang="de-DE" sz="2400" dirty="0" err="1">
                <a:latin typeface="Seriff"/>
              </a:rPr>
              <a:t>mountains</a:t>
            </a:r>
            <a:r>
              <a:rPr lang="de-DE" sz="2400" dirty="0" smtClean="0">
                <a:latin typeface="Seriff"/>
              </a:rPr>
              <a:t>“→ </a:t>
            </a:r>
            <a:r>
              <a:rPr lang="de-DE" sz="2400" dirty="0" err="1" smtClean="0">
                <a:latin typeface="Seriff"/>
              </a:rPr>
              <a:t>provides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>
                <a:latin typeface="Seriff"/>
              </a:rPr>
              <a:t>a </a:t>
            </a:r>
            <a:r>
              <a:rPr lang="de-DE" sz="2400" dirty="0" err="1">
                <a:latin typeface="Seriff"/>
              </a:rPr>
              <a:t>space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reference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defining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>
                <a:latin typeface="Seriff"/>
              </a:rPr>
              <a:t>the setting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BF5D278A-B3C9-4B85-AB2A-F95601A11EED}"/>
              </a:ext>
            </a:extLst>
          </p:cNvPr>
          <p:cNvGrpSpPr/>
          <p:nvPr/>
        </p:nvGrpSpPr>
        <p:grpSpPr>
          <a:xfrm>
            <a:off x="5436325" y="1563480"/>
            <a:ext cx="3924300" cy="1724025"/>
            <a:chOff x="5436325" y="1563480"/>
            <a:chExt cx="3924300" cy="1724025"/>
          </a:xfrm>
        </p:grpSpPr>
        <p:pic>
          <p:nvPicPr>
            <p:cNvPr id="3074" name="Picture 2" descr="Risultati immagini per WWI">
              <a:extLst>
                <a:ext uri="{FF2B5EF4-FFF2-40B4-BE49-F238E27FC236}">
                  <a16:creationId xmlns:a16="http://schemas.microsoft.com/office/drawing/2014/main" xmlns="" id="{E2B28819-5DE8-4D7B-8477-A034E7DD1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325" y="1563480"/>
              <a:ext cx="3924300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xmlns="" id="{0DF1ED3A-541B-4C8F-A400-173BC330C67C}"/>
                </a:ext>
              </a:extLst>
            </p:cNvPr>
            <p:cNvSpPr/>
            <p:nvPr/>
          </p:nvSpPr>
          <p:spPr>
            <a:xfrm>
              <a:off x="7461250" y="3111500"/>
              <a:ext cx="1899375" cy="17600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076" name="Picture 4" descr="Risultati immagini per montagne stilizzate">
            <a:extLst>
              <a:ext uri="{FF2B5EF4-FFF2-40B4-BE49-F238E27FC236}">
                <a16:creationId xmlns:a16="http://schemas.microsoft.com/office/drawing/2014/main" xmlns="" id="{19F87BAA-768D-46F8-A887-DD8A40D0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201743"/>
            <a:ext cx="3924300" cy="220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0608F45-353F-469D-850C-D3DBEFB025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>
                <a:latin typeface="Seriff"/>
              </a:rPr>
              <a:t>Text type</a:t>
            </a:r>
            <a:endParaRPr lang="de-DE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4DF5A2B-2F04-4F92-B0BF-3BC9407032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2160000"/>
            <a:ext cx="6963500" cy="4384800"/>
          </a:xfrm>
        </p:spPr>
        <p:txBody>
          <a:bodyPr/>
          <a:lstStyle/>
          <a:p>
            <a:pPr algn="just">
              <a:buClr>
                <a:srgbClr val="EF2929"/>
              </a:buClr>
              <a:buSzPct val="45000"/>
            </a:pPr>
            <a:r>
              <a:rPr lang="de-DE" sz="2400" b="1" dirty="0">
                <a:solidFill>
                  <a:srgbClr val="FF0000"/>
                </a:solidFill>
                <a:latin typeface="Seriff"/>
              </a:rPr>
              <a:t>War </a:t>
            </a:r>
            <a:r>
              <a:rPr lang="de-DE" sz="2400" b="1" dirty="0" smtClean="0">
                <a:solidFill>
                  <a:srgbClr val="FF0000"/>
                </a:solidFill>
                <a:latin typeface="Seriff"/>
              </a:rPr>
              <a:t>report</a:t>
            </a:r>
          </a:p>
          <a:p>
            <a:pPr algn="just">
              <a:buClr>
                <a:srgbClr val="EF2929"/>
              </a:buClr>
              <a:buSzPct val="45000"/>
            </a:pPr>
            <a:endParaRPr lang="de-DE" sz="2400" b="1" dirty="0">
              <a:solidFill>
                <a:srgbClr val="FF0000"/>
              </a:solidFill>
              <a:latin typeface="Seriff"/>
            </a:endParaRPr>
          </a:p>
          <a:p>
            <a:pPr marL="34290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400" dirty="0">
                <a:latin typeface="Seriff"/>
              </a:rPr>
              <a:t>Picture-</a:t>
            </a:r>
            <a:r>
              <a:rPr lang="de-DE" sz="2400" dirty="0" err="1">
                <a:latin typeface="Seriff"/>
              </a:rPr>
              <a:t>painting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vocabulary</a:t>
            </a:r>
            <a:r>
              <a:rPr lang="de-DE" sz="2400" dirty="0">
                <a:latin typeface="Seriff"/>
              </a:rPr>
              <a:t> → </a:t>
            </a:r>
            <a:r>
              <a:rPr lang="de-DE" sz="2400" dirty="0" err="1">
                <a:latin typeface="Seriff"/>
              </a:rPr>
              <a:t>generates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vivid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images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smtClean="0">
                <a:latin typeface="Seriff"/>
              </a:rPr>
              <a:t>in  </a:t>
            </a:r>
            <a:r>
              <a:rPr lang="de-DE" sz="2400" dirty="0" err="1" smtClean="0">
                <a:latin typeface="Seriff"/>
              </a:rPr>
              <a:t>readers</a:t>
            </a:r>
            <a:r>
              <a:rPr lang="de-DE" sz="2400" dirty="0" smtClean="0">
                <a:latin typeface="Seriff"/>
              </a:rPr>
              <a:t>‘ </a:t>
            </a:r>
            <a:r>
              <a:rPr lang="de-DE" sz="2400" dirty="0" err="1">
                <a:latin typeface="Seriff"/>
              </a:rPr>
              <a:t>mind</a:t>
            </a:r>
            <a:endParaRPr lang="de-DE" sz="2400" dirty="0">
              <a:latin typeface="Seriff"/>
            </a:endParaRPr>
          </a:p>
          <a:p>
            <a:pPr marL="34290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400" dirty="0" err="1">
                <a:latin typeface="Seriff"/>
              </a:rPr>
              <a:t>Signficant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factual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information</a:t>
            </a:r>
            <a:r>
              <a:rPr lang="de-DE" sz="2400" dirty="0">
                <a:latin typeface="Seriff"/>
              </a:rPr>
              <a:t> → </a:t>
            </a:r>
            <a:r>
              <a:rPr lang="de-DE" sz="2400" dirty="0" err="1">
                <a:latin typeface="Seriff"/>
              </a:rPr>
              <a:t>allows</a:t>
            </a:r>
            <a:r>
              <a:rPr lang="de-DE" sz="2400" dirty="0">
                <a:latin typeface="Seriff"/>
              </a:rPr>
              <a:t> the </a:t>
            </a:r>
            <a:r>
              <a:rPr lang="de-DE" sz="2400" dirty="0" err="1">
                <a:latin typeface="Seriff"/>
              </a:rPr>
              <a:t>reader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to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better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put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narration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into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focus</a:t>
            </a:r>
            <a:endParaRPr lang="de-DE" sz="2400" dirty="0" smtClean="0">
              <a:latin typeface="Seriff"/>
            </a:endParaRPr>
          </a:p>
          <a:p>
            <a:pPr marL="34290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400" dirty="0" err="1" smtClean="0">
                <a:latin typeface="Seriff"/>
              </a:rPr>
              <a:t>Significant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>
                <a:latin typeface="Seriff"/>
              </a:rPr>
              <a:t>and personal </a:t>
            </a:r>
            <a:r>
              <a:rPr lang="de-DE" sz="2400" dirty="0" err="1">
                <a:latin typeface="Seriff"/>
              </a:rPr>
              <a:t>details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about</a:t>
            </a:r>
            <a:r>
              <a:rPr lang="de-DE" sz="2400" dirty="0">
                <a:latin typeface="Seriff"/>
              </a:rPr>
              <a:t> the </a:t>
            </a:r>
            <a:r>
              <a:rPr lang="de-DE" sz="2400" dirty="0" err="1">
                <a:latin typeface="Seriff"/>
              </a:rPr>
              <a:t>people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involved</a:t>
            </a:r>
            <a:r>
              <a:rPr lang="de-DE" sz="2400" dirty="0">
                <a:latin typeface="Seriff"/>
              </a:rPr>
              <a:t> in the battle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96671F0-F9D5-4A65-B2AE-CE1216EEE1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 err="1" smtClean="0">
                <a:latin typeface="Seriff"/>
              </a:rPr>
              <a:t>Textualities</a:t>
            </a:r>
            <a:r>
              <a:rPr lang="de-DE" dirty="0" smtClean="0">
                <a:latin typeface="Seriff"/>
              </a:rPr>
              <a:t> in </a:t>
            </a:r>
            <a:r>
              <a:rPr lang="de-DE" dirty="0" err="1" smtClean="0">
                <a:latin typeface="Seriff"/>
              </a:rPr>
              <a:t>the</a:t>
            </a:r>
            <a:r>
              <a:rPr lang="de-DE" dirty="0" smtClean="0">
                <a:latin typeface="Seriff"/>
              </a:rPr>
              <a:t> </a:t>
            </a:r>
            <a:r>
              <a:rPr lang="de-DE" dirty="0" err="1" smtClean="0">
                <a:latin typeface="Seriff"/>
              </a:rPr>
              <a:t>reports</a:t>
            </a:r>
            <a:endParaRPr lang="de-DE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4479FFA-1609-4F60-9A02-C34403560C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2294855"/>
            <a:ext cx="8640000" cy="1840500"/>
          </a:xfrm>
        </p:spPr>
        <p:txBody>
          <a:bodyPr numCol="2" spcCol="360000"/>
          <a:lstStyle/>
          <a:p>
            <a:pPr lvl="0">
              <a:buClr>
                <a:srgbClr val="EF2929"/>
              </a:buClr>
              <a:buSzPct val="45000"/>
            </a:pPr>
            <a:r>
              <a:rPr lang="de-DE" sz="2400" b="1" dirty="0">
                <a:latin typeface="Seriff"/>
              </a:rPr>
              <a:t>Poetry</a:t>
            </a:r>
            <a:r>
              <a:rPr lang="de-DE" sz="2400" dirty="0">
                <a:latin typeface="Seriff"/>
              </a:rPr>
              <a:t>			</a:t>
            </a:r>
          </a:p>
          <a:p>
            <a:pPr lvl="0">
              <a:buClr>
                <a:srgbClr val="EF2929"/>
              </a:buClr>
              <a:buSzPct val="45000"/>
            </a:pPr>
            <a:r>
              <a:rPr lang="de-DE" sz="2400" dirty="0">
                <a:latin typeface="Seriff"/>
              </a:rPr>
              <a:t>The </a:t>
            </a:r>
            <a:r>
              <a:rPr lang="de-DE" sz="2400" dirty="0" err="1">
                <a:latin typeface="Seriff"/>
              </a:rPr>
              <a:t>use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of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rhetorical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figures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to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generate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clear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and</a:t>
            </a:r>
            <a:r>
              <a:rPr lang="de-DE" sz="2400" dirty="0" smtClean="0">
                <a:latin typeface="Seriff"/>
              </a:rPr>
              <a:t> emotional </a:t>
            </a:r>
            <a:r>
              <a:rPr lang="de-DE" sz="2400" dirty="0" err="1" smtClean="0">
                <a:latin typeface="Seriff"/>
              </a:rPr>
              <a:t>images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>
                <a:latin typeface="Seriff"/>
              </a:rPr>
              <a:t>in </a:t>
            </a:r>
            <a:r>
              <a:rPr lang="de-DE" sz="2400" dirty="0" err="1">
                <a:latin typeface="Seriff"/>
              </a:rPr>
              <a:t>the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readers</a:t>
            </a:r>
            <a:r>
              <a:rPr lang="de-DE" sz="2400" dirty="0" smtClean="0">
                <a:latin typeface="Seriff"/>
              </a:rPr>
              <a:t>‘ </a:t>
            </a:r>
            <a:r>
              <a:rPr lang="de-DE" sz="2400" dirty="0" err="1">
                <a:latin typeface="Seriff"/>
              </a:rPr>
              <a:t>mind</a:t>
            </a:r>
            <a:endParaRPr lang="de-DE" sz="2400" dirty="0">
              <a:latin typeface="Seriff"/>
            </a:endParaRPr>
          </a:p>
          <a:p>
            <a:pPr lvl="0">
              <a:buClr>
                <a:srgbClr val="EF2929"/>
              </a:buClr>
              <a:buSzPct val="45000"/>
            </a:pPr>
            <a:endParaRPr lang="de-DE" sz="2400" dirty="0">
              <a:latin typeface="Seriff"/>
            </a:endParaRPr>
          </a:p>
          <a:p>
            <a:pPr lvl="0">
              <a:buClr>
                <a:srgbClr val="EF2929"/>
              </a:buClr>
              <a:buSzPct val="45000"/>
            </a:pPr>
            <a:r>
              <a:rPr lang="de-DE" sz="2400" b="1" dirty="0" err="1">
                <a:latin typeface="Seriff"/>
              </a:rPr>
              <a:t>Journalism</a:t>
            </a:r>
            <a:endParaRPr lang="de-DE" sz="2400" b="1" dirty="0">
              <a:latin typeface="Seriff"/>
            </a:endParaRPr>
          </a:p>
          <a:p>
            <a:pPr lvl="0">
              <a:buClr>
                <a:srgbClr val="EF2929"/>
              </a:buClr>
              <a:buSzPct val="45000"/>
            </a:pPr>
            <a:r>
              <a:rPr lang="de-DE" sz="2400" dirty="0">
                <a:latin typeface="Seriff"/>
              </a:rPr>
              <a:t>Simple </a:t>
            </a:r>
            <a:r>
              <a:rPr lang="de-DE" sz="2400" dirty="0" err="1">
                <a:latin typeface="Seriff"/>
              </a:rPr>
              <a:t>and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readable</a:t>
            </a:r>
            <a:r>
              <a:rPr lang="de-DE" sz="2400" dirty="0" smtClean="0">
                <a:latin typeface="Seriff"/>
              </a:rPr>
              <a:t> language</a:t>
            </a:r>
            <a:endParaRPr lang="de-DE" sz="2400" dirty="0">
              <a:latin typeface="Seriff"/>
            </a:endParaRPr>
          </a:p>
          <a:p>
            <a:pPr lvl="0">
              <a:buClr>
                <a:srgbClr val="EF2929"/>
              </a:buClr>
              <a:buSzPct val="45000"/>
            </a:pPr>
            <a:r>
              <a:rPr lang="de-DE" sz="2400" dirty="0" err="1" smtClean="0">
                <a:latin typeface="Seriff"/>
              </a:rPr>
              <a:t>Precise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references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to</a:t>
            </a:r>
            <a:r>
              <a:rPr lang="de-DE" sz="2400" dirty="0" smtClean="0">
                <a:latin typeface="Seriff"/>
              </a:rPr>
              <a:t> setting</a:t>
            </a:r>
            <a:endParaRPr lang="de-DE" sz="2400" dirty="0">
              <a:latin typeface="Seriff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2A391B00-37F7-403C-945E-E3EE2AE81C0B}"/>
              </a:ext>
            </a:extLst>
          </p:cNvPr>
          <p:cNvSpPr/>
          <p:nvPr/>
        </p:nvSpPr>
        <p:spPr>
          <a:xfrm>
            <a:off x="720000" y="1698335"/>
            <a:ext cx="4790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400" dirty="0">
                <a:latin typeface="Seriff"/>
              </a:rPr>
              <a:t>The </a:t>
            </a:r>
            <a:r>
              <a:rPr lang="de-DE" sz="2400" dirty="0" smtClean="0">
                <a:latin typeface="Seriff"/>
              </a:rPr>
              <a:t>language </a:t>
            </a:r>
            <a:r>
              <a:rPr lang="de-DE" sz="2400" dirty="0" err="1" smtClean="0">
                <a:latin typeface="Seriff"/>
              </a:rPr>
              <a:t>embeds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features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of</a:t>
            </a:r>
            <a:endParaRPr lang="de-DE" sz="2400" dirty="0">
              <a:latin typeface="Seriff"/>
            </a:endParaRPr>
          </a:p>
        </p:txBody>
      </p:sp>
      <p:pic>
        <p:nvPicPr>
          <p:cNvPr id="4100" name="Picture 4" descr="Risultati immagini per giornale">
            <a:extLst>
              <a:ext uri="{FF2B5EF4-FFF2-40B4-BE49-F238E27FC236}">
                <a16:creationId xmlns:a16="http://schemas.microsoft.com/office/drawing/2014/main" xmlns="" id="{8B04836E-A479-4908-B9DA-B42C27542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29" y="4499687"/>
            <a:ext cx="3924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isultati immagini per poetry icon">
            <a:extLst>
              <a:ext uri="{FF2B5EF4-FFF2-40B4-BE49-F238E27FC236}">
                <a16:creationId xmlns:a16="http://schemas.microsoft.com/office/drawing/2014/main" xmlns="" id="{1F4C471D-F457-4CC2-A6E9-15123CBC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77" y="4680300"/>
            <a:ext cx="2582000" cy="25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6DE295-8201-48B0-AB32-1F6AFEBF6C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171720"/>
            <a:ext cx="8855640" cy="1520999"/>
          </a:xfrm>
        </p:spPr>
        <p:txBody>
          <a:bodyPr/>
          <a:lstStyle/>
          <a:p>
            <a:r>
              <a:rPr lang="de-DE" dirty="0">
                <a:latin typeface="Seriff"/>
              </a:rPr>
              <a:t>Narrator and narrative </a:t>
            </a:r>
            <a:r>
              <a:rPr lang="de-DE" dirty="0" smtClean="0">
                <a:latin typeface="Seriff"/>
              </a:rPr>
              <a:t>technique/s</a:t>
            </a:r>
            <a:endParaRPr lang="de-DE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80F298F-8A03-41C6-9EB6-7A18956959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2370207"/>
            <a:ext cx="8640000" cy="4054519"/>
          </a:xfrm>
        </p:spPr>
        <p:txBody>
          <a:bodyPr/>
          <a:lstStyle/>
          <a:p>
            <a:pPr marL="457200" lvl="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>
                <a:latin typeface="Seriff"/>
              </a:rPr>
              <a:t>1st </a:t>
            </a:r>
            <a:r>
              <a:rPr lang="de-DE" sz="2600" dirty="0" err="1">
                <a:latin typeface="Seriff"/>
              </a:rPr>
              <a:t>person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narrator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with</a:t>
            </a:r>
            <a:r>
              <a:rPr lang="de-DE" sz="2600" dirty="0">
                <a:latin typeface="Seriff"/>
              </a:rPr>
              <a:t> an </a:t>
            </a:r>
            <a:r>
              <a:rPr lang="de-DE" sz="2600" dirty="0" err="1" smtClean="0">
                <a:latin typeface="Seriff"/>
              </a:rPr>
              <a:t>inner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perspective</a:t>
            </a:r>
            <a:r>
              <a:rPr lang="de-DE" sz="2600" dirty="0">
                <a:latin typeface="Seriff"/>
              </a:rPr>
              <a:t> → </a:t>
            </a:r>
            <a:r>
              <a:rPr lang="de-DE" sz="2600" dirty="0" err="1" smtClean="0">
                <a:latin typeface="Seriff"/>
              </a:rPr>
              <a:t>adding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truth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to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narration</a:t>
            </a:r>
            <a:endParaRPr lang="de-DE" sz="2600" dirty="0">
              <a:latin typeface="Seriff"/>
            </a:endParaRPr>
          </a:p>
          <a:p>
            <a:pPr marL="457200" lvl="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 err="1" smtClean="0">
                <a:latin typeface="Seriff"/>
              </a:rPr>
              <a:t>showing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and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telling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are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combined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to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provide</a:t>
            </a:r>
            <a:r>
              <a:rPr lang="de-DE" sz="2600" dirty="0" smtClean="0">
                <a:latin typeface="Seriff"/>
              </a:rPr>
              <a:t> a </a:t>
            </a:r>
            <a:r>
              <a:rPr lang="de-DE" sz="2600" dirty="0" err="1" smtClean="0">
                <a:latin typeface="Seriff"/>
              </a:rPr>
              <a:t>lively</a:t>
            </a:r>
            <a:r>
              <a:rPr lang="de-DE" sz="2600" dirty="0" smtClean="0">
                <a:latin typeface="Seriff"/>
              </a:rPr>
              <a:t>, </a:t>
            </a:r>
            <a:r>
              <a:rPr lang="de-DE" sz="2600" dirty="0" err="1" smtClean="0">
                <a:latin typeface="Seriff"/>
              </a:rPr>
              <a:t>concrete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effect</a:t>
            </a:r>
            <a:endParaRPr lang="de-DE" sz="2600" dirty="0">
              <a:latin typeface="Seriff"/>
            </a:endParaRPr>
          </a:p>
          <a:p>
            <a:pPr marL="457200" lvl="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600" dirty="0" err="1">
                <a:latin typeface="Seriff"/>
              </a:rPr>
              <a:t>T</a:t>
            </a:r>
            <a:r>
              <a:rPr lang="de-DE" sz="2600" dirty="0" err="1" smtClean="0">
                <a:latin typeface="Seriff"/>
              </a:rPr>
              <a:t>elling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>
                <a:latin typeface="Seriff"/>
              </a:rPr>
              <a:t>is</a:t>
            </a:r>
            <a:r>
              <a:rPr lang="de-DE" sz="2600" dirty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more</a:t>
            </a:r>
            <a:r>
              <a:rPr lang="de-DE" sz="2600" dirty="0" smtClean="0">
                <a:latin typeface="Seriff"/>
              </a:rPr>
              <a:t> </a:t>
            </a:r>
            <a:r>
              <a:rPr lang="de-DE" sz="2600" dirty="0" err="1" smtClean="0">
                <a:latin typeface="Seriff"/>
              </a:rPr>
              <a:t>frequent</a:t>
            </a:r>
            <a:endParaRPr lang="de-DE" sz="2600" dirty="0" smtClean="0">
              <a:latin typeface="Seriff"/>
            </a:endParaRPr>
          </a:p>
          <a:p>
            <a:pPr marL="457200" lvl="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dirty="0">
                <a:latin typeface="Seriff"/>
              </a:rPr>
              <a:t>T</a:t>
            </a:r>
            <a:r>
              <a:rPr lang="en-US" sz="2600" dirty="0" smtClean="0">
                <a:latin typeface="Seriff"/>
              </a:rPr>
              <a:t>he </a:t>
            </a:r>
            <a:r>
              <a:rPr lang="en-US" sz="2600" dirty="0">
                <a:latin typeface="Seriff"/>
              </a:rPr>
              <a:t>reader </a:t>
            </a:r>
            <a:r>
              <a:rPr lang="en-US" sz="2600" dirty="0" smtClean="0">
                <a:latin typeface="Seriff"/>
              </a:rPr>
              <a:t>can figure out “reality” according to a narrator-mediated perspective</a:t>
            </a:r>
          </a:p>
          <a:p>
            <a:pPr marL="342900" lvl="0" indent="-342900" algn="just">
              <a:buClr>
                <a:srgbClr val="EF2929"/>
              </a:buClr>
              <a:buSzPct val="100000"/>
              <a:buFont typeface="Arial" panose="020B0604020202020204" pitchFamily="34" charset="0"/>
              <a:buChar char="•"/>
            </a:pPr>
            <a:endParaRPr lang="de-DE" sz="2600" dirty="0">
              <a:latin typeface="Serif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86C846F-1306-4C9C-A88F-0AB8CE2FE8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 err="1">
                <a:latin typeface="Seriff"/>
              </a:rPr>
              <a:t>Structure</a:t>
            </a:r>
            <a:endParaRPr lang="de-DE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C00AEC8-2EA0-428D-95DE-3F7FFD8764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1985818"/>
            <a:ext cx="6785700" cy="4558982"/>
          </a:xfrm>
        </p:spPr>
        <p:txBody>
          <a:bodyPr/>
          <a:lstStyle/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latin typeface="Seriff"/>
              </a:rPr>
              <a:t>5 </a:t>
            </a:r>
            <a:r>
              <a:rPr lang="de-DE" dirty="0" err="1" smtClean="0">
                <a:latin typeface="Seriff"/>
              </a:rPr>
              <a:t>reports</a:t>
            </a:r>
            <a:r>
              <a:rPr lang="de-DE" dirty="0" smtClean="0">
                <a:latin typeface="Seriff"/>
              </a:rPr>
              <a:t> </a:t>
            </a:r>
          </a:p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 smtClean="0">
                <a:latin typeface="Seriff"/>
              </a:rPr>
              <a:t>The </a:t>
            </a:r>
            <a:r>
              <a:rPr lang="de-DE" dirty="0" err="1">
                <a:latin typeface="Seriff"/>
              </a:rPr>
              <a:t>presence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of</a:t>
            </a:r>
            <a:r>
              <a:rPr lang="de-DE" dirty="0">
                <a:latin typeface="Seriff"/>
              </a:rPr>
              <a:t> </a:t>
            </a:r>
            <a:r>
              <a:rPr lang="de-DE" dirty="0" err="1" smtClean="0">
                <a:latin typeface="Seriff"/>
              </a:rPr>
              <a:t>sub</a:t>
            </a:r>
            <a:r>
              <a:rPr lang="de-DE" dirty="0" smtClean="0">
                <a:latin typeface="Seriff"/>
              </a:rPr>
              <a:t> </a:t>
            </a:r>
            <a:r>
              <a:rPr lang="de-DE" dirty="0" err="1" smtClean="0">
                <a:latin typeface="Seriff"/>
              </a:rPr>
              <a:t>chapters</a:t>
            </a:r>
            <a:r>
              <a:rPr lang="de-DE" dirty="0" smtClean="0">
                <a:latin typeface="Seriff"/>
              </a:rPr>
              <a:t> helps </a:t>
            </a:r>
            <a:r>
              <a:rPr lang="de-DE" dirty="0" err="1" smtClean="0">
                <a:latin typeface="Seriff"/>
              </a:rPr>
              <a:t>the</a:t>
            </a:r>
            <a:r>
              <a:rPr lang="de-DE" dirty="0" smtClean="0">
                <a:latin typeface="Seriff"/>
              </a:rPr>
              <a:t> </a:t>
            </a:r>
            <a:r>
              <a:rPr lang="de-DE" dirty="0" err="1" smtClean="0">
                <a:latin typeface="Seriff"/>
              </a:rPr>
              <a:t>transition</a:t>
            </a:r>
            <a:r>
              <a:rPr lang="de-DE" dirty="0" smtClean="0">
                <a:latin typeface="Seriff"/>
              </a:rPr>
              <a:t> </a:t>
            </a:r>
            <a:r>
              <a:rPr lang="de-DE" dirty="0" err="1" smtClean="0">
                <a:latin typeface="Seriff"/>
              </a:rPr>
              <a:t>from</a:t>
            </a:r>
            <a:r>
              <a:rPr lang="de-DE" dirty="0" smtClean="0">
                <a:latin typeface="Seriff"/>
              </a:rPr>
              <a:t> </a:t>
            </a:r>
            <a:r>
              <a:rPr lang="de-DE" dirty="0">
                <a:latin typeface="Seriff"/>
              </a:rPr>
              <a:t>an </a:t>
            </a:r>
            <a:r>
              <a:rPr lang="de-DE" dirty="0" err="1">
                <a:latin typeface="Seriff"/>
              </a:rPr>
              <a:t>image</a:t>
            </a:r>
            <a:r>
              <a:rPr lang="de-DE" dirty="0">
                <a:latin typeface="Seriff"/>
              </a:rPr>
              <a:t> </a:t>
            </a:r>
            <a:r>
              <a:rPr lang="de-DE" dirty="0" err="1">
                <a:latin typeface="Seriff"/>
              </a:rPr>
              <a:t>to</a:t>
            </a:r>
            <a:r>
              <a:rPr lang="de-DE" dirty="0">
                <a:latin typeface="Seriff"/>
              </a:rPr>
              <a:t> </a:t>
            </a:r>
            <a:r>
              <a:rPr lang="de-DE" dirty="0" err="1" smtClean="0">
                <a:latin typeface="Seriff"/>
              </a:rPr>
              <a:t>another</a:t>
            </a:r>
            <a:endParaRPr lang="de-DE" dirty="0">
              <a:latin typeface="Seriff"/>
            </a:endParaRPr>
          </a:p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 smtClean="0">
                <a:latin typeface="Seriff"/>
              </a:rPr>
              <a:t>Connections </a:t>
            </a:r>
            <a:r>
              <a:rPr lang="de-DE" dirty="0" err="1" smtClean="0">
                <a:latin typeface="Seriff"/>
              </a:rPr>
              <a:t>are</a:t>
            </a:r>
            <a:r>
              <a:rPr lang="de-DE" dirty="0" smtClean="0">
                <a:latin typeface="Seriff"/>
              </a:rPr>
              <a:t> </a:t>
            </a:r>
            <a:r>
              <a:rPr lang="de-DE" dirty="0" err="1" smtClean="0">
                <a:latin typeface="Seriff"/>
              </a:rPr>
              <a:t>created</a:t>
            </a:r>
            <a:r>
              <a:rPr lang="de-DE" dirty="0" smtClean="0">
                <a:latin typeface="Seriff"/>
              </a:rPr>
              <a:t> </a:t>
            </a:r>
            <a:r>
              <a:rPr lang="de-DE" dirty="0" err="1" smtClean="0">
                <a:latin typeface="Seriff"/>
              </a:rPr>
              <a:t>by</a:t>
            </a:r>
            <a:r>
              <a:rPr lang="de-DE" dirty="0" smtClean="0">
                <a:latin typeface="Seriff"/>
              </a:rPr>
              <a:t> a war </a:t>
            </a:r>
            <a:r>
              <a:rPr lang="de-DE" dirty="0" err="1" smtClean="0">
                <a:latin typeface="Seriff"/>
              </a:rPr>
              <a:t>environment</a:t>
            </a:r>
            <a:endParaRPr lang="de-DE" dirty="0">
              <a:latin typeface="Serif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1ED0E53-3909-47C3-9106-10D0CC371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 smtClean="0">
                <a:latin typeface="Seriff"/>
              </a:rPr>
              <a:t>Setting</a:t>
            </a:r>
            <a:endParaRPr lang="de-DE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7FDA1A9-F327-4E69-A9C2-A8F9E9FAB1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>
              <a:buClr>
                <a:srgbClr val="EF2929"/>
              </a:buClr>
              <a:buSzPct val="100000"/>
            </a:pPr>
            <a:endParaRPr lang="de-DE" sz="2400" dirty="0" smtClean="0">
              <a:latin typeface="Seriff"/>
            </a:endParaRPr>
          </a:p>
          <a:p>
            <a:pPr marL="342900" lvl="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endParaRPr lang="de-DE" sz="2400" dirty="0">
              <a:latin typeface="Seriff"/>
            </a:endParaRPr>
          </a:p>
          <a:p>
            <a:pPr marL="342900" lvl="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Seriff"/>
              </a:rPr>
              <a:t>Presence </a:t>
            </a:r>
            <a:r>
              <a:rPr lang="de-DE" sz="2400" dirty="0" err="1">
                <a:latin typeface="Seriff"/>
              </a:rPr>
              <a:t>of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precise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references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to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space</a:t>
            </a:r>
            <a:r>
              <a:rPr lang="de-DE" sz="2400" dirty="0" smtClean="0">
                <a:latin typeface="Seriff"/>
              </a:rPr>
              <a:t>/s </a:t>
            </a:r>
          </a:p>
          <a:p>
            <a:pPr marL="342900" lvl="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400" dirty="0">
                <a:latin typeface="Seriff"/>
              </a:rPr>
              <a:t>T</a:t>
            </a:r>
            <a:r>
              <a:rPr lang="de-DE" sz="2400" dirty="0" smtClean="0">
                <a:latin typeface="Seriff"/>
              </a:rPr>
              <a:t>he </a:t>
            </a:r>
            <a:r>
              <a:rPr lang="de-DE" sz="2400" dirty="0" err="1">
                <a:latin typeface="Seriff"/>
              </a:rPr>
              <a:t>reader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perceives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space</a:t>
            </a:r>
            <a:r>
              <a:rPr lang="de-DE" sz="2400" dirty="0" smtClean="0">
                <a:latin typeface="Seriff"/>
              </a:rPr>
              <a:t>/s </a:t>
            </a:r>
            <a:r>
              <a:rPr lang="de-DE" sz="2400" dirty="0" err="1" smtClean="0">
                <a:latin typeface="Seriff"/>
              </a:rPr>
              <a:t>as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far-away</a:t>
            </a:r>
            <a:r>
              <a:rPr lang="de-DE" sz="2400" dirty="0" smtClean="0">
                <a:latin typeface="Seriff"/>
              </a:rPr>
              <a:t>  </a:t>
            </a:r>
            <a:r>
              <a:rPr lang="de-DE" sz="2400" dirty="0" err="1" smtClean="0">
                <a:latin typeface="Seriff"/>
              </a:rPr>
              <a:t>distant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places</a:t>
            </a:r>
            <a:endParaRPr lang="de-DE" sz="2400" dirty="0">
              <a:latin typeface="Seriff"/>
            </a:endParaRPr>
          </a:p>
          <a:p>
            <a:pPr marL="342900" lvl="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400" dirty="0">
                <a:latin typeface="Seriff"/>
              </a:rPr>
              <a:t>D</a:t>
            </a:r>
            <a:r>
              <a:rPr lang="de-DE" sz="2400" dirty="0" smtClean="0">
                <a:latin typeface="Seriff"/>
              </a:rPr>
              <a:t>escription </a:t>
            </a:r>
            <a:r>
              <a:rPr lang="de-DE" sz="2400" dirty="0" err="1">
                <a:latin typeface="Seriff"/>
              </a:rPr>
              <a:t>of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the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smtClean="0">
                <a:latin typeface="Seriff"/>
              </a:rPr>
              <a:t>setting </a:t>
            </a:r>
            <a:r>
              <a:rPr lang="de-DE" sz="2400" dirty="0" err="1" smtClean="0">
                <a:latin typeface="Seriff"/>
              </a:rPr>
              <a:t>does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>
                <a:latin typeface="Seriff"/>
              </a:rPr>
              <a:t>not </a:t>
            </a:r>
            <a:r>
              <a:rPr lang="de-DE" sz="2400" dirty="0" err="1" smtClean="0">
                <a:latin typeface="Seriff"/>
              </a:rPr>
              <a:t>always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allow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>
                <a:latin typeface="Seriff"/>
              </a:rPr>
              <a:t>the </a:t>
            </a:r>
            <a:r>
              <a:rPr lang="de-DE" sz="2400" dirty="0" err="1">
                <a:latin typeface="Seriff"/>
              </a:rPr>
              <a:t>reader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to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>
                <a:latin typeface="Seriff"/>
              </a:rPr>
              <a:t>understand</a:t>
            </a:r>
            <a:r>
              <a:rPr lang="de-DE" sz="2400" dirty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the</a:t>
            </a:r>
            <a:r>
              <a:rPr lang="de-DE" sz="2400" dirty="0" smtClean="0">
                <a:latin typeface="Seriff"/>
              </a:rPr>
              <a:t> </a:t>
            </a:r>
            <a:r>
              <a:rPr lang="de-DE" sz="2400" dirty="0" err="1" smtClean="0">
                <a:latin typeface="Seriff"/>
              </a:rPr>
              <a:t>subject</a:t>
            </a:r>
            <a:endParaRPr lang="de-DE" sz="2400" dirty="0">
              <a:latin typeface="Serif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re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press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666</Words>
  <Application>Microsoft Office PowerPoint</Application>
  <PresentationFormat>Personalizzato</PresentationFormat>
  <Paragraphs>143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34" baseType="lpstr">
      <vt:lpstr>Microsoft YaHei</vt:lpstr>
      <vt:lpstr>Arial</vt:lpstr>
      <vt:lpstr>Calibri</vt:lpstr>
      <vt:lpstr>Liberation Sans</vt:lpstr>
      <vt:lpstr>Mangal</vt:lpstr>
      <vt:lpstr>Open Sans</vt:lpstr>
      <vt:lpstr>PT Serif</vt:lpstr>
      <vt:lpstr>Segoe UI</vt:lpstr>
      <vt:lpstr>Seriff</vt:lpstr>
      <vt:lpstr>StarSymbol</vt:lpstr>
      <vt:lpstr>Symbol</vt:lpstr>
      <vt:lpstr>Tahoma</vt:lpstr>
      <vt:lpstr>Wingdings</vt:lpstr>
      <vt:lpstr>Impress</vt:lpstr>
      <vt:lpstr>Impress1</vt:lpstr>
      <vt:lpstr>The Italian Soldiers  in R. Kipling’s  The War in the Mountains</vt:lpstr>
      <vt:lpstr>Objectives and approach</vt:lpstr>
      <vt:lpstr>The War in the Mountains</vt:lpstr>
      <vt:lpstr>Title</vt:lpstr>
      <vt:lpstr>Text type</vt:lpstr>
      <vt:lpstr>Textualities in the reports</vt:lpstr>
      <vt:lpstr>Narrator and narrative technique/s</vt:lpstr>
      <vt:lpstr>Structure</vt:lpstr>
      <vt:lpstr>Setting</vt:lpstr>
      <vt:lpstr>Presentazione standard di PowerPoint</vt:lpstr>
      <vt:lpstr>Time</vt:lpstr>
      <vt:lpstr>Language</vt:lpstr>
      <vt:lpstr>The idea of Italian soldiers Chapter I</vt:lpstr>
      <vt:lpstr>The idea of Italian soldiers Chapter II</vt:lpstr>
      <vt:lpstr>The idea of Italian soldiers Chapter III</vt:lpstr>
      <vt:lpstr>The idea of Italian soldiers Chapter IV </vt:lpstr>
      <vt:lpstr>The idea of Italian soldiers Chapter V</vt:lpstr>
      <vt:lpstr>Language differences</vt:lpstr>
      <vt:lpstr>Idea of the soldiers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Kipling‘s  „The war in the mountains “</dc:title>
  <dc:creator>Marilena</dc:creator>
  <cp:lastModifiedBy>Utente Windows</cp:lastModifiedBy>
  <cp:revision>40</cp:revision>
  <dcterms:created xsi:type="dcterms:W3CDTF">2018-01-07T08:49:22Z</dcterms:created>
  <dcterms:modified xsi:type="dcterms:W3CDTF">2018-01-15T20:56:55Z</dcterms:modified>
</cp:coreProperties>
</file>