
<file path=[Content_Types].xml><?xml version="1.0" encoding="utf-8"?>
<Types xmlns="http://schemas.openxmlformats.org/package/2006/content-types">
  <Default Extension="png" ContentType="image/png"/>
  <Default Extension="bin" ContentType="audio/unknown"/>
  <Default Extension="pdf" ContentType="application/pd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sldIdLst>
    <p:sldId id="256" r:id="rId2"/>
    <p:sldId id="273" r:id="rId3"/>
    <p:sldId id="274" r:id="rId4"/>
    <p:sldId id="275" r:id="rId5"/>
    <p:sldId id="276" r:id="rId6"/>
    <p:sldId id="257" r:id="rId7"/>
    <p:sldId id="258" r:id="rId8"/>
    <p:sldId id="259" r:id="rId9"/>
    <p:sldId id="261" r:id="rId10"/>
    <p:sldId id="262" r:id="rId11"/>
    <p:sldId id="263" r:id="rId12"/>
    <p:sldId id="264" r:id="rId13"/>
    <p:sldId id="260" r:id="rId14"/>
    <p:sldId id="284" r:id="rId15"/>
    <p:sldId id="277" r:id="rId16"/>
    <p:sldId id="265" r:id="rId17"/>
    <p:sldId id="266" r:id="rId18"/>
    <p:sldId id="281" r:id="rId19"/>
    <p:sldId id="267" r:id="rId20"/>
    <p:sldId id="278" r:id="rId21"/>
    <p:sldId id="268" r:id="rId22"/>
    <p:sldId id="279" r:id="rId23"/>
    <p:sldId id="280" r:id="rId24"/>
    <p:sldId id="269" r:id="rId25"/>
    <p:sldId id="270" r:id="rId26"/>
    <p:sldId id="282" r:id="rId27"/>
    <p:sldId id="283" r:id="rId28"/>
    <p:sldId id="271" r:id="rId29"/>
    <p:sldId id="272" r:id="rId3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6" d="100"/>
          <a:sy n="106" d="100"/>
        </p:scale>
        <p:origin x="936"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5988423" y="6221506"/>
            <a:ext cx="2743200" cy="365125"/>
          </a:xfrm>
        </p:spPr>
        <p:txBody>
          <a:bodyPr/>
          <a:lstStyle/>
          <a:p>
            <a:fld id="{8C9446E3-8917-DA46-93A3-68FD97666AC3}" type="datetimeFigureOut">
              <a:rPr lang="en-US" smtClean="0"/>
              <a:pPr/>
              <a:t>5/15/2018</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3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C9446E3-8917-DA46-93A3-68FD97666AC3}"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9446E3-8917-DA46-93A3-68FD97666AC3}"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9446E3-8917-DA46-93A3-68FD97666AC3}"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8C9446E3-8917-DA46-93A3-68FD97666AC3}"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C9446E3-8917-DA46-93A3-68FD97666AC3}" type="datetimeFigureOut">
              <a:rPr lang="en-US" smtClean="0"/>
              <a:pPr/>
              <a:t>5/15/2018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8C9446E3-8917-DA46-93A3-68FD97666AC3}"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8C9446E3-8917-DA46-93A3-68FD97666AC3}" type="datetimeFigureOut">
              <a:rPr lang="en-US" smtClean="0"/>
              <a:pPr/>
              <a:t>5/15/2018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8C9446E3-8917-DA46-93A3-68FD97666AC3}" type="datetimeFigureOut">
              <a:rPr lang="en-US" smtClean="0"/>
              <a:pPr/>
              <a:t>5/15/2018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8C9446E3-8917-DA46-93A3-68FD97666AC3}" type="datetimeFigureOut">
              <a:rPr lang="en-US" smtClean="0"/>
              <a:pPr/>
              <a:t>5/15/2018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C9446E3-8917-DA46-93A3-68FD97666AC3}"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8C9446E3-8917-DA46-93A3-68FD97666AC3}" type="datetimeFigureOut">
              <a:rPr lang="en-US" smtClean="0"/>
              <a:pPr/>
              <a:t>5/15/2018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AEFD1D-31A6-B543-9A22-49D44EF3C19A}" type="slidenum">
              <a:rPr lang="en-US" smtClean="0"/>
              <a:pPr/>
              <a:t>‹N›</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8C9446E3-8917-DA46-93A3-68FD97666AC3}" type="datetimeFigureOut">
              <a:rPr lang="en-US" smtClean="0"/>
              <a:pPr/>
              <a:t>5/15/2018</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C5AEFD1D-31A6-B543-9A22-49D44EF3C19A}" type="slidenum">
              <a:rPr lang="en-US" smtClean="0"/>
              <a:pPr/>
              <a:t>‹N›</a:t>
            </a:fld>
            <a:endParaRPr lang="en-US"/>
          </a:p>
        </p:txBody>
      </p:sp>
    </p:spTree>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audio" Target="../media/audio1.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pdf"/><Relationship Id="rId2" Type="http://schemas.openxmlformats.org/officeDocument/2006/relationships/image" Target="../media/image22.gif"/><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959935"/>
            <a:ext cx="7086600" cy="2684218"/>
          </a:xfrm>
        </p:spPr>
        <p:txBody>
          <a:bodyPr>
            <a:normAutofit/>
          </a:bodyPr>
          <a:lstStyle/>
          <a:p>
            <a:r>
              <a:rPr lang="en-US" sz="7200" dirty="0" smtClean="0">
                <a:solidFill>
                  <a:srgbClr val="000000"/>
                </a:solidFill>
                <a:latin typeface="Lucida Blackletter"/>
                <a:cs typeface="Lucida Blackletter"/>
              </a:rPr>
              <a:t>The Elizabethan Era</a:t>
            </a:r>
            <a:endParaRPr lang="en-US" sz="7200" dirty="0">
              <a:solidFill>
                <a:srgbClr val="000000"/>
              </a:solidFill>
              <a:latin typeface="Lucida Blackletter"/>
              <a:cs typeface="Lucida Blackletter"/>
            </a:endParaRPr>
          </a:p>
        </p:txBody>
      </p:sp>
      <p:sp>
        <p:nvSpPr>
          <p:cNvPr id="3" name="Subtitle 2"/>
          <p:cNvSpPr>
            <a:spLocks noGrp="1"/>
          </p:cNvSpPr>
          <p:nvPr>
            <p:ph type="subTitle" idx="1"/>
          </p:nvPr>
        </p:nvSpPr>
        <p:spPr/>
        <p:txBody>
          <a:bodyPr>
            <a:normAutofit/>
          </a:bodyPr>
          <a:lstStyle/>
          <a:p>
            <a:r>
              <a:rPr lang="en-US" sz="6000" b="1" dirty="0" smtClean="0">
                <a:solidFill>
                  <a:schemeClr val="tx1"/>
                </a:solidFill>
              </a:rPr>
              <a:t>1485-1603</a:t>
            </a:r>
            <a:endParaRPr lang="en-US" sz="6000"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renaissance 4"/>
          <p:cNvPicPr>
            <a:picLocks noChangeAspect="1"/>
          </p:cNvPicPr>
          <p:nvPr/>
        </p:nvPicPr>
        <p:blipFill>
          <a:blip r:embed="rId2"/>
          <a:stretch>
            <a:fillRect/>
          </a:stretch>
        </p:blipFill>
        <p:spPr>
          <a:xfrm>
            <a:off x="773120" y="331610"/>
            <a:ext cx="2613887" cy="4385878"/>
          </a:xfrm>
          <a:prstGeom prst="rect">
            <a:avLst/>
          </a:prstGeom>
        </p:spPr>
      </p:pic>
      <p:pic>
        <p:nvPicPr>
          <p:cNvPr id="7" name="Picture 6" descr="renaissance man"/>
          <p:cNvPicPr>
            <a:picLocks noChangeAspect="1"/>
          </p:cNvPicPr>
          <p:nvPr/>
        </p:nvPicPr>
        <p:blipFill>
          <a:blip r:embed="rId3"/>
          <a:stretch>
            <a:fillRect/>
          </a:stretch>
        </p:blipFill>
        <p:spPr>
          <a:xfrm>
            <a:off x="3626306" y="616263"/>
            <a:ext cx="2264141" cy="5612154"/>
          </a:xfrm>
          <a:prstGeom prst="rect">
            <a:avLst/>
          </a:prstGeom>
        </p:spPr>
      </p:pic>
      <p:pic>
        <p:nvPicPr>
          <p:cNvPr id="8" name="Picture 7" descr="renaissance clothing"/>
          <p:cNvPicPr>
            <a:picLocks noChangeAspect="1"/>
          </p:cNvPicPr>
          <p:nvPr/>
        </p:nvPicPr>
        <p:blipFill>
          <a:blip r:embed="rId4"/>
          <a:stretch>
            <a:fillRect/>
          </a:stretch>
        </p:blipFill>
        <p:spPr>
          <a:xfrm>
            <a:off x="6129747" y="1027827"/>
            <a:ext cx="2779556" cy="396234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Daily Life</a:t>
            </a:r>
            <a:endParaRPr lang="en-US" dirty="0"/>
          </a:p>
        </p:txBody>
      </p:sp>
      <p:sp>
        <p:nvSpPr>
          <p:cNvPr id="3" name="Content Placeholder 2"/>
          <p:cNvSpPr>
            <a:spLocks noGrp="1"/>
          </p:cNvSpPr>
          <p:nvPr>
            <p:ph idx="1"/>
          </p:nvPr>
        </p:nvSpPr>
        <p:spPr>
          <a:xfrm>
            <a:off x="589045" y="1269916"/>
            <a:ext cx="8080957" cy="4856248"/>
          </a:xfrm>
        </p:spPr>
        <p:txBody>
          <a:bodyPr/>
          <a:lstStyle/>
          <a:p>
            <a:pPr>
              <a:buNone/>
            </a:pPr>
            <a:r>
              <a:rPr lang="en-US" sz="2800" dirty="0" smtClean="0"/>
              <a:t>   </a:t>
            </a:r>
            <a:r>
              <a:rPr lang="en-US" sz="2800" b="1" dirty="0" smtClean="0"/>
              <a:t>England was ruled by Queen Elizabeth I.   She was a popular monarch (ruler; royalty) and the people loved her. </a:t>
            </a:r>
          </a:p>
          <a:p>
            <a:pPr>
              <a:buNone/>
            </a:pPr>
            <a:r>
              <a:rPr lang="en-US" dirty="0" smtClean="0"/>
              <a:t>         During a speech, she told the people of England—</a:t>
            </a:r>
          </a:p>
          <a:p>
            <a:pPr>
              <a:buNone/>
            </a:pPr>
            <a:r>
              <a:rPr lang="en-US" sz="3200" b="1" dirty="0" smtClean="0">
                <a:solidFill>
                  <a:srgbClr val="000000"/>
                </a:solidFill>
              </a:rPr>
              <a:t>   “I know I have the body of a weak and feeble woman; but I have the heart of a king, and of a king of England too; and if Spain or Europe decide to invade… I myself will take up arms.”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7707" y="0"/>
            <a:ext cx="8596373" cy="8125301"/>
          </a:xfrm>
          <a:prstGeom prst="rect">
            <a:avLst/>
          </a:prstGeom>
          <a:noFill/>
        </p:spPr>
        <p:txBody>
          <a:bodyPr wrap="square" rtlCol="0">
            <a:spAutoFit/>
          </a:bodyPr>
          <a:lstStyle/>
          <a:p>
            <a:pPr algn="ctr"/>
            <a:r>
              <a:rPr lang="en-US" sz="3600" b="1" dirty="0" smtClean="0"/>
              <a:t>FACTS about the People</a:t>
            </a:r>
          </a:p>
          <a:p>
            <a:r>
              <a:rPr lang="en-US" sz="3600" dirty="0" smtClean="0"/>
              <a:t>*Life Expectancy during this time</a:t>
            </a:r>
            <a:r>
              <a:rPr lang="en-US" sz="3600" dirty="0" smtClean="0">
                <a:sym typeface="Wingdings"/>
              </a:rPr>
              <a:t> was </a:t>
            </a:r>
          </a:p>
          <a:p>
            <a:r>
              <a:rPr lang="en-US" sz="3600" dirty="0" smtClean="0">
                <a:sym typeface="Wingdings"/>
              </a:rPr>
              <a:t>      42 years*   *The RICHER lived longer.*</a:t>
            </a:r>
          </a:p>
          <a:p>
            <a:r>
              <a:rPr lang="en-US" sz="3600" dirty="0" smtClean="0">
                <a:sym typeface="Wingdings"/>
              </a:rPr>
              <a:t>*Sickness and disease were rampant because of the low sanitary conditions.  Rather than have a trash company pick up trash, they’d simply throw their trash outside their homes.  They would also throw away their human waste in this manner. They would go to the bathroom just about anywhere.</a:t>
            </a:r>
          </a:p>
          <a:p>
            <a:endParaRPr lang="en-US" dirty="0" smtClean="0">
              <a:sym typeface="Wingdings"/>
            </a:endParaRPr>
          </a:p>
          <a:p>
            <a:endParaRPr lang="en-US" dirty="0" smtClean="0">
              <a:sym typeface="Wingdings"/>
            </a:endParaRPr>
          </a:p>
          <a:p>
            <a:endParaRPr lang="en-US" dirty="0" smtClean="0">
              <a:sym typeface="Wingdings"/>
            </a:endParaRPr>
          </a:p>
          <a:p>
            <a:endParaRPr lang="en-US" dirty="0" smtClean="0">
              <a:sym typeface="Wingdings"/>
            </a:endParaRP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tx1"/>
                </a:solidFill>
              </a:rPr>
              <a:t>Elizabethan Men &amp; Women</a:t>
            </a:r>
            <a:endParaRPr lang="en-US" dirty="0">
              <a:solidFill>
                <a:schemeClr val="tx1"/>
              </a:solidFill>
            </a:endParaRPr>
          </a:p>
        </p:txBody>
      </p:sp>
      <p:sp>
        <p:nvSpPr>
          <p:cNvPr id="5" name="Content Placeholder 4"/>
          <p:cNvSpPr>
            <a:spLocks noGrp="1"/>
          </p:cNvSpPr>
          <p:nvPr>
            <p:ph idx="1"/>
          </p:nvPr>
        </p:nvSpPr>
        <p:spPr>
          <a:xfrm>
            <a:off x="497008" y="1325128"/>
            <a:ext cx="8338664" cy="4801035"/>
          </a:xfrm>
        </p:spPr>
        <p:txBody>
          <a:bodyPr>
            <a:normAutofit/>
          </a:bodyPr>
          <a:lstStyle/>
          <a:p>
            <a:pPr>
              <a:buNone/>
            </a:pPr>
            <a:r>
              <a:rPr lang="en-US" sz="2800" b="1" dirty="0" smtClean="0">
                <a:solidFill>
                  <a:srgbClr val="000000"/>
                </a:solidFill>
              </a:rPr>
              <a:t>POOR WOMEN </a:t>
            </a:r>
            <a:r>
              <a:rPr lang="en-US" sz="2800" dirty="0" smtClean="0">
                <a:solidFill>
                  <a:srgbClr val="000000"/>
                </a:solidFill>
              </a:rPr>
              <a:t>did not go to school. They stayed home to learn how to cook, clean, and take care of their families.</a:t>
            </a:r>
          </a:p>
          <a:p>
            <a:pPr>
              <a:buNone/>
            </a:pPr>
            <a:r>
              <a:rPr lang="en-US" sz="2800" b="1" dirty="0" smtClean="0">
                <a:solidFill>
                  <a:srgbClr val="000000"/>
                </a:solidFill>
              </a:rPr>
              <a:t>WOMEN of NOBILITY </a:t>
            </a:r>
            <a:r>
              <a:rPr lang="en-US" sz="2800" dirty="0" smtClean="0">
                <a:solidFill>
                  <a:srgbClr val="000000"/>
                </a:solidFill>
              </a:rPr>
              <a:t>were educated.</a:t>
            </a:r>
          </a:p>
          <a:p>
            <a:pPr>
              <a:buNone/>
            </a:pPr>
            <a:r>
              <a:rPr lang="en-US" sz="2800" b="1" dirty="0" smtClean="0">
                <a:solidFill>
                  <a:srgbClr val="000000"/>
                </a:solidFill>
              </a:rPr>
              <a:t>MEN </a:t>
            </a:r>
            <a:r>
              <a:rPr lang="en-US" sz="2800" dirty="0" smtClean="0">
                <a:solidFill>
                  <a:srgbClr val="000000"/>
                </a:solidFill>
              </a:rPr>
              <a:t>made choices for the women in their lives.  Women didn’t have a choice when it came to whom they’d marry.</a:t>
            </a:r>
          </a:p>
          <a:p>
            <a:pPr>
              <a:buNone/>
            </a:pPr>
            <a:r>
              <a:rPr lang="en-US" sz="2800" b="1" dirty="0" smtClean="0">
                <a:solidFill>
                  <a:srgbClr val="000000"/>
                </a:solidFill>
              </a:rPr>
              <a:t>MEN </a:t>
            </a:r>
            <a:r>
              <a:rPr lang="en-US" sz="2800" dirty="0" smtClean="0">
                <a:solidFill>
                  <a:srgbClr val="000000"/>
                </a:solidFill>
              </a:rPr>
              <a:t>made a a living while WOMEN stayed and took care of the home.</a:t>
            </a:r>
          </a:p>
          <a:p>
            <a:pPr>
              <a:buNone/>
            </a:pPr>
            <a:endParaRPr lang="en-US" sz="2800" dirty="0"/>
          </a:p>
        </p:txBody>
      </p:sp>
      <p:sp>
        <p:nvSpPr>
          <p:cNvPr id="6" name="Action Button: Sound 5">
            <a:hlinkClick r:id="" action="ppaction://noaction" highlightClick="1">
              <a:snd r:embed="rId2" name="Applause"/>
            </a:hlinkClick>
          </p:cNvPr>
          <p:cNvSpPr/>
          <p:nvPr/>
        </p:nvSpPr>
        <p:spPr>
          <a:xfrm>
            <a:off x="10934144" y="5815842"/>
            <a:ext cx="1042416" cy="1042416"/>
          </a:xfrm>
          <a:prstGeom prst="actionButtonSound">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0"/>
            <a:ext cx="7272339" cy="921590"/>
          </a:xfrm>
        </p:spPr>
        <p:txBody>
          <a:bodyPr/>
          <a:lstStyle/>
          <a:p>
            <a:r>
              <a:rPr lang="en-US" dirty="0" smtClean="0"/>
              <a:t>Elizabethan Marriages</a:t>
            </a:r>
            <a:endParaRPr lang="en-US" dirty="0"/>
          </a:p>
        </p:txBody>
      </p:sp>
      <p:pic>
        <p:nvPicPr>
          <p:cNvPr id="4" name="Content Placeholder 3" descr="Bridal-Gown-fe06002-.jpg"/>
          <p:cNvPicPr>
            <a:picLocks noGrp="1" noChangeAspect="1"/>
          </p:cNvPicPr>
          <p:nvPr>
            <p:ph idx="1"/>
          </p:nvPr>
        </p:nvPicPr>
        <p:blipFill>
          <a:blip r:embed="rId2"/>
          <a:srcRect l="-38522" r="-38522"/>
          <a:stretch>
            <a:fillRect/>
          </a:stretch>
        </p:blipFill>
        <p:spPr>
          <a:xfrm>
            <a:off x="3052936" y="921590"/>
            <a:ext cx="3354326" cy="1993711"/>
          </a:xfrm>
        </p:spPr>
      </p:pic>
      <p:sp>
        <p:nvSpPr>
          <p:cNvPr id="5" name="TextBox 4"/>
          <p:cNvSpPr txBox="1"/>
          <p:nvPr/>
        </p:nvSpPr>
        <p:spPr>
          <a:xfrm>
            <a:off x="753080" y="2915301"/>
            <a:ext cx="8390920" cy="3816430"/>
          </a:xfrm>
          <a:prstGeom prst="rect">
            <a:avLst/>
          </a:prstGeom>
          <a:noFill/>
        </p:spPr>
        <p:txBody>
          <a:bodyPr wrap="square" rtlCol="0">
            <a:spAutoFit/>
          </a:bodyPr>
          <a:lstStyle/>
          <a:p>
            <a:r>
              <a:rPr lang="en-US" sz="2800" dirty="0" smtClean="0">
                <a:solidFill>
                  <a:srgbClr val="000000"/>
                </a:solidFill>
              </a:rPr>
              <a:t>Back then, women looked forward to getting married like they do today. The MAIN difference is that back then, a woman had little to no choice as to whom she would marry.  She had very little right in choosing her husband. </a:t>
            </a:r>
          </a:p>
          <a:p>
            <a:r>
              <a:rPr lang="en-US" sz="2800" dirty="0" smtClean="0">
                <a:solidFill>
                  <a:srgbClr val="000000"/>
                </a:solidFill>
              </a:rPr>
              <a:t>Marriages were arranged in such a way that BOTH families would benefit from the marriage.  Love was generally NOT a factor in getting married. </a:t>
            </a:r>
          </a:p>
          <a:p>
            <a:r>
              <a:rPr lang="en-US" dirty="0" smtClean="0"/>
              <a:t> </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Women of nobility…</a:t>
            </a:r>
            <a:endParaRPr lang="en-US" dirty="0"/>
          </a:p>
        </p:txBody>
      </p:sp>
      <p:sp>
        <p:nvSpPr>
          <p:cNvPr id="3" name="Content Placeholder 2"/>
          <p:cNvSpPr>
            <a:spLocks noGrp="1"/>
          </p:cNvSpPr>
          <p:nvPr>
            <p:ph idx="1"/>
          </p:nvPr>
        </p:nvSpPr>
        <p:spPr/>
        <p:txBody>
          <a:bodyPr>
            <a:normAutofit/>
          </a:bodyPr>
          <a:lstStyle/>
          <a:p>
            <a:pPr>
              <a:buNone/>
            </a:pPr>
            <a:r>
              <a:rPr lang="en-US" sz="2800" dirty="0" smtClean="0">
                <a:solidFill>
                  <a:schemeClr val="tx1"/>
                </a:solidFill>
              </a:rPr>
              <a:t>*were educated and expected to know at least four languages: Latin, Greek, Italian and French.   </a:t>
            </a:r>
          </a:p>
          <a:p>
            <a:pPr>
              <a:buNone/>
            </a:pPr>
            <a:r>
              <a:rPr lang="en-US" sz="2800" dirty="0" smtClean="0">
                <a:solidFill>
                  <a:schemeClr val="tx1"/>
                </a:solidFill>
              </a:rPr>
              <a:t>*weren’t allowed to go to school. They were educated by private tutors at home.</a:t>
            </a:r>
          </a:p>
          <a:p>
            <a:pPr>
              <a:buNone/>
            </a:pPr>
            <a:r>
              <a:rPr lang="en-US" sz="2800" dirty="0" smtClean="0">
                <a:solidFill>
                  <a:schemeClr val="tx1"/>
                </a:solidFill>
              </a:rPr>
              <a:t>*were highly influenced to go to a nunnery if they had already reached their mid-20’s and still weren’t married. </a:t>
            </a:r>
            <a:endParaRPr lang="en-US" sz="28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Favorite Sports</a:t>
            </a:r>
            <a:endParaRPr lang="en-US" dirty="0"/>
          </a:p>
        </p:txBody>
      </p:sp>
      <p:sp>
        <p:nvSpPr>
          <p:cNvPr id="5" name="Content Placeholder 4"/>
          <p:cNvSpPr>
            <a:spLocks noGrp="1"/>
          </p:cNvSpPr>
          <p:nvPr>
            <p:ph idx="1"/>
          </p:nvPr>
        </p:nvSpPr>
        <p:spPr/>
        <p:txBody>
          <a:bodyPr>
            <a:normAutofit fontScale="92500" lnSpcReduction="20000"/>
          </a:bodyPr>
          <a:lstStyle/>
          <a:p>
            <a:pPr algn="ctr">
              <a:buNone/>
            </a:pPr>
            <a:r>
              <a:rPr lang="en-US" sz="4000" b="1" dirty="0" smtClean="0"/>
              <a:t>                                  For the     </a:t>
            </a:r>
          </a:p>
          <a:p>
            <a:pPr algn="ctr">
              <a:buNone/>
            </a:pPr>
            <a:r>
              <a:rPr lang="en-US" sz="4000" b="1" dirty="0" smtClean="0"/>
              <a:t>                                 RICH</a:t>
            </a:r>
          </a:p>
          <a:p>
            <a:pPr algn="ctr">
              <a:buNone/>
            </a:pPr>
            <a:r>
              <a:rPr lang="en-US" sz="4000" b="1" dirty="0" smtClean="0"/>
              <a:t>	                                       </a:t>
            </a:r>
            <a:r>
              <a:rPr lang="en-US" sz="4000" b="1" i="1" dirty="0" smtClean="0">
                <a:solidFill>
                  <a:srgbClr val="800000"/>
                </a:solidFill>
              </a:rPr>
              <a:t>HUNTING</a:t>
            </a:r>
          </a:p>
          <a:p>
            <a:pPr algn="ctr">
              <a:buNone/>
            </a:pPr>
            <a:endParaRPr lang="en-US" sz="4000" b="1" dirty="0" smtClean="0"/>
          </a:p>
          <a:p>
            <a:pPr>
              <a:buNone/>
            </a:pPr>
            <a:r>
              <a:rPr lang="en-US" sz="4000" b="1" dirty="0" smtClean="0"/>
              <a:t>For the POOR</a:t>
            </a:r>
          </a:p>
          <a:p>
            <a:pPr>
              <a:buNone/>
            </a:pPr>
            <a:r>
              <a:rPr lang="en-US" sz="4000" b="1" dirty="0" smtClean="0"/>
              <a:t>	</a:t>
            </a:r>
            <a:r>
              <a:rPr lang="en-US" sz="4000" b="1" i="1" dirty="0" smtClean="0">
                <a:solidFill>
                  <a:srgbClr val="FF0000"/>
                </a:solidFill>
              </a:rPr>
              <a:t>BLOOD SPORTS</a:t>
            </a:r>
            <a:endParaRPr lang="en-US" sz="4000" b="1" i="1" dirty="0">
              <a:solidFill>
                <a:srgbClr val="FF0000"/>
              </a:solidFill>
            </a:endParaRPr>
          </a:p>
        </p:txBody>
      </p:sp>
      <p:pic>
        <p:nvPicPr>
          <p:cNvPr id="6" name="Picture 5" descr="fox hunting"/>
          <p:cNvPicPr>
            <a:picLocks noChangeAspect="1"/>
          </p:cNvPicPr>
          <p:nvPr/>
        </p:nvPicPr>
        <p:blipFill>
          <a:blip r:embed="rId2"/>
          <a:stretch>
            <a:fillRect/>
          </a:stretch>
        </p:blipFill>
        <p:spPr>
          <a:xfrm>
            <a:off x="1605737" y="1613646"/>
            <a:ext cx="3635335" cy="29082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Medicine</a:t>
            </a:r>
            <a:endParaRPr lang="en-US" dirty="0"/>
          </a:p>
        </p:txBody>
      </p:sp>
      <p:sp>
        <p:nvSpPr>
          <p:cNvPr id="3" name="Content Placeholder 2"/>
          <p:cNvSpPr>
            <a:spLocks noGrp="1"/>
          </p:cNvSpPr>
          <p:nvPr>
            <p:ph idx="1"/>
          </p:nvPr>
        </p:nvSpPr>
        <p:spPr>
          <a:xfrm>
            <a:off x="717898" y="3607294"/>
            <a:ext cx="7643465" cy="2779087"/>
          </a:xfrm>
        </p:spPr>
        <p:txBody>
          <a:bodyPr/>
          <a:lstStyle/>
          <a:p>
            <a:pPr>
              <a:buNone/>
            </a:pPr>
            <a:r>
              <a:rPr lang="en-US" sz="2800" dirty="0" smtClean="0"/>
              <a:t>**Healthy, clean vegetables weren’t readily available so many people died from </a:t>
            </a:r>
            <a:r>
              <a:rPr lang="en-US" sz="2800" b="1" i="1" dirty="0" smtClean="0"/>
              <a:t>malnutrition</a:t>
            </a:r>
            <a:r>
              <a:rPr lang="en-US" sz="2800" dirty="0" smtClean="0"/>
              <a:t>. Also, waste wasn’t properly disposed.  People were often sick and would die of sickness that are easily treatable today.</a:t>
            </a:r>
          </a:p>
          <a:p>
            <a:pPr>
              <a:buNone/>
            </a:pPr>
            <a:endParaRPr lang="en-US" dirty="0" smtClean="0"/>
          </a:p>
          <a:p>
            <a:pPr>
              <a:buNone/>
            </a:pPr>
            <a:endParaRPr lang="en-US" dirty="0" smtClean="0"/>
          </a:p>
          <a:p>
            <a:pPr>
              <a:buNone/>
            </a:pPr>
            <a:endParaRPr lang="en-US" dirty="0"/>
          </a:p>
        </p:txBody>
      </p:sp>
      <p:pic>
        <p:nvPicPr>
          <p:cNvPr id="4" name="Picture 3" descr="elizabethan-medicine-1.JPEG"/>
          <p:cNvPicPr>
            <a:picLocks noChangeAspect="1"/>
          </p:cNvPicPr>
          <p:nvPr/>
        </p:nvPicPr>
        <p:blipFill>
          <a:blip r:embed="rId2"/>
          <a:stretch>
            <a:fillRect/>
          </a:stretch>
        </p:blipFill>
        <p:spPr>
          <a:xfrm>
            <a:off x="2907792" y="1266430"/>
            <a:ext cx="3328416" cy="2340864"/>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349688"/>
            <a:ext cx="7519700" cy="5776476"/>
          </a:xfrm>
        </p:spPr>
        <p:txBody>
          <a:bodyPr>
            <a:normAutofit/>
          </a:bodyPr>
          <a:lstStyle/>
          <a:p>
            <a:pPr>
              <a:buNone/>
            </a:pPr>
            <a:r>
              <a:rPr lang="en-US" sz="3200" b="1" dirty="0" smtClean="0"/>
              <a:t>IF YOU HAD MONEY, </a:t>
            </a:r>
            <a:r>
              <a:rPr lang="en-US" sz="3200" dirty="0" smtClean="0"/>
              <a:t>STANDARD MEDICINES you’d receive were POTIONS and HERBS.</a:t>
            </a:r>
          </a:p>
          <a:p>
            <a:pPr>
              <a:buNone/>
            </a:pPr>
            <a:r>
              <a:rPr lang="en-US" sz="3200" b="1" dirty="0" smtClean="0"/>
              <a:t>IF YOU WERE POOR </a:t>
            </a:r>
            <a:r>
              <a:rPr lang="en-US" sz="3200" dirty="0" smtClean="0"/>
              <a:t>you were “</a:t>
            </a:r>
            <a:r>
              <a:rPr lang="en-US" sz="3200" b="1" dirty="0" smtClean="0">
                <a:solidFill>
                  <a:srgbClr val="FF0000"/>
                </a:solidFill>
              </a:rPr>
              <a:t>bled</a:t>
            </a:r>
            <a:r>
              <a:rPr lang="en-US" sz="3200" dirty="0" smtClean="0"/>
              <a:t>” to let the impurities drain from your blood, or leeches were put on your body to suck out the sickness.    </a:t>
            </a:r>
          </a:p>
          <a:p>
            <a:endParaRPr lang="en-US" sz="3200" dirty="0"/>
          </a:p>
        </p:txBody>
      </p:sp>
      <p:pic>
        <p:nvPicPr>
          <p:cNvPr id="4" name="Picture 3" descr="leeches"/>
          <p:cNvPicPr>
            <a:picLocks noChangeAspect="1"/>
          </p:cNvPicPr>
          <p:nvPr/>
        </p:nvPicPr>
        <p:blipFill>
          <a:blip r:embed="rId2"/>
          <a:stretch>
            <a:fillRect/>
          </a:stretch>
        </p:blipFill>
        <p:spPr>
          <a:xfrm>
            <a:off x="5164667" y="4257523"/>
            <a:ext cx="3444057" cy="2136147"/>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Elizabethan Occupations</a:t>
            </a:r>
            <a:endParaRPr lang="en-US" dirty="0"/>
          </a:p>
        </p:txBody>
      </p:sp>
      <p:sp>
        <p:nvSpPr>
          <p:cNvPr id="5" name="Content Placeholder 4"/>
          <p:cNvSpPr>
            <a:spLocks noGrp="1"/>
          </p:cNvSpPr>
          <p:nvPr>
            <p:ph idx="1"/>
          </p:nvPr>
        </p:nvSpPr>
        <p:spPr>
          <a:xfrm>
            <a:off x="386561" y="1361938"/>
            <a:ext cx="8504333" cy="5153277"/>
          </a:xfrm>
        </p:spPr>
        <p:txBody>
          <a:bodyPr/>
          <a:lstStyle/>
          <a:p>
            <a:pPr>
              <a:buNone/>
            </a:pPr>
            <a:r>
              <a:rPr lang="en-US" dirty="0" smtClean="0"/>
              <a:t>The </a:t>
            </a:r>
            <a:r>
              <a:rPr lang="en-US" b="1" u="sng" dirty="0" smtClean="0"/>
              <a:t>basic </a:t>
            </a:r>
            <a:r>
              <a:rPr lang="en-US" dirty="0" smtClean="0"/>
              <a:t>professions of this time were:</a:t>
            </a:r>
          </a:p>
          <a:p>
            <a:pPr>
              <a:buNone/>
            </a:pPr>
            <a:r>
              <a:rPr lang="en-US" dirty="0" smtClean="0"/>
              <a:t>Apothecary- treated people with herbs and potions.</a:t>
            </a:r>
          </a:p>
          <a:p>
            <a:pPr>
              <a:buNone/>
            </a:pPr>
            <a:r>
              <a:rPr lang="en-US" dirty="0" smtClean="0"/>
              <a:t>Blacksmith- worked with iron and metals</a:t>
            </a:r>
          </a:p>
          <a:p>
            <a:pPr>
              <a:buNone/>
            </a:pPr>
            <a:r>
              <a:rPr lang="en-US" dirty="0" smtClean="0"/>
              <a:t>Bower- made bows</a:t>
            </a:r>
          </a:p>
          <a:p>
            <a:pPr>
              <a:buNone/>
            </a:pPr>
            <a:r>
              <a:rPr lang="en-US" dirty="0" smtClean="0"/>
              <a:t>Clothier- made clothes</a:t>
            </a:r>
          </a:p>
          <a:p>
            <a:pPr>
              <a:buNone/>
            </a:pPr>
            <a:r>
              <a:rPr lang="en-US" dirty="0" smtClean="0"/>
              <a:t>Chaplain- dealt with the religious activities</a:t>
            </a:r>
          </a:p>
          <a:p>
            <a:pPr>
              <a:buNone/>
            </a:pPr>
            <a:r>
              <a:rPr lang="en-US" dirty="0" smtClean="0"/>
              <a:t>Harker- one who made announcements given by the Queen</a:t>
            </a:r>
          </a:p>
          <a:p>
            <a:pPr>
              <a:buNone/>
            </a:pPr>
            <a:r>
              <a:rPr lang="en-US" dirty="0" smtClean="0"/>
              <a:t>Jester- fool; whose job was to make the Queen laugh</a:t>
            </a:r>
          </a:p>
          <a:p>
            <a:pPr>
              <a:buNone/>
            </a:pPr>
            <a:endParaRPr lang="en-US" dirty="0" smtClean="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892054"/>
          </a:xfrm>
        </p:spPr>
        <p:txBody>
          <a:bodyPr/>
          <a:lstStyle/>
          <a:p>
            <a:r>
              <a:rPr lang="en-US" dirty="0" smtClean="0"/>
              <a:t>The World</a:t>
            </a:r>
            <a:endParaRPr lang="en-US" dirty="0"/>
          </a:p>
        </p:txBody>
      </p:sp>
      <p:pic>
        <p:nvPicPr>
          <p:cNvPr id="4" name="Content Placeholder 3" descr="WorldM1.jpg"/>
          <p:cNvPicPr>
            <a:picLocks noGrp="1" noChangeAspect="1"/>
          </p:cNvPicPr>
          <p:nvPr>
            <p:ph idx="1"/>
          </p:nvPr>
        </p:nvPicPr>
        <p:blipFill>
          <a:blip r:embed="rId2"/>
          <a:srcRect l="-27818" r="-27818"/>
          <a:stretch>
            <a:fillRect/>
          </a:stretch>
        </p:blipFill>
        <p:spPr>
          <a:xfrm>
            <a:off x="-41399" y="1166691"/>
            <a:ext cx="9698526" cy="5154113"/>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8"/>
            <a:ext cx="7272339" cy="940064"/>
          </a:xfrm>
        </p:spPr>
        <p:txBody>
          <a:bodyPr/>
          <a:lstStyle/>
          <a:p>
            <a:r>
              <a:rPr lang="en-US" dirty="0" smtClean="0"/>
              <a:t>More JOBS…</a:t>
            </a:r>
            <a:endParaRPr lang="en-US" dirty="0"/>
          </a:p>
        </p:txBody>
      </p:sp>
      <p:sp>
        <p:nvSpPr>
          <p:cNvPr id="3" name="Content Placeholder 2"/>
          <p:cNvSpPr>
            <a:spLocks noGrp="1"/>
          </p:cNvSpPr>
          <p:nvPr>
            <p:ph idx="1"/>
          </p:nvPr>
        </p:nvSpPr>
        <p:spPr>
          <a:xfrm>
            <a:off x="570638" y="1214702"/>
            <a:ext cx="7790726" cy="4911461"/>
          </a:xfrm>
        </p:spPr>
        <p:txBody>
          <a:bodyPr/>
          <a:lstStyle/>
          <a:p>
            <a:pPr>
              <a:buNone/>
            </a:pPr>
            <a:r>
              <a:rPr lang="en-US" dirty="0" smtClean="0"/>
              <a:t>Knight- would fight for and protect the Queen</a:t>
            </a:r>
          </a:p>
          <a:p>
            <a:pPr>
              <a:buNone/>
            </a:pPr>
            <a:r>
              <a:rPr lang="en-US" dirty="0" smtClean="0"/>
              <a:t>Moneylender- Banker</a:t>
            </a:r>
          </a:p>
          <a:p>
            <a:pPr>
              <a:buNone/>
            </a:pPr>
            <a:r>
              <a:rPr lang="en-US" dirty="0" smtClean="0"/>
              <a:t>Page- a young man, usually seven years old. He was a personal servant. He prepared the lord’s clothes, set his table, ran his errands.</a:t>
            </a:r>
          </a:p>
          <a:p>
            <a:pPr>
              <a:buNone/>
            </a:pPr>
            <a:r>
              <a:rPr lang="en-US" dirty="0" smtClean="0"/>
              <a:t>Potter- made pots from clay or ceramic.</a:t>
            </a:r>
          </a:p>
          <a:p>
            <a:pPr>
              <a:buNone/>
            </a:pPr>
            <a:r>
              <a:rPr lang="en-US" dirty="0" smtClean="0"/>
              <a:t>Steward- took care of household responsibilities.</a:t>
            </a:r>
          </a:p>
          <a:p>
            <a:pPr>
              <a:buNone/>
            </a:pPr>
            <a:r>
              <a:rPr lang="en-US" dirty="0" smtClean="0"/>
              <a:t>Watchman- was in charge of the security of the castle.</a:t>
            </a:r>
          </a:p>
          <a:p>
            <a:pPr>
              <a:buNone/>
            </a:pP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89024" y="274638"/>
            <a:ext cx="7272339" cy="995278"/>
          </a:xfrm>
        </p:spPr>
        <p:txBody>
          <a:bodyPr/>
          <a:lstStyle/>
          <a:p>
            <a:r>
              <a:rPr lang="en-US" dirty="0" smtClean="0"/>
              <a:t>Elizabethan Superstitions</a:t>
            </a:r>
            <a:endParaRPr lang="en-US" dirty="0"/>
          </a:p>
        </p:txBody>
      </p:sp>
      <p:pic>
        <p:nvPicPr>
          <p:cNvPr id="6" name="Content Placeholder 5" descr="elizabethansuperstitions-2.jpg"/>
          <p:cNvPicPr>
            <a:picLocks noGrp="1" noChangeAspect="1"/>
          </p:cNvPicPr>
          <p:nvPr>
            <p:ph idx="1"/>
          </p:nvPr>
        </p:nvPicPr>
        <p:blipFill>
          <a:blip r:embed="rId2"/>
          <a:srcRect l="-61" r="-61"/>
          <a:stretch>
            <a:fillRect/>
          </a:stretch>
        </p:blipFill>
        <p:spPr>
          <a:xfrm>
            <a:off x="3947908" y="1402597"/>
            <a:ext cx="2474663" cy="1652476"/>
          </a:xfrm>
        </p:spPr>
      </p:pic>
      <p:sp>
        <p:nvSpPr>
          <p:cNvPr id="7" name="TextBox 6"/>
          <p:cNvSpPr txBox="1"/>
          <p:nvPr/>
        </p:nvSpPr>
        <p:spPr>
          <a:xfrm>
            <a:off x="607452" y="3055073"/>
            <a:ext cx="8209812" cy="3539430"/>
          </a:xfrm>
          <a:prstGeom prst="rect">
            <a:avLst/>
          </a:prstGeom>
          <a:noFill/>
        </p:spPr>
        <p:txBody>
          <a:bodyPr wrap="square" rtlCol="0">
            <a:spAutoFit/>
          </a:bodyPr>
          <a:lstStyle/>
          <a:p>
            <a:r>
              <a:rPr lang="en-US" sz="3200" dirty="0" smtClean="0"/>
              <a:t>*It was believed that when you open your mouth to sneeze, you give the devil a chance to enter your body and bring about spiritual harm. Saying "bless you" allegedly stops the devil from entering since they thought that no demon could stay in a place that a Christian has blessed.</a:t>
            </a:r>
            <a:endParaRPr lang="en-US" sz="32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5415" y="441710"/>
            <a:ext cx="6926776" cy="5684454"/>
          </a:xfrm>
        </p:spPr>
        <p:txBody>
          <a:bodyPr>
            <a:normAutofit fontScale="92500" lnSpcReduction="20000"/>
          </a:bodyPr>
          <a:lstStyle/>
          <a:p>
            <a:pPr>
              <a:buNone/>
            </a:pPr>
            <a:r>
              <a:rPr lang="en-US" sz="3200" dirty="0" smtClean="0"/>
              <a:t>**A superstition that was most influential to them was that witches exist and they can cast spells on anyone. The spells were understood as so bad, they can lead to death. They were also blamed for mostly everything unexplainable -- the plague, famine, diseases and low crop yields during harvest time. </a:t>
            </a:r>
          </a:p>
          <a:p>
            <a:pPr>
              <a:buNone/>
            </a:pPr>
            <a:r>
              <a:rPr lang="en-US" sz="3200" dirty="0" smtClean="0"/>
              <a:t>**Sailors wore golden hoop earrings all the time. It is said that this was done so they would have gold to pay their fare in the underworld if ever they sink and drown.</a:t>
            </a:r>
          </a:p>
          <a:p>
            <a:pPr>
              <a:buNone/>
            </a:pPr>
            <a:endParaRPr lang="en-US" sz="2800" dirty="0"/>
          </a:p>
        </p:txBody>
      </p:sp>
      <p:pic>
        <p:nvPicPr>
          <p:cNvPr id="4" name="Picture 3" descr="witch_on_broom_01.png"/>
          <p:cNvPicPr>
            <a:picLocks noChangeAspect="1"/>
          </p:cNvPicPr>
          <p:nvPr/>
        </p:nvPicPr>
        <p:blipFill>
          <a:blip r:embed="rId2"/>
          <a:stretch>
            <a:fillRect/>
          </a:stretch>
        </p:blipFill>
        <p:spPr>
          <a:xfrm>
            <a:off x="7075715" y="1444390"/>
            <a:ext cx="1680129" cy="1834159"/>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99FFCC"/>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5" y="496924"/>
            <a:ext cx="5980831" cy="5159311"/>
          </a:xfrm>
        </p:spPr>
        <p:txBody>
          <a:bodyPr>
            <a:normAutofit fontScale="92500" lnSpcReduction="20000"/>
          </a:bodyPr>
          <a:lstStyle/>
          <a:p>
            <a:pPr>
              <a:buNone/>
            </a:pPr>
            <a:r>
              <a:rPr lang="en-US" sz="3200" dirty="0" smtClean="0"/>
              <a:t>**Many good luck charms involved the following elements: iron, silver, fire, salt, and running water.</a:t>
            </a:r>
          </a:p>
          <a:p>
            <a:pPr>
              <a:buNone/>
            </a:pPr>
            <a:r>
              <a:rPr lang="en-US" sz="3200" dirty="0" smtClean="0"/>
              <a:t>**Balance was considered a great deal in the Elizabethan era. They saw that the evil and good should balance each other. During the plague, they walked around with sweet-smelling flowers in their pockets and burned scented firewood to drive out the disease.</a:t>
            </a:r>
          </a:p>
          <a:p>
            <a:pPr>
              <a:buNone/>
            </a:pPr>
            <a:endParaRPr lang="en-US" sz="3200" dirty="0"/>
          </a:p>
        </p:txBody>
      </p:sp>
      <p:pic>
        <p:nvPicPr>
          <p:cNvPr id="4" name="Picture 3" descr="yinYang.gif"/>
          <p:cNvPicPr>
            <a:picLocks noChangeAspect="1"/>
          </p:cNvPicPr>
          <p:nvPr/>
        </p:nvPicPr>
        <p:blipFill>
          <a:blip r:embed="rId2"/>
          <a:stretch>
            <a:fillRect/>
          </a:stretch>
        </p:blipFill>
        <p:spPr>
          <a:xfrm>
            <a:off x="6993275" y="2161553"/>
            <a:ext cx="1707225" cy="1707225"/>
          </a:xfrm>
          <a:prstGeom prst="rect">
            <a:avLst/>
          </a:prstGeom>
        </p:spPr>
      </p:pic>
      <p:pic>
        <p:nvPicPr>
          <p:cNvPr id="5" name="Picture 4"/>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6993276" y="4018242"/>
            <a:ext cx="1707225" cy="2039684"/>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Religion</a:t>
            </a:r>
            <a:endParaRPr lang="en-US" dirty="0"/>
          </a:p>
        </p:txBody>
      </p:sp>
      <p:sp>
        <p:nvSpPr>
          <p:cNvPr id="3" name="Content Placeholder 2"/>
          <p:cNvSpPr>
            <a:spLocks noGrp="1"/>
          </p:cNvSpPr>
          <p:nvPr>
            <p:ph idx="1"/>
          </p:nvPr>
        </p:nvSpPr>
        <p:spPr>
          <a:xfrm>
            <a:off x="1089024" y="1343534"/>
            <a:ext cx="7272339" cy="4782630"/>
          </a:xfrm>
        </p:spPr>
        <p:txBody>
          <a:bodyPr>
            <a:normAutofit lnSpcReduction="10000"/>
          </a:bodyPr>
          <a:lstStyle/>
          <a:p>
            <a:pPr>
              <a:buNone/>
            </a:pPr>
            <a:r>
              <a:rPr lang="en-US" dirty="0" smtClean="0"/>
              <a:t> </a:t>
            </a:r>
            <a:r>
              <a:rPr lang="en-US" sz="3200" dirty="0" smtClean="0"/>
              <a:t>Before Elizabeth became queen, England was Catholic.  Under Elizabeth’s reign, the country was converted to Protestantism.  </a:t>
            </a:r>
          </a:p>
          <a:p>
            <a:pPr>
              <a:buNone/>
            </a:pPr>
            <a:r>
              <a:rPr lang="en-US" sz="3200" dirty="0" smtClean="0"/>
              <a:t>Elizabeth was pressured to change her country’s religion to Protestantism because of the marriage between her parents.  Roman Catholics weren’t happy with Henry VIII and his marriage to Anne Boleyn.  </a:t>
            </a:r>
          </a:p>
        </p:txBody>
      </p:sp>
      <p:pic>
        <p:nvPicPr>
          <p:cNvPr id="4" name="Picture 3" descr="cross"/>
          <p:cNvPicPr>
            <a:picLocks noChangeAspect="1"/>
          </p:cNvPicPr>
          <p:nvPr/>
        </p:nvPicPr>
        <p:blipFill>
          <a:blip r:embed="rId2"/>
          <a:stretch>
            <a:fillRect/>
          </a:stretch>
        </p:blipFill>
        <p:spPr>
          <a:xfrm>
            <a:off x="7878763" y="2273300"/>
            <a:ext cx="965200" cy="1155700"/>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Education</a:t>
            </a:r>
            <a:endParaRPr lang="en-US" dirty="0"/>
          </a:p>
        </p:txBody>
      </p:sp>
      <p:pic>
        <p:nvPicPr>
          <p:cNvPr id="4" name="Content Placeholder 3" descr="educationengland-1.jpeg"/>
          <p:cNvPicPr>
            <a:picLocks noGrp="1" noChangeAspect="1"/>
          </p:cNvPicPr>
          <p:nvPr>
            <p:ph idx="1"/>
          </p:nvPr>
        </p:nvPicPr>
        <p:blipFill>
          <a:blip r:embed="rId2"/>
          <a:srcRect t="-1477" b="-1477"/>
          <a:stretch>
            <a:fillRect/>
          </a:stretch>
        </p:blipFill>
        <p:spPr>
          <a:xfrm>
            <a:off x="1418189" y="1214437"/>
            <a:ext cx="6703875" cy="4527785"/>
          </a:xfr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1529" y="478520"/>
            <a:ext cx="7860065" cy="5647644"/>
          </a:xfrm>
        </p:spPr>
        <p:txBody>
          <a:bodyPr>
            <a:normAutofit fontScale="92500"/>
          </a:bodyPr>
          <a:lstStyle/>
          <a:p>
            <a:pPr>
              <a:buNone/>
            </a:pPr>
            <a:r>
              <a:rPr lang="en-US" sz="3200" dirty="0" smtClean="0"/>
              <a:t>*The kind of religion at a certain time played a big role in the education of the country.  </a:t>
            </a:r>
          </a:p>
          <a:p>
            <a:pPr>
              <a:buNone/>
            </a:pPr>
            <a:r>
              <a:rPr lang="en-US" sz="3200" dirty="0" smtClean="0"/>
              <a:t>*Children went to school in houses not school buildings like we do today.  The teacher was always a housewife who was well-schooled and able to teach.  She charged tuition.  </a:t>
            </a:r>
          </a:p>
          <a:p>
            <a:pPr>
              <a:buNone/>
            </a:pPr>
            <a:r>
              <a:rPr lang="en-US" sz="3200" dirty="0" smtClean="0"/>
              <a:t>*When Catholic religion was the country’s religion, catechism classes were also given during instruction. During Protestantism, students were also educated in the Christian faith with Protestant views. </a:t>
            </a:r>
          </a:p>
          <a:p>
            <a:pPr>
              <a:buNone/>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478520"/>
            <a:ext cx="7272339" cy="5647644"/>
          </a:xfrm>
        </p:spPr>
        <p:txBody>
          <a:bodyPr>
            <a:normAutofit/>
          </a:bodyPr>
          <a:lstStyle/>
          <a:p>
            <a:pPr>
              <a:buNone/>
            </a:pPr>
            <a:r>
              <a:rPr lang="en-US" sz="3200" dirty="0" smtClean="0"/>
              <a:t>   Children were to learn certain passages from the catechism book which relate to what it takes to being a good Christian. It is widely believed that people then actually believed in the theory that children (students) must have their education and manners </a:t>
            </a:r>
            <a:r>
              <a:rPr lang="en-US" sz="3200" b="1" u="sng" dirty="0" smtClean="0">
                <a:solidFill>
                  <a:srgbClr val="800000"/>
                </a:solidFill>
              </a:rPr>
              <a:t>beaten </a:t>
            </a:r>
            <a:r>
              <a:rPr lang="en-US" sz="3200" dirty="0" smtClean="0"/>
              <a:t>into them. Many parents were said to have supported this theory. How lucky many of us weren't born during that time! </a:t>
            </a:r>
            <a:endParaRPr lang="en-US" sz="3200"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Elizabethan Literature </a:t>
            </a:r>
            <a:br>
              <a:rPr lang="en-US" dirty="0" smtClean="0"/>
            </a:br>
            <a:r>
              <a:rPr lang="en-US" dirty="0" smtClean="0"/>
              <a:t>and Drama</a:t>
            </a:r>
            <a:endParaRPr lang="en-US" dirty="0"/>
          </a:p>
        </p:txBody>
      </p:sp>
      <p:sp>
        <p:nvSpPr>
          <p:cNvPr id="3" name="Content Placeholder 2"/>
          <p:cNvSpPr>
            <a:spLocks noGrp="1"/>
          </p:cNvSpPr>
          <p:nvPr>
            <p:ph idx="1"/>
          </p:nvPr>
        </p:nvSpPr>
        <p:spPr>
          <a:xfrm>
            <a:off x="531586" y="1613646"/>
            <a:ext cx="7368357" cy="5244354"/>
          </a:xfrm>
        </p:spPr>
        <p:txBody>
          <a:bodyPr>
            <a:normAutofit lnSpcReduction="10000"/>
          </a:bodyPr>
          <a:lstStyle/>
          <a:p>
            <a:pPr>
              <a:buNone/>
            </a:pPr>
            <a:r>
              <a:rPr lang="en-US" sz="2800" dirty="0" smtClean="0"/>
              <a:t>   The most profound and prolific writer of this time was William Shakespeare. Edmund Spenser was also famous during this time. </a:t>
            </a:r>
          </a:p>
          <a:p>
            <a:pPr>
              <a:buNone/>
            </a:pPr>
            <a:r>
              <a:rPr lang="en-US" sz="2800" dirty="0" smtClean="0"/>
              <a:t>   William Shakespeare was as much of a celebrity as he would be if he were living today where his name is recognizable in almost every household. His plays were primarily drama which was a change from previous plays in former eras of England. Previous plays had a strong religious influence. Shakespeare plays did not.   </a:t>
            </a:r>
          </a:p>
          <a:p>
            <a:pPr>
              <a:buNone/>
            </a:pPr>
            <a:r>
              <a:rPr lang="en-US" dirty="0" smtClean="0"/>
              <a:t>  </a:t>
            </a:r>
            <a:endParaRPr lang="en-US" dirty="0"/>
          </a:p>
        </p:txBody>
      </p:sp>
      <p:pic>
        <p:nvPicPr>
          <p:cNvPr id="4" name="Picture 3" descr="william shakespeare 1"/>
          <p:cNvPicPr>
            <a:picLocks noChangeAspect="1"/>
          </p:cNvPicPr>
          <p:nvPr/>
        </p:nvPicPr>
        <p:blipFill>
          <a:blip r:embed="rId2"/>
          <a:stretch>
            <a:fillRect/>
          </a:stretch>
        </p:blipFill>
        <p:spPr>
          <a:xfrm>
            <a:off x="7523237" y="2932042"/>
            <a:ext cx="1312747" cy="2202493"/>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89024" y="312878"/>
            <a:ext cx="7272339" cy="5813285"/>
          </a:xfrm>
        </p:spPr>
        <p:txBody>
          <a:bodyPr>
            <a:normAutofit lnSpcReduction="10000"/>
          </a:bodyPr>
          <a:lstStyle/>
          <a:p>
            <a:pPr>
              <a:buNone/>
            </a:pPr>
            <a:endParaRPr lang="en-US" sz="3200" dirty="0" smtClean="0"/>
          </a:p>
          <a:p>
            <a:pPr>
              <a:buNone/>
            </a:pPr>
            <a:endParaRPr lang="en-US" sz="3200" dirty="0" smtClean="0"/>
          </a:p>
          <a:p>
            <a:pPr>
              <a:buNone/>
            </a:pPr>
            <a:endParaRPr lang="en-US" sz="3200" dirty="0" smtClean="0"/>
          </a:p>
          <a:p>
            <a:pPr>
              <a:buNone/>
            </a:pPr>
            <a:endParaRPr lang="en-US" sz="3200" dirty="0" smtClean="0"/>
          </a:p>
          <a:p>
            <a:pPr>
              <a:buNone/>
            </a:pPr>
            <a:r>
              <a:rPr lang="en-US" sz="3200" dirty="0" smtClean="0"/>
              <a:t>Because Queen Elizabeth 1 loved literature, she highly influenced the writers of the time to produce high quality literature.  </a:t>
            </a:r>
          </a:p>
          <a:p>
            <a:pPr>
              <a:buNone/>
            </a:pPr>
            <a:r>
              <a:rPr lang="en-US" sz="3200" dirty="0" smtClean="0"/>
              <a:t>Because she also loved plays, she often requested private performances. </a:t>
            </a:r>
            <a:endParaRPr lang="en-US" sz="3200" dirty="0"/>
          </a:p>
        </p:txBody>
      </p:sp>
      <p:pic>
        <p:nvPicPr>
          <p:cNvPr id="4" name="Picture 3" descr="elizabeth-1-queen.jpg"/>
          <p:cNvPicPr>
            <a:picLocks noChangeAspect="1"/>
          </p:cNvPicPr>
          <p:nvPr/>
        </p:nvPicPr>
        <p:blipFill>
          <a:blip r:embed="rId2"/>
          <a:stretch>
            <a:fillRect/>
          </a:stretch>
        </p:blipFill>
        <p:spPr>
          <a:xfrm>
            <a:off x="2868492" y="312878"/>
            <a:ext cx="3224439" cy="27459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9024" y="274637"/>
            <a:ext cx="7272339" cy="788677"/>
          </a:xfrm>
        </p:spPr>
        <p:txBody>
          <a:bodyPr/>
          <a:lstStyle/>
          <a:p>
            <a:r>
              <a:rPr lang="en-US" dirty="0" smtClean="0"/>
              <a:t>Where is England?</a:t>
            </a:r>
            <a:endParaRPr lang="en-US" dirty="0"/>
          </a:p>
        </p:txBody>
      </p:sp>
      <p:pic>
        <p:nvPicPr>
          <p:cNvPr id="4" name="Content Placeholder 3" descr="WorldM1.jpg"/>
          <p:cNvPicPr>
            <a:picLocks noGrp="1" noChangeAspect="1"/>
          </p:cNvPicPr>
          <p:nvPr>
            <p:ph idx="1"/>
          </p:nvPr>
        </p:nvPicPr>
        <p:blipFill>
          <a:blip r:embed="rId2"/>
          <a:srcRect l="-27818" r="-27818"/>
          <a:stretch>
            <a:fillRect/>
          </a:stretch>
        </p:blipFill>
        <p:spPr>
          <a:xfrm>
            <a:off x="-915507" y="1063314"/>
            <a:ext cx="10838427" cy="506285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orldM1.jpg"/>
          <p:cNvPicPr>
            <a:picLocks noGrp="1" noChangeAspect="1"/>
          </p:cNvPicPr>
          <p:nvPr>
            <p:ph idx="1"/>
          </p:nvPr>
        </p:nvPicPr>
        <p:blipFill>
          <a:blip r:embed="rId2"/>
          <a:srcRect l="-27818" r="-27818"/>
          <a:stretch>
            <a:fillRect/>
          </a:stretch>
        </p:blipFill>
        <p:spPr>
          <a:xfrm>
            <a:off x="-797377" y="476221"/>
            <a:ext cx="11192817" cy="5668348"/>
          </a:xfrm>
        </p:spPr>
      </p:pic>
      <p:sp>
        <p:nvSpPr>
          <p:cNvPr id="7" name="Up Arrow 6"/>
          <p:cNvSpPr/>
          <p:nvPr/>
        </p:nvSpPr>
        <p:spPr>
          <a:xfrm rot="2845483">
            <a:off x="2708767" y="1261143"/>
            <a:ext cx="1005586" cy="3185516"/>
          </a:xfrm>
          <a:prstGeom prs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ight Arrow 7"/>
          <p:cNvSpPr/>
          <p:nvPr/>
        </p:nvSpPr>
        <p:spPr>
          <a:xfrm>
            <a:off x="879360" y="2098120"/>
            <a:ext cx="1638280" cy="312878"/>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533822" y="1354131"/>
            <a:ext cx="1983818" cy="830997"/>
          </a:xfrm>
          <a:prstGeom prst="rect">
            <a:avLst/>
          </a:prstGeom>
          <a:noFill/>
        </p:spPr>
        <p:txBody>
          <a:bodyPr wrap="square" rtlCol="0">
            <a:spAutoFit/>
          </a:bodyPr>
          <a:lstStyle/>
          <a:p>
            <a:r>
              <a:rPr lang="en-US" sz="2400" b="1" dirty="0" smtClean="0"/>
              <a:t>YOU ARE HERE</a:t>
            </a:r>
            <a:endParaRPr lang="en-US" sz="2400" b="1" dirty="0"/>
          </a:p>
        </p:txBody>
      </p:sp>
      <p:sp>
        <p:nvSpPr>
          <p:cNvPr id="10" name="TextBox 9"/>
          <p:cNvSpPr txBox="1"/>
          <p:nvPr/>
        </p:nvSpPr>
        <p:spPr>
          <a:xfrm rot="19045536">
            <a:off x="1794318" y="2907146"/>
            <a:ext cx="2179277" cy="523220"/>
          </a:xfrm>
          <a:prstGeom prst="rect">
            <a:avLst/>
          </a:prstGeom>
          <a:noFill/>
        </p:spPr>
        <p:txBody>
          <a:bodyPr wrap="square" rtlCol="0">
            <a:spAutoFit/>
          </a:bodyPr>
          <a:lstStyle/>
          <a:p>
            <a:r>
              <a:rPr lang="en-US" sz="28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ENGLAND</a:t>
            </a:r>
            <a:endParaRPr lang="en-US" sz="2800" b="1"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United Kingdom/ England</a:t>
            </a:r>
            <a:endParaRPr lang="en-US" dirty="0"/>
          </a:p>
        </p:txBody>
      </p:sp>
      <p:pic>
        <p:nvPicPr>
          <p:cNvPr id="4" name="Content Placeholder 3" descr="map_of_england.jpg"/>
          <p:cNvPicPr>
            <a:picLocks noGrp="1" noChangeAspect="1"/>
          </p:cNvPicPr>
          <p:nvPr>
            <p:ph idx="1"/>
          </p:nvPr>
        </p:nvPicPr>
        <p:blipFill>
          <a:blip r:embed="rId2"/>
          <a:srcRect l="-13155" r="-13155"/>
          <a:stretch>
            <a:fillRect/>
          </a:stretch>
        </p:blipFill>
        <p:spPr>
          <a:xfrm>
            <a:off x="488115" y="1814285"/>
            <a:ext cx="8361363" cy="4517721"/>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3780" y="381001"/>
            <a:ext cx="4359950" cy="2618944"/>
          </a:xfrm>
        </p:spPr>
        <p:txBody>
          <a:bodyPr/>
          <a:lstStyle/>
          <a:p>
            <a:r>
              <a:rPr lang="en-US" sz="5400" dirty="0" smtClean="0">
                <a:latin typeface="Chalkboard"/>
                <a:cs typeface="Chalkboard"/>
              </a:rPr>
              <a:t>The Elizabethan Era</a:t>
            </a:r>
            <a:endParaRPr lang="en-US" sz="5400" dirty="0">
              <a:latin typeface="Chalkboard"/>
              <a:cs typeface="Chalkboard"/>
            </a:endParaRPr>
          </a:p>
        </p:txBody>
      </p:sp>
      <p:pic>
        <p:nvPicPr>
          <p:cNvPr id="7" name="Content Placeholder 6" descr="queen elizabeth1st"/>
          <p:cNvPicPr>
            <a:picLocks noGrp="1" noChangeAspect="1"/>
          </p:cNvPicPr>
          <p:nvPr>
            <p:ph idx="1"/>
          </p:nvPr>
        </p:nvPicPr>
        <p:blipFill>
          <a:blip r:embed="rId2"/>
          <a:srcRect t="-16037" b="-16037"/>
          <a:stretch>
            <a:fillRect/>
          </a:stretch>
        </p:blipFill>
        <p:spPr>
          <a:xfrm>
            <a:off x="4513730" y="-317432"/>
            <a:ext cx="4262718" cy="7142027"/>
          </a:xfrm>
        </p:spPr>
      </p:pic>
      <p:sp>
        <p:nvSpPr>
          <p:cNvPr id="6" name="Text Placeholder 5"/>
          <p:cNvSpPr>
            <a:spLocks noGrp="1"/>
          </p:cNvSpPr>
          <p:nvPr>
            <p:ph type="body" sz="half" idx="2"/>
          </p:nvPr>
        </p:nvSpPr>
        <p:spPr>
          <a:xfrm>
            <a:off x="569315" y="2999945"/>
            <a:ext cx="3429000" cy="2815898"/>
          </a:xfrm>
        </p:spPr>
        <p:txBody>
          <a:bodyPr>
            <a:noAutofit/>
          </a:bodyPr>
          <a:lstStyle/>
          <a:p>
            <a:r>
              <a:rPr lang="en-US" sz="4400" dirty="0" smtClean="0"/>
              <a:t>was named after </a:t>
            </a:r>
          </a:p>
          <a:p>
            <a:r>
              <a:rPr lang="en-US" sz="4400" dirty="0" smtClean="0"/>
              <a:t>Queen Elizabeth I.</a:t>
            </a:r>
          </a:p>
          <a:p>
            <a:endParaRPr lang="en-US" sz="4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Queen Elizabeth FACTS</a:t>
            </a:r>
            <a:endParaRPr lang="en-US" dirty="0"/>
          </a:p>
        </p:txBody>
      </p:sp>
      <p:sp>
        <p:nvSpPr>
          <p:cNvPr id="6" name="Content Placeholder 5"/>
          <p:cNvSpPr>
            <a:spLocks noGrp="1"/>
          </p:cNvSpPr>
          <p:nvPr>
            <p:ph idx="1"/>
          </p:nvPr>
        </p:nvSpPr>
        <p:spPr/>
        <p:txBody>
          <a:bodyPr>
            <a:normAutofit/>
          </a:bodyPr>
          <a:lstStyle/>
          <a:p>
            <a:pPr>
              <a:buNone/>
            </a:pPr>
            <a:r>
              <a:rPr lang="en-US" sz="4000" dirty="0" smtClean="0"/>
              <a:t>BORN</a:t>
            </a:r>
            <a:r>
              <a:rPr lang="en-US" sz="4000" dirty="0" smtClean="0">
                <a:sym typeface="Wingdings"/>
              </a:rPr>
              <a:t> September 7, 1533</a:t>
            </a:r>
          </a:p>
          <a:p>
            <a:pPr>
              <a:buNone/>
            </a:pPr>
            <a:r>
              <a:rPr lang="en-US" sz="4000" dirty="0" smtClean="0">
                <a:sym typeface="Wingdings"/>
              </a:rPr>
              <a:t>GIVEN Name  Elizabeth Tudor</a:t>
            </a:r>
          </a:p>
          <a:p>
            <a:pPr>
              <a:buNone/>
            </a:pPr>
            <a:r>
              <a:rPr lang="en-US" sz="4000" dirty="0" smtClean="0">
                <a:sym typeface="Wingdings"/>
              </a:rPr>
              <a:t>BIRTH LOCATION  Greenwich Palace, England</a:t>
            </a:r>
          </a:p>
          <a:p>
            <a:pPr>
              <a:buNone/>
            </a:pPr>
            <a:endParaRPr lang="en-US" sz="4000" dirty="0" smtClean="0">
              <a:sym typeface="Wingdings"/>
            </a:endParaRPr>
          </a:p>
          <a:p>
            <a:pPr>
              <a:buNone/>
            </a:pPr>
            <a:endParaRPr lang="en-US" sz="40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4442" y="665237"/>
            <a:ext cx="7086600" cy="1245811"/>
          </a:xfrm>
        </p:spPr>
        <p:txBody>
          <a:bodyPr/>
          <a:lstStyle/>
          <a:p>
            <a:r>
              <a:rPr lang="en-US" dirty="0" smtClean="0">
                <a:solidFill>
                  <a:srgbClr val="000000"/>
                </a:solidFill>
              </a:rPr>
              <a:t>Her FAMOUS Parents</a:t>
            </a:r>
            <a:endParaRPr lang="en-US" dirty="0">
              <a:solidFill>
                <a:srgbClr val="000000"/>
              </a:solidFill>
            </a:endParaRPr>
          </a:p>
        </p:txBody>
      </p:sp>
      <p:sp>
        <p:nvSpPr>
          <p:cNvPr id="5" name="Text Placeholder 4"/>
          <p:cNvSpPr>
            <a:spLocks noGrp="1"/>
          </p:cNvSpPr>
          <p:nvPr>
            <p:ph type="body" idx="1"/>
          </p:nvPr>
        </p:nvSpPr>
        <p:spPr>
          <a:xfrm>
            <a:off x="1371600" y="5672667"/>
            <a:ext cx="7086600" cy="766283"/>
          </a:xfrm>
        </p:spPr>
        <p:txBody>
          <a:bodyPr/>
          <a:lstStyle/>
          <a:p>
            <a:pPr algn="l"/>
            <a:r>
              <a:rPr lang="en-US" sz="2800" b="1" dirty="0" smtClean="0">
                <a:solidFill>
                  <a:srgbClr val="000000"/>
                </a:solidFill>
              </a:rPr>
              <a:t>              Henry VIII                Anne     </a:t>
            </a:r>
          </a:p>
          <a:p>
            <a:pPr algn="l"/>
            <a:r>
              <a:rPr lang="en-US" sz="2800" b="1" dirty="0" smtClean="0">
                <a:solidFill>
                  <a:srgbClr val="000000"/>
                </a:solidFill>
              </a:rPr>
              <a:t>                                                Boleyn</a:t>
            </a:r>
            <a:endParaRPr lang="en-US" sz="2800" b="1" dirty="0">
              <a:solidFill>
                <a:srgbClr val="000000"/>
              </a:solidFill>
            </a:endParaRPr>
          </a:p>
        </p:txBody>
      </p:sp>
      <p:pic>
        <p:nvPicPr>
          <p:cNvPr id="6" name="Picture 5" descr="anne boleyn"/>
          <p:cNvPicPr>
            <a:picLocks noChangeAspect="1"/>
          </p:cNvPicPr>
          <p:nvPr/>
        </p:nvPicPr>
        <p:blipFill>
          <a:blip r:embed="rId2"/>
          <a:stretch>
            <a:fillRect/>
          </a:stretch>
        </p:blipFill>
        <p:spPr>
          <a:xfrm>
            <a:off x="4907742" y="1911049"/>
            <a:ext cx="2919561" cy="3790122"/>
          </a:xfrm>
          <a:prstGeom prst="rect">
            <a:avLst/>
          </a:prstGeom>
        </p:spPr>
      </p:pic>
      <p:pic>
        <p:nvPicPr>
          <p:cNvPr id="7" name="Picture 6" descr="henrytudor.jpg"/>
          <p:cNvPicPr>
            <a:picLocks noChangeAspect="1"/>
          </p:cNvPicPr>
          <p:nvPr/>
        </p:nvPicPr>
        <p:blipFill>
          <a:blip r:embed="rId3"/>
          <a:stretch>
            <a:fillRect/>
          </a:stretch>
        </p:blipFill>
        <p:spPr>
          <a:xfrm>
            <a:off x="2054983" y="1911049"/>
            <a:ext cx="2536299" cy="376161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1209" y="561193"/>
            <a:ext cx="7586991" cy="925132"/>
          </a:xfrm>
        </p:spPr>
        <p:txBody>
          <a:bodyPr/>
          <a:lstStyle/>
          <a:p>
            <a:r>
              <a:rPr lang="en-US" b="0" dirty="0" smtClean="0">
                <a:solidFill>
                  <a:schemeClr val="tx1"/>
                </a:solidFill>
                <a:latin typeface="Lucida Blackletter"/>
                <a:cs typeface="Lucida Blackletter"/>
              </a:rPr>
              <a:t>Elizabethan Clothing</a:t>
            </a:r>
            <a:endParaRPr lang="en-US" b="0" dirty="0">
              <a:solidFill>
                <a:schemeClr val="tx1"/>
              </a:solidFill>
              <a:latin typeface="Lucida Blackletter"/>
              <a:cs typeface="Lucida Blackletter"/>
            </a:endParaRPr>
          </a:p>
        </p:txBody>
      </p:sp>
      <p:pic>
        <p:nvPicPr>
          <p:cNvPr id="4" name="Picture 3" descr="elizabethanclothingman"/>
          <p:cNvPicPr>
            <a:picLocks noChangeAspect="1"/>
          </p:cNvPicPr>
          <p:nvPr/>
        </p:nvPicPr>
        <p:blipFill>
          <a:blip r:embed="rId2"/>
          <a:stretch>
            <a:fillRect/>
          </a:stretch>
        </p:blipFill>
        <p:spPr>
          <a:xfrm>
            <a:off x="1253910" y="1486324"/>
            <a:ext cx="3133214" cy="4347129"/>
          </a:xfrm>
          <a:prstGeom prst="rect">
            <a:avLst/>
          </a:prstGeom>
        </p:spPr>
      </p:pic>
      <p:pic>
        <p:nvPicPr>
          <p:cNvPr id="5" name="Picture 4" descr="elizabethan-fashion drawing.jpg"/>
          <p:cNvPicPr>
            <a:picLocks noChangeAspect="1"/>
          </p:cNvPicPr>
          <p:nvPr/>
        </p:nvPicPr>
        <p:blipFill>
          <a:blip r:embed="rId3"/>
          <a:stretch>
            <a:fillRect/>
          </a:stretch>
        </p:blipFill>
        <p:spPr>
          <a:xfrm>
            <a:off x="4637755" y="1771700"/>
            <a:ext cx="3070228" cy="4735826"/>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adition">
  <a:themeElements>
    <a:clrScheme name="Tradition">
      <a:dk1>
        <a:srgbClr val="FFFFFF"/>
      </a:dk1>
      <a:lt1>
        <a:srgbClr val="000000"/>
      </a:lt1>
      <a:dk2>
        <a:srgbClr val="D28E11"/>
      </a:dk2>
      <a:lt2>
        <a:srgbClr val="F2E2AB"/>
      </a:lt2>
      <a:accent1>
        <a:srgbClr val="6B4A0B"/>
      </a:accent1>
      <a:accent2>
        <a:srgbClr val="790A14"/>
      </a:accent2>
      <a:accent3>
        <a:srgbClr val="908342"/>
      </a:accent3>
      <a:accent4>
        <a:srgbClr val="423E5C"/>
      </a:accent4>
      <a:accent5>
        <a:srgbClr val="641345"/>
      </a:accent5>
      <a:accent6>
        <a:srgbClr val="748A2F"/>
      </a:accent6>
      <a:hlink>
        <a:srgbClr val="DD7E0E"/>
      </a:hlink>
      <a:folHlink>
        <a:srgbClr val="7F6F6F"/>
      </a:folHlink>
    </a:clrScheme>
    <a:fontScheme name="Tradition">
      <a:majorFont>
        <a:latin typeface="Candara"/>
        <a:ea typeface=""/>
        <a:cs typeface=""/>
        <a:font script="Jpan" typeface="メイリオ"/>
      </a:majorFont>
      <a:minorFont>
        <a:latin typeface="Candara"/>
        <a:ea typeface=""/>
        <a:cs typeface=""/>
        <a:font script="Jpan" typeface="メイリオ"/>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Tradition.thmx</Template>
  <TotalTime>762</TotalTime>
  <Words>1204</Words>
  <Application>Microsoft Office PowerPoint</Application>
  <PresentationFormat>Presentazione su schermo (4:3)</PresentationFormat>
  <Paragraphs>94</Paragraphs>
  <Slides>29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29</vt:i4>
      </vt:variant>
    </vt:vector>
  </HeadingPairs>
  <TitlesOfParts>
    <vt:vector size="35" baseType="lpstr">
      <vt:lpstr>Arial</vt:lpstr>
      <vt:lpstr>Candara</vt:lpstr>
      <vt:lpstr>Chalkboard</vt:lpstr>
      <vt:lpstr>Lucida Blackletter</vt:lpstr>
      <vt:lpstr>Wingdings</vt:lpstr>
      <vt:lpstr>Tradition</vt:lpstr>
      <vt:lpstr>The Elizabethan Era</vt:lpstr>
      <vt:lpstr>The World</vt:lpstr>
      <vt:lpstr>Where is England?</vt:lpstr>
      <vt:lpstr>Presentazione standard di PowerPoint</vt:lpstr>
      <vt:lpstr>United Kingdom/ England</vt:lpstr>
      <vt:lpstr>The Elizabethan Era</vt:lpstr>
      <vt:lpstr>Queen Elizabeth FACTS</vt:lpstr>
      <vt:lpstr>Her FAMOUS Parents</vt:lpstr>
      <vt:lpstr>Elizabethan Clothing</vt:lpstr>
      <vt:lpstr>Presentazione standard di PowerPoint</vt:lpstr>
      <vt:lpstr>Elizabethan Daily Life</vt:lpstr>
      <vt:lpstr>Presentazione standard di PowerPoint</vt:lpstr>
      <vt:lpstr>Elizabethan Men &amp; Women</vt:lpstr>
      <vt:lpstr>Elizabethan Marriages</vt:lpstr>
      <vt:lpstr>Elizabethan Women of nobility…</vt:lpstr>
      <vt:lpstr>Favorite Sports</vt:lpstr>
      <vt:lpstr>Elizabethan Medicine</vt:lpstr>
      <vt:lpstr>Presentazione standard di PowerPoint</vt:lpstr>
      <vt:lpstr>Elizabethan Occupations</vt:lpstr>
      <vt:lpstr>More JOBS…</vt:lpstr>
      <vt:lpstr>Elizabethan Superstitions</vt:lpstr>
      <vt:lpstr>Presentazione standard di PowerPoint</vt:lpstr>
      <vt:lpstr>Presentazione standard di PowerPoint</vt:lpstr>
      <vt:lpstr>Elizabethan Religion</vt:lpstr>
      <vt:lpstr>Elizabethan Education</vt:lpstr>
      <vt:lpstr>Presentazione standard di PowerPoint</vt:lpstr>
      <vt:lpstr>Presentazione standard di PowerPoint</vt:lpstr>
      <vt:lpstr>Elizabethan Literature  and Drama</vt:lpstr>
      <vt:lpstr>Presentazione standard di PowerPoint</vt:lpstr>
    </vt:vector>
  </TitlesOfParts>
  <Company>Clovis Municipal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Elizabethan Era</dc:title>
  <dc:creator>technology</dc:creator>
  <cp:lastModifiedBy>Utente Windows</cp:lastModifiedBy>
  <cp:revision>32</cp:revision>
  <dcterms:created xsi:type="dcterms:W3CDTF">2014-10-27T18:56:33Z</dcterms:created>
  <dcterms:modified xsi:type="dcterms:W3CDTF">2018-05-15T19:34:34Z</dcterms:modified>
</cp:coreProperties>
</file>