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2" r:id="rId5"/>
    <p:sldId id="259" r:id="rId6"/>
    <p:sldId id="260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3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D517-E4C6-4ED8-8CB7-1C63DD1BDB5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8002-43E4-4EC9-BA85-628BCC3F19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24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D517-E4C6-4ED8-8CB7-1C63DD1BDB5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8002-43E4-4EC9-BA85-628BCC3F19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05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D517-E4C6-4ED8-8CB7-1C63DD1BDB5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8002-43E4-4EC9-BA85-628BCC3F19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63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D517-E4C6-4ED8-8CB7-1C63DD1BDB5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8002-43E4-4EC9-BA85-628BCC3F19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98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D517-E4C6-4ED8-8CB7-1C63DD1BDB5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8002-43E4-4EC9-BA85-628BCC3F19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62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D517-E4C6-4ED8-8CB7-1C63DD1BDB5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8002-43E4-4EC9-BA85-628BCC3F19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19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D517-E4C6-4ED8-8CB7-1C63DD1BDB5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8002-43E4-4EC9-BA85-628BCC3F19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63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D517-E4C6-4ED8-8CB7-1C63DD1BDB5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8002-43E4-4EC9-BA85-628BCC3F19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54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D517-E4C6-4ED8-8CB7-1C63DD1BDB5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8002-43E4-4EC9-BA85-628BCC3F19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996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D517-E4C6-4ED8-8CB7-1C63DD1BDB5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8002-43E4-4EC9-BA85-628BCC3F19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07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D517-E4C6-4ED8-8CB7-1C63DD1BDB5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8002-43E4-4EC9-BA85-628BCC3F19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21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CD517-E4C6-4ED8-8CB7-1C63DD1BDB54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38002-43E4-4EC9-BA85-628BCC3F19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34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Riepilogo attività dei gruppi dicembre 2017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Rete Ambito 9 Bassa friulana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130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3C22-2634-4170-87F5-1F77B10DA110}" type="slidenum">
              <a:rPr lang="it-IT" smtClean="0"/>
              <a:t>10</a:t>
            </a:fld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5" y="311250"/>
            <a:ext cx="8581835" cy="607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losione 2 4"/>
          <p:cNvSpPr/>
          <p:nvPr/>
        </p:nvSpPr>
        <p:spPr>
          <a:xfrm>
            <a:off x="5220072" y="0"/>
            <a:ext cx="2448272" cy="105273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Classe terza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388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3C22-2634-4170-87F5-1F77B10DA110}" type="slidenum">
              <a:rPr lang="it-IT" smtClean="0"/>
              <a:t>11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67353" cy="657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23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3C22-2634-4170-87F5-1F77B10DA110}" type="slidenum">
              <a:rPr lang="it-IT" smtClean="0"/>
              <a:t>12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6672"/>
            <a:ext cx="861401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619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3C22-2634-4170-87F5-1F77B10DA110}" type="slidenum">
              <a:rPr lang="it-IT" smtClean="0"/>
              <a:t>13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21597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671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caso di un liceo </a:t>
            </a:r>
            <a:br>
              <a:rPr lang="it-IT" dirty="0" smtClean="0"/>
            </a:br>
            <a:r>
              <a:rPr lang="it-IT" sz="3600" i="1" dirty="0" smtClean="0"/>
              <a:t>(scientifico e scienze umane)</a:t>
            </a:r>
            <a:endParaRPr lang="it-IT" sz="36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u="sng" dirty="0" smtClean="0"/>
              <a:t>Schema generale </a:t>
            </a:r>
            <a:r>
              <a:rPr lang="it-IT" dirty="0" smtClean="0"/>
              <a:t>di monte ore ASL su base triennale articolato per singola annualità e tipologia di attività</a:t>
            </a:r>
          </a:p>
          <a:p>
            <a:endParaRPr lang="it-IT" dirty="0" smtClean="0"/>
          </a:p>
          <a:p>
            <a:r>
              <a:rPr lang="it-IT" dirty="0" smtClean="0"/>
              <a:t>«</a:t>
            </a:r>
            <a:r>
              <a:rPr lang="it-IT" u="sng" dirty="0" smtClean="0"/>
              <a:t>Canovaccio</a:t>
            </a:r>
            <a:r>
              <a:rPr lang="it-IT" dirty="0" smtClean="0"/>
              <a:t> formativo» per </a:t>
            </a:r>
            <a:r>
              <a:rPr lang="it-IT" i="1" dirty="0" smtClean="0"/>
              <a:t>compiti di realtà</a:t>
            </a:r>
          </a:p>
          <a:p>
            <a:endParaRPr lang="it-IT" dirty="0" smtClean="0"/>
          </a:p>
          <a:p>
            <a:r>
              <a:rPr lang="it-IT" dirty="0" smtClean="0"/>
              <a:t>Declinazione per </a:t>
            </a:r>
            <a:r>
              <a:rPr lang="it-IT" u="sng" dirty="0" err="1" smtClean="0"/>
              <a:t>UdA</a:t>
            </a:r>
            <a:r>
              <a:rPr lang="it-IT" dirty="0" smtClean="0"/>
              <a:t>  con le relative </a:t>
            </a:r>
            <a:r>
              <a:rPr lang="it-IT" u="sng" dirty="0" smtClean="0"/>
              <a:t>rubriche di valutazione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2562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54EA0-4D32-8747-BBE8-115DA077D4C6}" type="slidenum">
              <a:rPr lang="it-IT" smtClean="0"/>
              <a:t>15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590" y="275132"/>
            <a:ext cx="6288786" cy="61802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611560" y="2211076"/>
            <a:ext cx="18230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/>
              <a:t>Esempio di schema generale</a:t>
            </a: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3578049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78182"/>
              </p:ext>
            </p:extLst>
          </p:nvPr>
        </p:nvGraphicFramePr>
        <p:xfrm>
          <a:off x="622006" y="1339697"/>
          <a:ext cx="7861341" cy="476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347"/>
                <a:gridCol w="1927940"/>
                <a:gridCol w="2227103"/>
                <a:gridCol w="1899951"/>
              </a:tblGrid>
              <a:tr h="1483586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Compito</a:t>
                      </a:r>
                      <a:r>
                        <a:rPr lang="it-IT" sz="2000" baseline="0" dirty="0" smtClean="0"/>
                        <a:t> di realtà/attività</a:t>
                      </a:r>
                      <a:endParaRPr lang="it-IT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Disciplina di riferimento </a:t>
                      </a:r>
                      <a:endParaRPr lang="it-IT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Contenuti disciplinari principali utilizzati e/o </a:t>
                      </a:r>
                      <a:r>
                        <a:rPr lang="it-IT" sz="2000" smtClean="0"/>
                        <a:t>promossi attraverso l’ASL</a:t>
                      </a:r>
                      <a:endParaRPr lang="it-IT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Monte ore specifico riconducibile al</a:t>
                      </a:r>
                      <a:r>
                        <a:rPr lang="it-IT" sz="2000" baseline="0" dirty="0" smtClean="0"/>
                        <a:t>le attività in ASL</a:t>
                      </a:r>
                      <a:r>
                        <a:rPr lang="it-IT" sz="2000" dirty="0" smtClean="0"/>
                        <a:t> </a:t>
                      </a:r>
                      <a:endParaRPr lang="it-IT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053"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053"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053"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053"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4158" y="332656"/>
            <a:ext cx="7909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Canovaccio con tabella riepilogativa delle attività/compiti/discipline per singola annualità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823738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12" y="872911"/>
            <a:ext cx="7681050" cy="542706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728312" y="332656"/>
            <a:ext cx="7681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Esempio di «compito di realtà»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644599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05" y="1801035"/>
            <a:ext cx="7956755" cy="41531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05" y="1206037"/>
            <a:ext cx="7956755" cy="5080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7" name="CasellaDiTesto 6"/>
          <p:cNvSpPr txBox="1"/>
          <p:nvPr/>
        </p:nvSpPr>
        <p:spPr>
          <a:xfrm>
            <a:off x="622005" y="467834"/>
            <a:ext cx="7956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Livelli EQF di possibile riferimento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586032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407243"/>
              </p:ext>
            </p:extLst>
          </p:nvPr>
        </p:nvGraphicFramePr>
        <p:xfrm>
          <a:off x="603768" y="497053"/>
          <a:ext cx="7824935" cy="5812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880"/>
                <a:gridCol w="1663700"/>
                <a:gridCol w="1055820"/>
                <a:gridCol w="1312928"/>
                <a:gridCol w="1643369"/>
                <a:gridCol w="1349238"/>
              </a:tblGrid>
              <a:tr h="6891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n-lt"/>
                        </a:rPr>
                        <a:t>Anno</a:t>
                      </a:r>
                      <a:endParaRPr lang="it-IT" sz="1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n-lt"/>
                        </a:rPr>
                        <a:t>Compiti di </a:t>
                      </a:r>
                      <a:r>
                        <a:rPr lang="it-IT" sz="1400" dirty="0" smtClean="0">
                          <a:effectLst/>
                          <a:latin typeface="+mn-lt"/>
                        </a:rPr>
                        <a:t>realtà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  <a:ea typeface="Calibri" charset="0"/>
                        </a:rPr>
                        <a:t>(collegati  agli elementi di</a:t>
                      </a:r>
                      <a:r>
                        <a:rPr lang="it-IT" sz="1400" baseline="0" dirty="0" smtClean="0">
                          <a:effectLst/>
                          <a:latin typeface="+mn-lt"/>
                          <a:ea typeface="Calibri" charset="0"/>
                        </a:rPr>
                        <a:t> competenza target)</a:t>
                      </a:r>
                      <a:endParaRPr lang="it-IT" sz="1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n-lt"/>
                        </a:rPr>
                        <a:t>Chi fa che </a:t>
                      </a:r>
                      <a:r>
                        <a:rPr lang="it-IT" sz="1400" dirty="0" smtClean="0">
                          <a:effectLst/>
                          <a:latin typeface="+mn-lt"/>
                        </a:rPr>
                        <a:t>cosa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</a:rPr>
                        <a:t>e dove</a:t>
                      </a:r>
                      <a:endParaRPr lang="it-IT" sz="1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effectLst/>
                          <a:latin typeface="+mn-lt"/>
                        </a:rPr>
                        <a:t>Saperi</a:t>
                      </a:r>
                      <a:r>
                        <a:rPr lang="it-IT" sz="1400" dirty="0" smtClean="0">
                          <a:effectLst/>
                          <a:latin typeface="+mn-lt"/>
                        </a:rPr>
                        <a:t> essenziali mobilitati e/o da promuovere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</a:rPr>
                        <a:t>(in collegamento ai </a:t>
                      </a:r>
                      <a:r>
                        <a:rPr lang="it-IT" sz="1400" dirty="0" err="1" smtClean="0">
                          <a:effectLst/>
                          <a:latin typeface="+mn-lt"/>
                        </a:rPr>
                        <a:t>saperi</a:t>
                      </a:r>
                      <a:r>
                        <a:rPr lang="it-IT" sz="1400" dirty="0" smtClean="0">
                          <a:effectLst/>
                          <a:latin typeface="+mn-lt"/>
                        </a:rPr>
                        <a:t> disciplinari)</a:t>
                      </a:r>
                      <a:endParaRPr lang="it-IT" sz="1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</a:rPr>
                        <a:t>soft </a:t>
                      </a:r>
                      <a:r>
                        <a:rPr lang="it-IT" sz="1400" dirty="0" err="1" smtClean="0">
                          <a:effectLst/>
                          <a:latin typeface="+mn-lt"/>
                        </a:rPr>
                        <a:t>skill</a:t>
                      </a:r>
                      <a:endParaRPr lang="it-IT" sz="14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  <a:ea typeface="Calibri" charset="0"/>
                        </a:rPr>
                        <a:t>da promuovere</a:t>
                      </a:r>
                      <a:endParaRPr lang="it-IT" sz="1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13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  <a:ea typeface="+mn-ea"/>
                        </a:rPr>
                        <a:t>scuola</a:t>
                      </a:r>
                      <a:endParaRPr lang="it-IT" sz="1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</a:rPr>
                        <a:t>Organizzazione ospitante</a:t>
                      </a:r>
                      <a:endParaRPr lang="it-IT" sz="1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286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</a:rPr>
                        <a:t>V</a:t>
                      </a:r>
                      <a:endParaRPr lang="it-IT" sz="1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  <a:ea typeface="Calibri" charset="0"/>
                        </a:rPr>
                        <a:t>Organizzare evento di inaugurazione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  <a:ea typeface="Calibri" charset="0"/>
                        </a:rPr>
                        <a:t>Creare</a:t>
                      </a:r>
                      <a:r>
                        <a:rPr lang="it-IT" sz="1400" baseline="0" dirty="0" smtClean="0">
                          <a:effectLst/>
                          <a:latin typeface="+mn-lt"/>
                          <a:ea typeface="Calibri" charset="0"/>
                        </a:rPr>
                        <a:t> un </a:t>
                      </a:r>
                      <a:r>
                        <a:rPr lang="it-IT" sz="1400" dirty="0" smtClean="0">
                          <a:effectLst/>
                          <a:latin typeface="+mn-lt"/>
                          <a:ea typeface="Calibri" charset="0"/>
                        </a:rPr>
                        <a:t>prodotto di informazione digitale</a:t>
                      </a:r>
                      <a:r>
                        <a:rPr lang="it-IT" sz="1400" baseline="0" dirty="0" smtClean="0">
                          <a:effectLst/>
                          <a:latin typeface="+mn-lt"/>
                          <a:ea typeface="Calibri" charset="0"/>
                        </a:rPr>
                        <a:t> e/o cartaceo da pubblicare su sito del/i Liceo/i</a:t>
                      </a:r>
                      <a:endParaRPr lang="it-IT" sz="1400" dirty="0" smtClean="0">
                        <a:effectLst/>
                        <a:latin typeface="+mn-lt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  <a:ea typeface="Calibri" charset="0"/>
                        </a:rPr>
                        <a:t>Fare la visita guidata a un museo ( strumenti scientifici o di macchine matematiche) costruito</a:t>
                      </a:r>
                      <a:r>
                        <a:rPr lang="it-IT" sz="1400" baseline="0" dirty="0" smtClean="0">
                          <a:effectLst/>
                          <a:latin typeface="+mn-lt"/>
                          <a:ea typeface="Calibri" charset="0"/>
                        </a:rPr>
                        <a:t> </a:t>
                      </a:r>
                      <a:r>
                        <a:rPr lang="it-IT" sz="1400" dirty="0" smtClean="0">
                          <a:effectLst/>
                          <a:latin typeface="+mn-lt"/>
                          <a:ea typeface="Calibri" charset="0"/>
                        </a:rPr>
                        <a:t>dagli studenti nei precedenti due anni</a:t>
                      </a:r>
                      <a:endParaRPr lang="it-IT" sz="1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it-IT" sz="1400" dirty="0" smtClean="0">
                          <a:effectLst/>
                          <a:latin typeface="+mn-lt"/>
                        </a:rPr>
                        <a:t>istituto</a:t>
                      </a:r>
                      <a:r>
                        <a:rPr lang="it-IT" sz="1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it-IT" sz="1400" dirty="0" smtClean="0">
                          <a:effectLst/>
                          <a:latin typeface="+mn-lt"/>
                        </a:rPr>
                        <a:t>e altri Licei in rete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 smtClean="0">
                        <a:effectLst/>
                        <a:latin typeface="+mn-lt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 smtClean="0">
                        <a:effectLst/>
                        <a:latin typeface="+mn-lt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 smtClean="0">
                        <a:effectLst/>
                        <a:latin typeface="+mn-lt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 smtClean="0">
                        <a:effectLst/>
                        <a:latin typeface="+mn-lt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 smtClean="0">
                          <a:effectLst/>
                          <a:latin typeface="+mn-lt"/>
                          <a:ea typeface="Calibri" charset="0"/>
                        </a:rPr>
                        <a:t>30 ore</a:t>
                      </a:r>
                      <a:endParaRPr lang="it-IT" sz="1400" b="1" i="1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</a:rPr>
                        <a:t>Partner:</a:t>
                      </a:r>
                      <a:r>
                        <a:rPr lang="it-IT" sz="1400" dirty="0">
                          <a:effectLst/>
                          <a:latin typeface="+mn-lt"/>
                        </a:rPr>
                        <a:t> </a:t>
                      </a:r>
                      <a:endParaRPr lang="it-IT" sz="14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</a:rPr>
                        <a:t>Musei della </a:t>
                      </a:r>
                      <a:r>
                        <a:rPr lang="it-IT" sz="1400" baseline="0" dirty="0" smtClean="0">
                          <a:effectLst/>
                          <a:latin typeface="+mn-lt"/>
                        </a:rPr>
                        <a:t>Provincia, Assessorato Comunale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baseline="0" dirty="0" smtClean="0">
                        <a:effectLst/>
                        <a:latin typeface="+mn-lt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baseline="0" dirty="0" smtClean="0">
                          <a:effectLst/>
                          <a:latin typeface="+mn-lt"/>
                          <a:ea typeface="Calibri" charset="0"/>
                        </a:rPr>
                        <a:t>10 ore</a:t>
                      </a:r>
                      <a:endParaRPr lang="it-IT" sz="1400" b="1" i="1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effectLst/>
                          <a:latin typeface="+mn-lt"/>
                        </a:rPr>
                        <a:t>Saperi</a:t>
                      </a:r>
                      <a:r>
                        <a:rPr lang="it-IT" sz="1400" dirty="0" smtClean="0">
                          <a:effectLst/>
                          <a:latin typeface="+mn-lt"/>
                        </a:rPr>
                        <a:t> disciplinari: sapere usare</a:t>
                      </a:r>
                      <a:r>
                        <a:rPr lang="it-IT" sz="1400" baseline="0" dirty="0" smtClean="0">
                          <a:effectLst/>
                          <a:latin typeface="+mn-lt"/>
                        </a:rPr>
                        <a:t> e descrivere (anche in lingua straniera) le macchine analogiche per esperienze scientifiche,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aseline="0" dirty="0" smtClean="0">
                          <a:effectLst/>
                          <a:latin typeface="+mn-lt"/>
                        </a:rPr>
                        <a:t>uso tecnologie informatiche per la produzione testi di registro scientifico.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aseline="0" dirty="0" smtClean="0">
                          <a:effectLst/>
                          <a:latin typeface="+mn-lt"/>
                        </a:rPr>
                        <a:t>discipline coinvolte </a:t>
                      </a:r>
                      <a:r>
                        <a:rPr lang="it-IT" sz="1400" dirty="0" smtClean="0">
                          <a:effectLst/>
                          <a:latin typeface="+mn-lt"/>
                        </a:rPr>
                        <a:t>di fisica, scienza, disegno tecnico, storia e lingua straniera </a:t>
                      </a:r>
                      <a:endParaRPr lang="it-IT" sz="1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</a:rPr>
                        <a:t>coordinarsi nel lavoro di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  <a:ea typeface="Calibri" charset="0"/>
                        </a:rPr>
                        <a:t>Gruppo, apportando il proprio contributo personale,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 smtClean="0">
                        <a:effectLst/>
                        <a:latin typeface="+mn-lt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n-lt"/>
                          <a:ea typeface="Calibri" charset="0"/>
                        </a:rPr>
                        <a:t>saper riportare ad altri l’esperienza di lavoro effettuata.</a:t>
                      </a:r>
                      <a:endParaRPr lang="it-IT" sz="1400" dirty="0">
                        <a:effectLst/>
                        <a:latin typeface="+mn-lt"/>
                        <a:ea typeface="Calibri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Esplosione 2 2"/>
          <p:cNvSpPr/>
          <p:nvPr/>
        </p:nvSpPr>
        <p:spPr>
          <a:xfrm>
            <a:off x="3059832" y="4653136"/>
            <a:ext cx="2448272" cy="1008112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esempio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941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566138"/>
              </p:ext>
            </p:extLst>
          </p:nvPr>
        </p:nvGraphicFramePr>
        <p:xfrm>
          <a:off x="934107" y="1334714"/>
          <a:ext cx="7390087" cy="5267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253"/>
                <a:gridCol w="3057751"/>
                <a:gridCol w="2239083"/>
              </a:tblGrid>
              <a:tr h="1755677">
                <a:tc>
                  <a:txBody>
                    <a:bodyPr/>
                    <a:lstStyle/>
                    <a:p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ISIS Codroipo </a:t>
                      </a:r>
                    </a:p>
                    <a:p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(Liceo, ITE, SIA, ITA)</a:t>
                      </a:r>
                      <a:endParaRPr lang="it-IT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Conoscere l’ambiente</a:t>
                      </a:r>
                    </a:p>
                    <a:p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Scegliere tra opzioni diverse</a:t>
                      </a:r>
                    </a:p>
                    <a:p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Valutare rischi/opportunità</a:t>
                      </a:r>
                    </a:p>
                    <a:p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Progettare/pianificare</a:t>
                      </a:r>
                    </a:p>
                    <a:p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Prendere decisione e risolvere problemi</a:t>
                      </a:r>
                      <a:endParaRPr lang="it-IT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Rivalorizzazione area verde sede di Codroipo</a:t>
                      </a:r>
                    </a:p>
                    <a:p>
                      <a:r>
                        <a:rPr lang="it-IT" sz="18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1800" b="0" i="1" dirty="0" smtClean="0">
                          <a:solidFill>
                            <a:schemeClr val="tx1"/>
                          </a:solidFill>
                        </a:rPr>
                        <a:t>modello a staffetta)</a:t>
                      </a:r>
                      <a:endParaRPr lang="it-IT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91714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Liceo (scientifico scienze applicate)</a:t>
                      </a:r>
                      <a:endParaRPr lang="it-IT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Conoscere l’ambiente</a:t>
                      </a:r>
                    </a:p>
                    <a:p>
                      <a:r>
                        <a:rPr lang="it-IT" sz="1800" dirty="0" smtClean="0"/>
                        <a:t>Scegliere tra opzioni diverse</a:t>
                      </a:r>
                    </a:p>
                    <a:p>
                      <a:r>
                        <a:rPr lang="it-IT" sz="1800" dirty="0" smtClean="0"/>
                        <a:t>Progettare e pianificare</a:t>
                      </a:r>
                    </a:p>
                    <a:p>
                      <a:r>
                        <a:rPr lang="it-IT" sz="1800" dirty="0" smtClean="0"/>
                        <a:t>Prendere decisioni</a:t>
                      </a:r>
                    </a:p>
                    <a:p>
                      <a:r>
                        <a:rPr lang="it-IT" sz="1800" dirty="0" smtClean="0"/>
                        <a:t>Agire con flessibilità</a:t>
                      </a:r>
                    </a:p>
                    <a:p>
                      <a:r>
                        <a:rPr lang="it-IT" sz="1800" dirty="0" smtClean="0"/>
                        <a:t>Risolvere problemi</a:t>
                      </a:r>
                    </a:p>
                    <a:p>
                      <a:r>
                        <a:rPr lang="it-IT" sz="1800" dirty="0" smtClean="0"/>
                        <a:t>Valutazione rischi opportunità</a:t>
                      </a:r>
                    </a:p>
                    <a:p>
                      <a:r>
                        <a:rPr lang="it-IT" sz="1800" dirty="0" smtClean="0"/>
                        <a:t>Risoluzione problemi</a:t>
                      </a:r>
                    </a:p>
                    <a:p>
                      <a:r>
                        <a:rPr lang="it-IT" sz="1800" dirty="0" smtClean="0"/>
                        <a:t>Agire con flessibilità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La scuola dialoga con la cittadinanza</a:t>
                      </a:r>
                      <a:endParaRPr lang="it-IT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640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Liceo (scienze umane, scientifico, </a:t>
                      </a:r>
                      <a:r>
                        <a:rPr lang="mr-IN" sz="1800" dirty="0" smtClean="0"/>
                        <a:t>…</a:t>
                      </a:r>
                      <a:r>
                        <a:rPr lang="it-IT" sz="1800" dirty="0" smtClean="0"/>
                        <a:t>)</a:t>
                      </a:r>
                      <a:endParaRPr lang="it-IT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Conoscere l’ambiente</a:t>
                      </a:r>
                    </a:p>
                    <a:p>
                      <a:r>
                        <a:rPr lang="it-IT" sz="1800" dirty="0" smtClean="0"/>
                        <a:t>Prendere decisioni </a:t>
                      </a:r>
                    </a:p>
                    <a:p>
                      <a:r>
                        <a:rPr lang="it-IT" sz="1800" dirty="0" smtClean="0"/>
                        <a:t>Risolvere</a:t>
                      </a:r>
                      <a:r>
                        <a:rPr lang="it-IT" sz="1800" baseline="0" dirty="0" smtClean="0"/>
                        <a:t> problemi</a:t>
                      </a:r>
                      <a:endParaRPr lang="it-IT" sz="18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 smtClean="0"/>
                        <a:t>animAzione</a:t>
                      </a:r>
                      <a:endParaRPr lang="it-IT" sz="1800" dirty="0" smtClean="0"/>
                    </a:p>
                    <a:p>
                      <a:r>
                        <a:rPr lang="it-IT" sz="1800" i="1" dirty="0" smtClean="0"/>
                        <a:t>(Progressione nei tre anni)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 rot="16200000">
            <a:off x="-2390316" y="3308655"/>
            <a:ext cx="5843601" cy="424466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Riepilogo gruppi: licei</a:t>
            </a:r>
            <a:endParaRPr lang="it-IT" sz="36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000172"/>
              </p:ext>
            </p:extLst>
          </p:nvPr>
        </p:nvGraphicFramePr>
        <p:xfrm>
          <a:off x="934107" y="324601"/>
          <a:ext cx="7390087" cy="101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289"/>
                <a:gridCol w="3074715"/>
                <a:gridCol w="2239083"/>
              </a:tblGrid>
              <a:tr h="1010112"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 smtClean="0"/>
                        <a:t>gruppo</a:t>
                      </a:r>
                      <a:endParaRPr lang="it-IT" sz="2400" i="1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 smtClean="0"/>
                        <a:t>Elementi di competenza</a:t>
                      </a:r>
                      <a:endParaRPr lang="it-IT" sz="2400" i="1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i="1" dirty="0" smtClean="0"/>
                        <a:t>Titolo</a:t>
                      </a:r>
                      <a:r>
                        <a:rPr lang="it-IT" sz="2400" i="1" baseline="0" dirty="0" smtClean="0"/>
                        <a:t> c</a:t>
                      </a:r>
                      <a:r>
                        <a:rPr lang="it-IT" sz="2400" i="1" dirty="0" smtClean="0"/>
                        <a:t>ompito di realtà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4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it-IT" sz="3600" dirty="0" smtClean="0"/>
              <a:t>Il caso di un istituto tecnico e professionale</a:t>
            </a:r>
            <a:br>
              <a:rPr lang="it-IT" sz="3600" dirty="0" smtClean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Schede di Progettazione classe terza</a:t>
            </a:r>
          </a:p>
          <a:p>
            <a:endParaRPr lang="it-IT" dirty="0"/>
          </a:p>
          <a:p>
            <a:r>
              <a:rPr lang="it-IT" dirty="0" smtClean="0"/>
              <a:t>Schede di Progettazione classe quarta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* </a:t>
            </a:r>
            <a:r>
              <a:rPr lang="it-IT" sz="2400" i="1" dirty="0" smtClean="0"/>
              <a:t>La progettazione è ancorata alle competenze chiave europee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347338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4629"/>
            <a:ext cx="4932040" cy="6623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27584" y="318404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/>
              <a:t>Classi terze</a:t>
            </a:r>
            <a:endParaRPr lang="it-IT" sz="3200" i="1" dirty="0"/>
          </a:p>
        </p:txBody>
      </p:sp>
    </p:spTree>
    <p:extLst>
      <p:ext uri="{BB962C8B-B14F-4D97-AF65-F5344CB8AC3E}">
        <p14:creationId xmlns:p14="http://schemas.microsoft.com/office/powerpoint/2010/main" val="4199428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5" y="188640"/>
            <a:ext cx="8820834" cy="6552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77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264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89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5426571" cy="66444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83568" y="318404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/>
              <a:t>Classi quarte</a:t>
            </a:r>
            <a:endParaRPr lang="it-IT" sz="3200" i="1" dirty="0"/>
          </a:p>
        </p:txBody>
      </p:sp>
    </p:spTree>
    <p:extLst>
      <p:ext uri="{BB962C8B-B14F-4D97-AF65-F5344CB8AC3E}">
        <p14:creationId xmlns:p14="http://schemas.microsoft.com/office/powerpoint/2010/main" val="1413969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92480" cy="6200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016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568952" cy="3743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086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5548"/>
            <a:ext cx="5184576" cy="6772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Esplosione 2 1"/>
          <p:cNvSpPr/>
          <p:nvPr/>
        </p:nvSpPr>
        <p:spPr>
          <a:xfrm>
            <a:off x="434769" y="2067618"/>
            <a:ext cx="2880320" cy="280831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Esempio di scheda per attività di IFS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7813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6907"/>
            <a:ext cx="5220072" cy="6746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Esplosione 2 2"/>
          <p:cNvSpPr/>
          <p:nvPr/>
        </p:nvSpPr>
        <p:spPr>
          <a:xfrm>
            <a:off x="434769" y="2067618"/>
            <a:ext cx="2880320" cy="280831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Esempio di scheda per attività di IFS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9399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632"/>
            <a:ext cx="5256584" cy="66441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Esplosione 2 2"/>
          <p:cNvSpPr/>
          <p:nvPr/>
        </p:nvSpPr>
        <p:spPr>
          <a:xfrm>
            <a:off x="434769" y="2067618"/>
            <a:ext cx="2880320" cy="280831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Esempio di scheda per attività di IFS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048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13283" y="-625051"/>
            <a:ext cx="5832649" cy="80360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4051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843"/>
            <a:ext cx="8208912" cy="64904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624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316416" cy="327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1" y="3479320"/>
            <a:ext cx="8316417" cy="304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61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371419"/>
              </p:ext>
            </p:extLst>
          </p:nvPr>
        </p:nvGraphicFramePr>
        <p:xfrm>
          <a:off x="611560" y="206621"/>
          <a:ext cx="8208912" cy="6435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6042"/>
                <a:gridCol w="2302390"/>
                <a:gridCol w="2160240"/>
                <a:gridCol w="2160240"/>
              </a:tblGrid>
              <a:tr h="18508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gruppo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508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indirizzo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liceo scientifico scienze applicate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508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classe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terza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quarta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quinta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5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titolo compito di realtà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la scuola dialoga con la cittadinanza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la scuola dialoga con la cittadinanza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la scuola dialoga con la cittadinanza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55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monte ore </a:t>
                      </a:r>
                      <a:endParaRPr lang="it-IT" sz="12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it-IT" sz="1200" u="none" strike="noStrike" dirty="0" smtClean="0">
                          <a:effectLst/>
                        </a:rPr>
                        <a:t>(</a:t>
                      </a:r>
                      <a:r>
                        <a:rPr lang="it-IT" sz="1200" u="none" strike="noStrike" dirty="0">
                          <a:effectLst/>
                        </a:rPr>
                        <a:t>su base annua)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10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20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effectLst/>
                        </a:rPr>
                        <a:t>30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8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discipline coinvolte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italiano, matematica, informatica, storia dell'arte, inglese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italiano, matematica, fisica, informatica, storia dell'arte, inglese, scienze naturali, scienze motorie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italiano, matematica, fisica, informatica, storia dell'arte, inglese, scienze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8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elementi di competenza da promuovere (in termini di conoscenze e abilità)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conoscere l'ambiente in cui si opera, scegliere tra opzioni, progettare e pianificare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prendere decisioni, agire con flessibilità, scegliere tra opinioni diverse, risolvere problemi,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valutare rischi e opportunità, agire con flessibilità, risolvere problemi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78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attività previste a scuola (classe, laboratorio, …)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predisposizione di un sondaggio, raccolta e lettura dati e interpretazione. Utilizzo strumenti per la costruzione di grafici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consultazione bibliografica testi, analisi testi, prodibiografia, domande lettere invito, laboratorio classe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produzione materiali pubblicitario informativo podcast per la radio, progettazione facebook, intercettazione, stampa documentazione presentazione evento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8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attività previste presso l'organizzazione ospitante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colloqui, proposte e interviste a biblioteca, sindaco, assessore, condivisione linee programmatiche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condivisione domande e predisposizione rassegna stampa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divulgazione e follow up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02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attività eventualmente previste in altri contesti non formali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idem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idem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idem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95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criteri e modalità di valutazione (di processo e di prodotto)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processo: osservazione tramite checklist (ascolro, sollecitazione, traduzione operativa)  prodotto: risposta popolazione, questionario gradimento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riscontro mediatico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69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rubrica di valutazione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1" marR="6781" marT="67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63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16200000">
            <a:off x="-1836839" y="3188418"/>
            <a:ext cx="4826090" cy="337430"/>
          </a:xfrm>
        </p:spPr>
        <p:txBody>
          <a:bodyPr>
            <a:noAutofit/>
          </a:bodyPr>
          <a:lstStyle/>
          <a:p>
            <a:pPr algn="ctr"/>
            <a:r>
              <a:rPr lang="it-IT" sz="3600" dirty="0" smtClean="0"/>
              <a:t>Riepilogo gruppi: </a:t>
            </a:r>
            <a:r>
              <a:rPr lang="it-IT" sz="3600" dirty="0" err="1" smtClean="0"/>
              <a:t>iT</a:t>
            </a:r>
            <a:r>
              <a:rPr lang="it-IT" sz="3600" dirty="0" smtClean="0"/>
              <a:t> e IP</a:t>
            </a:r>
            <a:endParaRPr lang="it-IT" sz="36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309409"/>
              </p:ext>
            </p:extLst>
          </p:nvPr>
        </p:nvGraphicFramePr>
        <p:xfrm>
          <a:off x="957755" y="944088"/>
          <a:ext cx="7542976" cy="558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586"/>
                <a:gridCol w="3332984"/>
                <a:gridCol w="2285406"/>
              </a:tblGrid>
              <a:tr h="1010112"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 smtClean="0"/>
                        <a:t>gruppo</a:t>
                      </a:r>
                      <a:endParaRPr lang="it-IT" sz="2400" i="1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i="1" dirty="0" smtClean="0"/>
                        <a:t>Elementi di competenza</a:t>
                      </a:r>
                      <a:endParaRPr lang="it-IT" sz="2400" i="1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i="1" dirty="0" smtClean="0"/>
                        <a:t>Titolo</a:t>
                      </a:r>
                      <a:r>
                        <a:rPr lang="it-IT" sz="2400" i="1" baseline="0" dirty="0" smtClean="0"/>
                        <a:t> c</a:t>
                      </a:r>
                      <a:r>
                        <a:rPr lang="it-IT" sz="2400" i="1" dirty="0" smtClean="0"/>
                        <a:t>ompito di realtà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989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Istituti tecnici</a:t>
                      </a:r>
                      <a:r>
                        <a:rPr lang="it-IT" sz="2400" baseline="0" dirty="0" smtClean="0"/>
                        <a:t> (ITE)</a:t>
                      </a:r>
                      <a:endParaRPr lang="it-IT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Conoscere l’ambiente</a:t>
                      </a:r>
                    </a:p>
                    <a:p>
                      <a:r>
                        <a:rPr lang="it-IT" sz="2400" dirty="0" smtClean="0"/>
                        <a:t>Valutare rischi/opportunità</a:t>
                      </a:r>
                    </a:p>
                    <a:p>
                      <a:r>
                        <a:rPr lang="it-IT" sz="2400" dirty="0" smtClean="0"/>
                        <a:t>Scegliere</a:t>
                      </a:r>
                      <a:r>
                        <a:rPr lang="it-IT" sz="2400" baseline="0" dirty="0" smtClean="0"/>
                        <a:t> e risolvere problemi</a:t>
                      </a:r>
                    </a:p>
                    <a:p>
                      <a:r>
                        <a:rPr lang="it-IT" sz="2400" baseline="0" dirty="0" smtClean="0"/>
                        <a:t>Progettare e pianificare</a:t>
                      </a:r>
                      <a:endParaRPr lang="it-IT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Creazione startup</a:t>
                      </a:r>
                      <a:endParaRPr lang="it-IT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989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Istituti tecnici (ITT)</a:t>
                      </a:r>
                      <a:endParaRPr lang="it-IT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Conoscere l’ambiente</a:t>
                      </a:r>
                    </a:p>
                    <a:p>
                      <a:r>
                        <a:rPr lang="it-IT" sz="2400" dirty="0" smtClean="0"/>
                        <a:t>Scegliere tra opzioni diverse</a:t>
                      </a:r>
                    </a:p>
                    <a:p>
                      <a:r>
                        <a:rPr lang="it-IT" sz="2400" dirty="0" smtClean="0"/>
                        <a:t>Valutazione rischi/opportunità</a:t>
                      </a:r>
                    </a:p>
                    <a:p>
                      <a:r>
                        <a:rPr lang="it-IT" sz="2400" dirty="0" smtClean="0"/>
                        <a:t>Progettare </a:t>
                      </a:r>
                      <a:endParaRPr lang="it-IT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Riscaldamento sostenibile</a:t>
                      </a:r>
                      <a:endParaRPr lang="it-IT" sz="24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688256"/>
              </p:ext>
            </p:extLst>
          </p:nvPr>
        </p:nvGraphicFramePr>
        <p:xfrm>
          <a:off x="251519" y="188640"/>
          <a:ext cx="8568953" cy="6243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9705"/>
                <a:gridCol w="2197565"/>
                <a:gridCol w="2265634"/>
                <a:gridCol w="2126049"/>
              </a:tblGrid>
              <a:tr h="31517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gruppo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>
                          <a:effectLst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281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indirizzo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1400" u="none" strike="noStrike" dirty="0">
                          <a:effectLst/>
                        </a:rPr>
                        <a:t> </a:t>
                      </a:r>
                      <a:r>
                        <a:rPr lang="it-IT" sz="1400" b="1" u="none" strike="noStrike" dirty="0" smtClean="0">
                          <a:effectLst/>
                        </a:rPr>
                        <a:t>tecnico tecnologico (elettrotecnico-chimico-informativo-elettronico-meccanico)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281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classe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terza</a:t>
                      </a:r>
                      <a:endParaRPr lang="it-IT" sz="1400" b="0" i="1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quarta</a:t>
                      </a:r>
                      <a:endParaRPr lang="it-IT" sz="1400" b="0" i="1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quinta</a:t>
                      </a:r>
                      <a:endParaRPr lang="it-IT" sz="1400" b="0" i="1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53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  <a:latin typeface="+mj-lt"/>
                        </a:rPr>
                        <a:t>titolo compito di realtà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u="none" strike="noStrike" dirty="0" smtClean="0">
                          <a:effectLst/>
                          <a:latin typeface="+mj-lt"/>
                        </a:rPr>
                        <a:t> </a:t>
                      </a:r>
                      <a:r>
                        <a:rPr lang="it-IT" sz="1100" u="none" strike="noStrike" dirty="0" smtClean="0">
                          <a:effectLst/>
                          <a:latin typeface="+mj-lt"/>
                        </a:rPr>
                        <a:t>un riscaldamento sostenibile</a:t>
                      </a:r>
                    </a:p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Osservazione risorse disponibili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u="none" strike="noStrike" dirty="0" smtClean="0">
                          <a:effectLst/>
                          <a:latin typeface="+mj-lt"/>
                        </a:rPr>
                        <a:t>un riscaldamento sostenibile</a:t>
                      </a:r>
                      <a:endParaRPr lang="sk-SK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Riconoscimento criticità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it-IT" sz="1100" u="none" strike="noStrike" dirty="0" smtClean="0">
                          <a:effectLst/>
                          <a:latin typeface="+mj-lt"/>
                        </a:rPr>
                        <a:t>un riscaldamento sostenibile</a:t>
                      </a:r>
                      <a:endParaRPr lang="sk-SK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Realizzazione prodotto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51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monte ore (su base annua</a:t>
                      </a:r>
                      <a:r>
                        <a:rPr lang="it-IT" sz="1400" u="none" strike="noStrike" dirty="0" smtClean="0">
                          <a:effectLst/>
                        </a:rPr>
                        <a:t>) pari</a:t>
                      </a:r>
                      <a:r>
                        <a:rPr lang="it-IT" sz="1400" u="none" strike="noStrike" baseline="0" dirty="0" smtClean="0">
                          <a:effectLst/>
                        </a:rPr>
                        <a:t> a 50 nel triennio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 dirty="0">
                          <a:effectLst/>
                        </a:rPr>
                        <a:t> </a:t>
                      </a:r>
                      <a:r>
                        <a:rPr lang="it-IT" sz="1400" u="none" strike="noStrike" dirty="0" smtClean="0">
                          <a:effectLst/>
                        </a:rPr>
                        <a:t>10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 dirty="0">
                          <a:effectLst/>
                        </a:rPr>
                        <a:t> </a:t>
                      </a:r>
                      <a:r>
                        <a:rPr lang="it-IT" sz="1400" u="none" strike="noStrike" dirty="0" smtClean="0">
                          <a:effectLst/>
                        </a:rPr>
                        <a:t>15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 dirty="0">
                          <a:effectLst/>
                        </a:rPr>
                        <a:t> </a:t>
                      </a:r>
                      <a:r>
                        <a:rPr lang="it-IT" sz="1400" u="none" strike="noStrike" dirty="0" smtClean="0">
                          <a:effectLst/>
                        </a:rPr>
                        <a:t>25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9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  <a:latin typeface="+mj-lt"/>
                        </a:rPr>
                        <a:t>discipline coinvolte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it-IT" sz="1100" u="none" strike="noStrike" dirty="0" smtClean="0">
                          <a:effectLst/>
                          <a:latin typeface="+mj-lt"/>
                        </a:rPr>
                        <a:t>materie curricolari + esperto diritto</a:t>
                      </a:r>
                    </a:p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it-IT" sz="1100" u="none" strike="noStrike" dirty="0" smtClean="0">
                          <a:effectLst/>
                          <a:latin typeface="+mj-lt"/>
                        </a:rPr>
                        <a:t>materie curricolari + esperto diritto</a:t>
                      </a:r>
                      <a:endParaRPr lang="sk-SK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it-IT" sz="1100" u="none" strike="noStrike" dirty="0" smtClean="0">
                          <a:effectLst/>
                          <a:latin typeface="+mj-lt"/>
                        </a:rPr>
                        <a:t>materie curricolari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46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elementi di competenza da promuovere (in termini di conoscenze e abilità)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conoscere l’ambiente in cui si opera </a:t>
                      </a:r>
                    </a:p>
                    <a:p>
                      <a:pPr algn="l" fontAlgn="b"/>
                      <a:r>
                        <a:rPr lang="it-IT" sz="1200" u="none" strike="noStrike" dirty="0" smtClean="0">
                          <a:effectLst/>
                        </a:rPr>
                        <a:t>(combustione, sistemi di misurazione , normativa)</a:t>
                      </a: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valutare rischi e opportunità</a:t>
                      </a:r>
                    </a:p>
                    <a:p>
                      <a:pPr algn="l" fontAlgn="b"/>
                      <a:endParaRPr lang="it-IT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  <a:p>
                      <a:pPr algn="l" fontAlgn="b"/>
                      <a:endParaRPr lang="it-IT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  <a:p>
                      <a:pPr algn="l" fontAlgn="b"/>
                      <a:endParaRPr lang="it-IT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progettare – pianificare - risolvere</a:t>
                      </a:r>
                      <a:r>
                        <a:rPr lang="it-IT" sz="1200" u="none" strike="noStrike" baseline="0" dirty="0" smtClean="0">
                          <a:effectLst/>
                        </a:rPr>
                        <a:t> problemi</a:t>
                      </a:r>
                    </a:p>
                    <a:p>
                      <a:pPr algn="l" fontAlgn="b"/>
                      <a:endParaRPr lang="it-IT" sz="12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1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attività previste a scuola (classe, laboratorio, …)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lavoro di gruppo, ricerca e approfondimento in classe + laboratorio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(in classe), lavoro di gruppo, analisi di criticità trovare punti di dispersione , …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realizzare un prototipo</a:t>
                      </a:r>
                    </a:p>
                    <a:p>
                      <a:pPr algn="l" fontAlgn="b"/>
                      <a:endParaRPr lang="it-IT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00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attività previste presso l'organizzazione ospitante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osservazione (uscita didattica) visite aziendali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stage aziendali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valutazione prototipo 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51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attività eventualmente previste in altri contesti non formali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NO</a:t>
                      </a: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fiera del settore</a:t>
                      </a: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presentazione del prodotto (es. a Friuli Innovazione)</a:t>
                      </a: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0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criteri e modalità di valutazione (di processo e di prodotto)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di processo / prodotto</a:t>
                      </a:r>
                    </a:p>
                    <a:p>
                      <a:pPr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Raccolta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dati e testo descrittivo</a:t>
                      </a:r>
                    </a:p>
                    <a:p>
                      <a:pPr algn="l" fontAlgn="b"/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Questionari di rilevazione</a:t>
                      </a:r>
                    </a:p>
                    <a:p>
                      <a:pPr algn="l" fontAlgn="b"/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Check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list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di processo/prodotto</a:t>
                      </a:r>
                    </a:p>
                    <a:p>
                      <a:pPr algn="l" fontAlgn="b"/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ppt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di presentazione</a:t>
                      </a:r>
                    </a:p>
                    <a:p>
                      <a:pPr algn="l" fontAlgn="b"/>
                      <a:endParaRPr lang="it-IT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prodotto</a:t>
                      </a:r>
                    </a:p>
                    <a:p>
                      <a:pPr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Progettazione e realizzazione del prototipo</a:t>
                      </a: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51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rubrica di </a:t>
                      </a:r>
                      <a:r>
                        <a:rPr lang="it-IT" sz="1400" u="none" strike="noStrike" dirty="0" smtClean="0">
                          <a:effectLst/>
                        </a:rPr>
                        <a:t>valutazione </a:t>
                      </a:r>
                      <a:r>
                        <a:rPr lang="it-IT" sz="1400" b="1" u="none" strike="noStrike" dirty="0" smtClean="0">
                          <a:effectLst/>
                        </a:rPr>
                        <a:t>(indicare il livello EQF di riferimento)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 da fare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da fare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da fare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8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84894"/>
              </p:ext>
            </p:extLst>
          </p:nvPr>
        </p:nvGraphicFramePr>
        <p:xfrm>
          <a:off x="251519" y="331635"/>
          <a:ext cx="8640962" cy="6074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7310"/>
                <a:gridCol w="2195654"/>
                <a:gridCol w="1981949"/>
                <a:gridCol w="2126049"/>
              </a:tblGrid>
              <a:tr h="2081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gruppo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239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indirizzo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400" b="1" u="none" strike="noStrike" dirty="0" smtClean="0">
                          <a:effectLst/>
                        </a:rPr>
                        <a:t>IT economico / IT turistico</a:t>
                      </a:r>
                      <a:endParaRPr lang="sk-S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225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classe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terza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quarta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quinta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71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titolo compito di realtà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analisi esigenze contesto e  mercato locale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costituzione di una start up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piano di </a:t>
                      </a:r>
                      <a:r>
                        <a:rPr lang="it-IT" sz="1200" u="none" strike="noStrike" dirty="0" err="1" smtClean="0">
                          <a:effectLst/>
                        </a:rPr>
                        <a:t>mkt</a:t>
                      </a:r>
                      <a:r>
                        <a:rPr lang="it-IT" sz="1200" u="none" strike="noStrike" dirty="0" smtClean="0">
                          <a:effectLst/>
                        </a:rPr>
                        <a:t> comunicazione aziendale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17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monte ore (su base annua</a:t>
                      </a:r>
                      <a:r>
                        <a:rPr lang="it-IT" sz="1200" u="none" strike="noStrike" dirty="0" smtClean="0">
                          <a:effectLst/>
                        </a:rPr>
                        <a:t>) pari</a:t>
                      </a:r>
                      <a:r>
                        <a:rPr lang="it-IT" sz="1200" u="none" strike="noStrike" baseline="0" dirty="0" smtClean="0">
                          <a:effectLst/>
                        </a:rPr>
                        <a:t> a 50 nel triennio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 dirty="0">
                          <a:effectLst/>
                        </a:rPr>
                        <a:t> </a:t>
                      </a:r>
                      <a:r>
                        <a:rPr lang="it-IT" sz="1200" b="1" u="none" strike="noStrike" dirty="0" smtClean="0">
                          <a:effectLst/>
                        </a:rPr>
                        <a:t>15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 dirty="0">
                          <a:effectLst/>
                        </a:rPr>
                        <a:t> </a:t>
                      </a:r>
                      <a:r>
                        <a:rPr lang="it-IT" sz="1200" b="1" u="none" strike="noStrike" dirty="0" smtClean="0">
                          <a:effectLst/>
                        </a:rPr>
                        <a:t>20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 dirty="0">
                          <a:effectLst/>
                        </a:rPr>
                        <a:t> </a:t>
                      </a:r>
                      <a:r>
                        <a:rPr lang="it-IT" sz="1200" b="1" u="none" strike="noStrike" dirty="0" smtClean="0">
                          <a:effectLst/>
                        </a:rPr>
                        <a:t>15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39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discipline coinvolte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economia aziendale, diritto, geografia turistica, italiano, informatica</a:t>
                      </a: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economia aziendale, diritto, italiano, informatica</a:t>
                      </a:r>
                      <a:endParaRPr lang="sk-SK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economia aziendale, lingue straniere, italiano,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03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elementi di competenza da promuovere (in termini di conoscenze e abilità)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conoscere l’ambiente</a:t>
                      </a:r>
                      <a:r>
                        <a:rPr lang="it-IT" sz="1200" u="none" strike="noStrike" baseline="0" dirty="0" smtClean="0">
                          <a:effectLst/>
                        </a:rPr>
                        <a:t> in cui si opera</a:t>
                      </a: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 valutare i rischi</a:t>
                      </a:r>
                    </a:p>
                    <a:p>
                      <a:pPr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Risolvere problemi</a:t>
                      </a:r>
                    </a:p>
                    <a:p>
                      <a:pPr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Scegliere tra opzioni</a:t>
                      </a: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progettare e pianificare</a:t>
                      </a:r>
                    </a:p>
                    <a:p>
                      <a:pPr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Prendere decisioni</a:t>
                      </a:r>
                    </a:p>
                    <a:p>
                      <a:pPr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Risolvere problemi</a:t>
                      </a: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75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attività previste a scuola (classe, laboratorio, …)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raccolta e analisi dati</a:t>
                      </a:r>
                    </a:p>
                    <a:p>
                      <a:pPr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Redazione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relazione finale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redazione atto costitutivo azienda e organigramma</a:t>
                      </a: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redazione piano di </a:t>
                      </a:r>
                      <a:r>
                        <a:rPr lang="it-IT" sz="1200" u="none" strike="noStrike" dirty="0" err="1" smtClean="0">
                          <a:effectLst/>
                        </a:rPr>
                        <a:t>mkt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16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attività previste presso l'organizzazione ospitante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visita Camera di commercio</a:t>
                      </a: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Visita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aziendale per conoscere gli aspetti organizzativi e produttivi</a:t>
                      </a:r>
                      <a:endParaRPr lang="sk-SK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incontro esperto </a:t>
                      </a:r>
                      <a:r>
                        <a:rPr lang="it-IT" sz="1200" u="none" strike="noStrike" dirty="0" err="1" smtClean="0">
                          <a:effectLst/>
                        </a:rPr>
                        <a:t>mkt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75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attività eventualmente previste in altri contesti non formali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interviste nel territorio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16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criteri e modalità di valutazione (di processo e di prodotto)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dimostrare impegno e responsabilità</a:t>
                      </a:r>
                    </a:p>
                    <a:p>
                      <a:pPr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Report</a:t>
                      </a:r>
                    </a:p>
                    <a:p>
                      <a:pPr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Saper lavorare in gruppo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redazione di documenti tecnico-giuridici</a:t>
                      </a:r>
                    </a:p>
                    <a:p>
                      <a:pPr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Capacità di lavoro in gruppo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redazione</a:t>
                      </a:r>
                      <a:r>
                        <a:rPr lang="it-IT" sz="1200" u="none" strike="noStrike" baseline="0" dirty="0" smtClean="0">
                          <a:effectLst/>
                        </a:rPr>
                        <a:t> di</a:t>
                      </a:r>
                      <a:r>
                        <a:rPr lang="it-IT" sz="1200" u="none" strike="noStrike" dirty="0" smtClean="0">
                          <a:effectLst/>
                        </a:rPr>
                        <a:t> materiali promozionali anche</a:t>
                      </a:r>
                      <a:r>
                        <a:rPr lang="it-IT" sz="1200" u="none" strike="noStrike" baseline="0" dirty="0" smtClean="0">
                          <a:effectLst/>
                        </a:rPr>
                        <a:t> in lingua straniera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3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rubrica di </a:t>
                      </a:r>
                      <a:r>
                        <a:rPr lang="it-IT" sz="1200" u="none" strike="noStrike" dirty="0" smtClean="0">
                          <a:effectLst/>
                        </a:rPr>
                        <a:t>valutazione </a:t>
                      </a:r>
                      <a:r>
                        <a:rPr lang="it-IT" sz="1200" b="1" u="none" strike="noStrike" dirty="0" smtClean="0">
                          <a:effectLst/>
                        </a:rPr>
                        <a:t>(indicare il livello EQF di riferimento)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conoscere strumenti e metodi di documentazione per l’informazione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conoscere un linguaggio tecnico-giuridico. Produzione scritta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r>
                        <a:rPr lang="it-IT" sz="1200" u="none" strike="noStrike" dirty="0" smtClean="0">
                          <a:effectLst/>
                        </a:rPr>
                        <a:t>conoscere un linguaggio atto alla promozione anche in lingua straniera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322">
                <a:tc>
                  <a:txBody>
                    <a:bodyPr/>
                    <a:lstStyle/>
                    <a:p>
                      <a:pPr algn="l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Conoscere tecniche compositive per diverse tipologie di produzione scritta</a:t>
                      </a:r>
                    </a:p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0550" marR="10550" marT="10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7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156990"/>
          </a:xfrm>
        </p:spPr>
        <p:txBody>
          <a:bodyPr>
            <a:noAutofit/>
          </a:bodyPr>
          <a:lstStyle/>
          <a:p>
            <a:r>
              <a:rPr lang="it-IT" sz="3600" i="1" dirty="0" smtClean="0"/>
              <a:t>La progettazione dei percorsi ASL: </a:t>
            </a:r>
            <a:br>
              <a:rPr lang="it-IT" sz="3600" i="1" dirty="0" smtClean="0"/>
            </a:br>
            <a:r>
              <a:rPr lang="it-IT" sz="3600" i="1" dirty="0" smtClean="0"/>
              <a:t>alcuni modelli ed esempi</a:t>
            </a:r>
            <a:endParaRPr lang="it-IT" sz="3600" i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27D8-C9E4-40E2-BC22-7C71A3F825AA}" type="slidenum">
              <a:rPr lang="it-IT" smtClean="0"/>
              <a:t>8</a:t>
            </a:fld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2000"/>
            <a:ext cx="8229600" cy="4805312"/>
          </a:xfrm>
        </p:spPr>
      </p:pic>
    </p:spTree>
    <p:extLst>
      <p:ext uri="{BB962C8B-B14F-4D97-AF65-F5344CB8AC3E}">
        <p14:creationId xmlns:p14="http://schemas.microsoft.com/office/powerpoint/2010/main" val="146715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5"/>
            <a:ext cx="8208912" cy="4791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38137"/>
          </a:xfrm>
        </p:spPr>
        <p:txBody>
          <a:bodyPr>
            <a:normAutofit/>
          </a:bodyPr>
          <a:lstStyle/>
          <a:p>
            <a:r>
              <a:rPr lang="it-IT" sz="3600" dirty="0" smtClean="0"/>
              <a:t>Il caso di un Liceo scientifico e sportivo </a:t>
            </a:r>
            <a:endParaRPr lang="it-IT" sz="36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3C22-2634-4170-87F5-1F77B10DA11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3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940</Words>
  <Application>Microsoft Office PowerPoint</Application>
  <PresentationFormat>Presentazione su schermo (4:3)</PresentationFormat>
  <Paragraphs>280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5" baseType="lpstr">
      <vt:lpstr>Arial</vt:lpstr>
      <vt:lpstr>Calibri</vt:lpstr>
      <vt:lpstr>Mangal</vt:lpstr>
      <vt:lpstr>Tema di Office</vt:lpstr>
      <vt:lpstr>Riepilogo attività dei gruppi dicembre 2017</vt:lpstr>
      <vt:lpstr>Riepilogo gruppi: licei</vt:lpstr>
      <vt:lpstr>Presentazione standard di PowerPoint</vt:lpstr>
      <vt:lpstr>Presentazione standard di PowerPoint</vt:lpstr>
      <vt:lpstr>Riepilogo gruppi: iT e IP</vt:lpstr>
      <vt:lpstr>Presentazione standard di PowerPoint</vt:lpstr>
      <vt:lpstr>Presentazione standard di PowerPoint</vt:lpstr>
      <vt:lpstr>La progettazione dei percorsi ASL:  alcuni modelli ed esempi</vt:lpstr>
      <vt:lpstr>Il caso di un Liceo scientifico e sportivo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caso di un liceo  (scientifico e scienze umane)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caso di un istituto tecnico e professionale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Arduino Salatin</dc:creator>
  <cp:lastModifiedBy>Utente Windows</cp:lastModifiedBy>
  <cp:revision>12</cp:revision>
  <dcterms:created xsi:type="dcterms:W3CDTF">2018-02-23T12:55:46Z</dcterms:created>
  <dcterms:modified xsi:type="dcterms:W3CDTF">2018-04-03T17:33:31Z</dcterms:modified>
</cp:coreProperties>
</file>