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396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96039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0250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294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099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096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5030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0649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8670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5352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90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e contenu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to con didascalia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magine con didascalia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olo e testo verticale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1_Titolo e testo vertical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1000">
                <a:solidFill>
                  <a:schemeClr val="dk2"/>
                </a:solidFill>
              </a:rPr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500"/>
              <a:buFont typeface="Calibri"/>
              <a:buNone/>
            </a:pPr>
            <a:r>
              <a:rPr lang="it" sz="45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The War in the Mountains </a:t>
            </a:r>
            <a:br>
              <a:rPr lang="it" sz="45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30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Rudyard Kipling</a:t>
            </a:r>
            <a:endParaRPr sz="45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1"/>
          </p:nvPr>
        </p:nvSpPr>
        <p:spPr>
          <a:xfrm>
            <a:off x="1143000" y="2966051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it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work 3: Bragagnini, De Losa, Della Torca, Tecovich, Zuliani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ctrTitle"/>
          </p:nvPr>
        </p:nvSpPr>
        <p:spPr>
          <a:xfrm>
            <a:off x="1143000" y="410698"/>
            <a:ext cx="6858000" cy="6081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100"/>
              <a:buFont typeface="Calibri"/>
              <a:buNone/>
            </a:pPr>
            <a:r>
              <a:rPr lang="it" sz="3000" i="0" u="none" strike="noStrike" cap="none">
                <a:solidFill>
                  <a:srgbClr val="C00000"/>
                </a:solidFill>
              </a:rPr>
              <a:t>Introduction</a:t>
            </a:r>
            <a:endParaRPr sz="3000" i="0" u="none" strike="noStrike" cap="none">
              <a:solidFill>
                <a:srgbClr val="C00000"/>
              </a:solidFill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subTitle" idx="1"/>
          </p:nvPr>
        </p:nvSpPr>
        <p:spPr>
          <a:xfrm>
            <a:off x="658700" y="1136475"/>
            <a:ext cx="7932600" cy="36396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500"/>
              <a:buFont typeface="Arial"/>
              <a:buNone/>
            </a:pPr>
            <a:r>
              <a:rPr lang="it" sz="1500" b="0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Task:</a:t>
            </a:r>
            <a:endParaRPr sz="1500" dirty="0"/>
          </a:p>
          <a:p>
            <a:pPr marL="0" marR="0" lvl="0" indent="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it" sz="1500" dirty="0" smtClean="0"/>
              <a:t>Fi</a:t>
            </a:r>
            <a:r>
              <a:rPr lang="it" sz="1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nding </a:t>
            </a:r>
            <a:r>
              <a:rPr lang="it"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 </a:t>
            </a:r>
            <a:r>
              <a:rPr lang="it" sz="1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idea of </a:t>
            </a:r>
            <a:r>
              <a:rPr lang="it" sz="15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Italian </a:t>
            </a:r>
            <a:r>
              <a:rPr lang="it" sz="1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soldiers </a:t>
            </a:r>
            <a:r>
              <a:rPr lang="it" sz="15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fighting at the Italian front </a:t>
            </a:r>
            <a:r>
              <a:rPr lang="it" sz="1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it" sz="15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War in the Mountains </a:t>
            </a:r>
            <a:r>
              <a:rPr lang="it" sz="1500" b="0" i="0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it" sz="1500" dirty="0" smtClean="0"/>
              <a:t>discover:</a:t>
            </a:r>
          </a:p>
          <a:p>
            <a:pPr marL="285750" marR="0" lvl="0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Wingdings" panose="05000000000000000000" pitchFamily="2" charset="2"/>
              <a:buChar char="§"/>
            </a:pPr>
            <a:r>
              <a:rPr lang="it" sz="1500" dirty="0" smtClean="0"/>
              <a:t>R.Kipling’s idea of Italain soldiers</a:t>
            </a:r>
            <a:endParaRPr lang="it" sz="1500" dirty="0" smtClean="0"/>
          </a:p>
          <a:p>
            <a:pPr marL="285750" marR="0" lvl="0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Wingdings" panose="05000000000000000000" pitchFamily="2" charset="2"/>
              <a:buChar char="§"/>
            </a:pPr>
            <a:r>
              <a:rPr lang="it-IT" sz="1500" dirty="0" smtClean="0"/>
              <a:t>the idea of the </a:t>
            </a:r>
            <a:r>
              <a:rPr lang="it-IT" sz="1500" dirty="0" err="1" smtClean="0"/>
              <a:t>soldier</a:t>
            </a:r>
            <a:endParaRPr sz="1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  <a:buSzPts val="1500"/>
              <a:buFont typeface="Arial"/>
              <a:buNone/>
            </a:pPr>
            <a:r>
              <a:rPr lang="it" sz="1500" b="0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Objectives:</a:t>
            </a:r>
            <a:endParaRPr sz="1500" dirty="0"/>
          </a:p>
          <a:p>
            <a:pPr marL="457200" marR="0" lvl="0" indent="-3238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it" sz="1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 WWI from a </a:t>
            </a:r>
            <a:r>
              <a:rPr lang="it"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point of view </a:t>
            </a:r>
            <a:r>
              <a:rPr lang="it" sz="1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 foreigner’s) </a:t>
            </a:r>
            <a:endParaRPr sz="1500" dirty="0"/>
          </a:p>
          <a:p>
            <a:pPr marL="457200" marR="0" lvl="0" indent="-3238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learn how to analyse a war report</a:t>
            </a:r>
            <a:endParaRPr sz="1500" dirty="0"/>
          </a:p>
          <a:p>
            <a:pPr marL="457200" marR="0" lvl="0" indent="-3238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generate </a:t>
            </a:r>
            <a:r>
              <a:rPr lang="it" sz="1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it"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multimedia presentation</a:t>
            </a:r>
            <a:endParaRPr sz="1500" dirty="0"/>
          </a:p>
          <a:p>
            <a:pPr marL="254000" marR="0" lvl="0" indent="-15240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Clr>
                <a:srgbClr val="C00000"/>
              </a:buClr>
              <a:buSzPts val="1500"/>
            </a:pPr>
            <a:r>
              <a:rPr lang="it" sz="1500" dirty="0" smtClean="0">
                <a:solidFill>
                  <a:srgbClr val="C00000"/>
                </a:solidFill>
              </a:rPr>
              <a:t>Text type</a:t>
            </a:r>
            <a:r>
              <a:rPr lang="it" sz="1500" dirty="0" smtClean="0">
                <a:solidFill>
                  <a:srgbClr val="C00000"/>
                </a:solidFill>
              </a:rPr>
              <a:t>: </a:t>
            </a:r>
            <a:r>
              <a:rPr lang="it" sz="1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 </a:t>
            </a:r>
            <a:r>
              <a:rPr lang="it" sz="1500" dirty="0">
                <a:solidFill>
                  <a:srgbClr val="000000"/>
                </a:solidFill>
              </a:rPr>
              <a:t>r</a:t>
            </a:r>
            <a:r>
              <a:rPr lang="it" sz="1500" dirty="0"/>
              <a:t>eport </a:t>
            </a:r>
            <a:endParaRPr sz="1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587825" y="7007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300"/>
              <a:buFont typeface="Calibri"/>
              <a:buNone/>
            </a:pPr>
            <a:r>
              <a:rPr lang="it" sz="3000" dirty="0" smtClean="0">
                <a:solidFill>
                  <a:srgbClr val="C00000"/>
                </a:solidFill>
              </a:rPr>
              <a:t>SETTING</a:t>
            </a:r>
            <a:endParaRPr sz="3000" i="0" u="none" strike="noStrike" cap="none" dirty="0">
              <a:solidFill>
                <a:srgbClr val="C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75" y="714374"/>
            <a:ext cx="6625176" cy="442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ctrTitle"/>
          </p:nvPr>
        </p:nvSpPr>
        <p:spPr>
          <a:xfrm>
            <a:off x="1143000" y="-5"/>
            <a:ext cx="6858000" cy="7062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b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Calibri"/>
              <a:buNone/>
            </a:pPr>
            <a:r>
              <a:rPr lang="it" sz="3000" i="0" u="none" strike="noStrike" cap="none" dirty="0">
                <a:solidFill>
                  <a:srgbClr val="C00000"/>
                </a:solidFill>
              </a:rPr>
              <a:t>Chapter I: The </a:t>
            </a:r>
            <a:r>
              <a:rPr lang="it" sz="3000" i="0" u="none" strike="noStrike" cap="none" dirty="0" smtClean="0">
                <a:solidFill>
                  <a:srgbClr val="C00000"/>
                </a:solidFill>
              </a:rPr>
              <a:t>Roads </a:t>
            </a:r>
            <a:r>
              <a:rPr lang="it" sz="3000" i="0" u="none" strike="noStrike" cap="none" dirty="0">
                <a:solidFill>
                  <a:srgbClr val="C00000"/>
                </a:solidFill>
              </a:rPr>
              <a:t>of an Army</a:t>
            </a:r>
            <a:endParaRPr sz="3000" i="0" u="none" strike="noStrike" cap="none" dirty="0">
              <a:solidFill>
                <a:srgbClr val="C00000"/>
              </a:solidFill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ubTitle" idx="1"/>
          </p:nvPr>
        </p:nvSpPr>
        <p:spPr>
          <a:xfrm>
            <a:off x="616675" y="815925"/>
            <a:ext cx="8175000" cy="4010100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500"/>
              <a:buFont typeface="Arial"/>
              <a:buNone/>
            </a:pPr>
            <a:r>
              <a:rPr lang="it" sz="1500" i="0" u="none" strike="noStrike" cap="none" dirty="0">
                <a:solidFill>
                  <a:srgbClr val="C00000"/>
                </a:solidFill>
              </a:rPr>
              <a:t>Narrator and Narrative techniques:</a:t>
            </a:r>
            <a:endParaRPr sz="1500" dirty="0"/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dirty="0"/>
              <a:t>First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 person narrator </a:t>
            </a:r>
            <a:endParaRPr sz="1500" dirty="0"/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>
                <a:solidFill>
                  <a:schemeClr val="dk1"/>
                </a:solidFill>
              </a:rPr>
              <a:t>Showing and telling</a:t>
            </a:r>
            <a:endParaRPr sz="15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  <a:buSzPts val="1500"/>
              <a:buFont typeface="Arial"/>
              <a:buNone/>
            </a:pPr>
            <a:r>
              <a:rPr lang="it" sz="1500" i="0" u="none" strike="noStrike" cap="none" dirty="0">
                <a:solidFill>
                  <a:srgbClr val="C00000"/>
                </a:solidFill>
              </a:rPr>
              <a:t>Language: </a:t>
            </a:r>
            <a:endParaRPr sz="1500" i="0" u="none" strike="noStrike" cap="none" dirty="0">
              <a:solidFill>
                <a:srgbClr val="C00000"/>
              </a:solidFill>
            </a:endParaRPr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 smtClean="0">
                <a:solidFill>
                  <a:schemeClr val="dk1"/>
                </a:solidFill>
              </a:rPr>
              <a:t>Informal 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register</a:t>
            </a:r>
            <a:endParaRPr sz="1500" dirty="0"/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>
                <a:solidFill>
                  <a:schemeClr val="dk1"/>
                </a:solidFill>
              </a:rPr>
              <a:t>Present tense</a:t>
            </a:r>
            <a:endParaRPr sz="1500" dirty="0"/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>
                <a:solidFill>
                  <a:schemeClr val="dk1"/>
                </a:solidFill>
              </a:rPr>
              <a:t>Simple </a:t>
            </a:r>
            <a:r>
              <a:rPr lang="it" sz="1500" i="0" u="none" strike="noStrike" cap="none" dirty="0" smtClean="0">
                <a:solidFill>
                  <a:schemeClr val="dk1"/>
                </a:solidFill>
              </a:rPr>
              <a:t>and 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words </a:t>
            </a:r>
            <a:r>
              <a:rPr lang="it" sz="1500" i="0" u="none" strike="noStrike" cap="none" dirty="0" smtClean="0">
                <a:solidFill>
                  <a:schemeClr val="dk1"/>
                </a:solidFill>
              </a:rPr>
              <a:t>and war register</a:t>
            </a:r>
            <a:endParaRPr sz="1500" i="0" u="none" strike="noStrike" cap="none" dirty="0">
              <a:solidFill>
                <a:schemeClr val="dk1"/>
              </a:solidFill>
            </a:endParaRPr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>
                <a:solidFill>
                  <a:schemeClr val="dk1"/>
                </a:solidFill>
              </a:rPr>
              <a:t>Rhetorical figures → metaphors (</a:t>
            </a:r>
            <a:r>
              <a:rPr lang="it" sz="1500" i="1" u="none" strike="noStrike" cap="none" dirty="0">
                <a:solidFill>
                  <a:schemeClr val="dk1"/>
                </a:solidFill>
              </a:rPr>
              <a:t>giants at a hunting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)</a:t>
            </a:r>
            <a:endParaRPr sz="1500"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it" sz="1500" i="0" u="none" strike="noStrike" cap="none" dirty="0">
                <a:solidFill>
                  <a:schemeClr val="dk1"/>
                </a:solidFill>
              </a:rPr>
              <a:t>                                        → anaphoras (</a:t>
            </a:r>
            <a:r>
              <a:rPr lang="it" sz="1500" i="1" u="none" strike="noStrike" cap="none" dirty="0">
                <a:solidFill>
                  <a:schemeClr val="dk1"/>
                </a:solidFill>
              </a:rPr>
              <a:t>head, head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)</a:t>
            </a:r>
            <a:endParaRPr sz="1500"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it" sz="1500" i="0" u="none" strike="noStrike" cap="none" dirty="0">
                <a:solidFill>
                  <a:schemeClr val="dk1"/>
                </a:solidFill>
              </a:rPr>
              <a:t>                                        → alliterations (</a:t>
            </a:r>
            <a:r>
              <a:rPr lang="it" sz="1500" i="1" u="none" strike="noStrike" cap="none" dirty="0">
                <a:solidFill>
                  <a:schemeClr val="dk1"/>
                </a:solidFill>
              </a:rPr>
              <a:t>made maps, showed streaks of snow, hard people                                    </a:t>
            </a:r>
            <a:r>
              <a:rPr lang="it" sz="1500" i="1" u="none" strike="noStrike" cap="none" dirty="0">
                <a:solidFill>
                  <a:schemeClr val="lt1"/>
                </a:solidFill>
              </a:rPr>
              <a:t>.</a:t>
            </a:r>
            <a:r>
              <a:rPr lang="it" sz="1500" i="1" u="none" strike="noStrike" cap="none" dirty="0">
                <a:solidFill>
                  <a:schemeClr val="dk1"/>
                </a:solidFill>
              </a:rPr>
              <a:t>                                                                    habituated to handing hard stuffs)</a:t>
            </a:r>
            <a:endParaRPr sz="15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rgbClr val="C00000"/>
              </a:buClr>
              <a:buSzPts val="1500"/>
              <a:buFont typeface="Arial"/>
              <a:buNone/>
            </a:pPr>
            <a:r>
              <a:rPr lang="it" sz="1500" i="0" u="none" strike="noStrike" cap="none" dirty="0" smtClean="0">
                <a:solidFill>
                  <a:srgbClr val="C00000"/>
                </a:solidFill>
              </a:rPr>
              <a:t>R. Kipling’s</a:t>
            </a:r>
            <a:r>
              <a:rPr lang="it" sz="1500" dirty="0" smtClean="0">
                <a:solidFill>
                  <a:srgbClr val="C00000"/>
                </a:solidFill>
              </a:rPr>
              <a:t> </a:t>
            </a:r>
            <a:r>
              <a:rPr lang="it" sz="1500" dirty="0">
                <a:solidFill>
                  <a:srgbClr val="C00000"/>
                </a:solidFill>
              </a:rPr>
              <a:t>opinion:</a:t>
            </a:r>
            <a:endParaRPr sz="1500" dirty="0"/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 smtClean="0">
                <a:solidFill>
                  <a:schemeClr val="dk1"/>
                </a:solidFill>
              </a:rPr>
              <a:t>Italian soldiers’ skills ( 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to fight and work in spite of mountainous and bad </a:t>
            </a:r>
            <a:r>
              <a:rPr lang="it" sz="1500" i="0" u="none" strike="noStrike" cap="none" dirty="0" smtClean="0">
                <a:solidFill>
                  <a:schemeClr val="dk1"/>
                </a:solidFill>
              </a:rPr>
              <a:t>conditions)</a:t>
            </a:r>
            <a:endParaRPr sz="1500" dirty="0"/>
          </a:p>
          <a:p>
            <a:pPr marL="254000" marR="0" lvl="0" indent="-247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it" sz="1500" i="0" u="none" strike="noStrike" cap="none" dirty="0" smtClean="0">
                <a:solidFill>
                  <a:schemeClr val="dk1"/>
                </a:solidFill>
              </a:rPr>
              <a:t>Italian</a:t>
            </a:r>
            <a:r>
              <a:rPr lang="it" sz="1500" dirty="0"/>
              <a:t> </a:t>
            </a:r>
            <a:r>
              <a:rPr lang="it" sz="1500" dirty="0" smtClean="0"/>
              <a:t>people’s</a:t>
            </a:r>
            <a:r>
              <a:rPr lang="it" sz="1500" i="0" u="none" strike="noStrike" cap="none" dirty="0" smtClean="0">
                <a:solidFill>
                  <a:schemeClr val="dk1"/>
                </a:solidFill>
              </a:rPr>
              <a:t> </a:t>
            </a:r>
            <a:r>
              <a:rPr lang="it" sz="1500" i="0" u="none" strike="noStrike" cap="none" dirty="0">
                <a:solidFill>
                  <a:schemeClr val="dk1"/>
                </a:solidFill>
              </a:rPr>
              <a:t>adaptability and spirit of cooperation</a:t>
            </a:r>
            <a:endParaRPr sz="1500" dirty="0"/>
          </a:p>
          <a:p>
            <a:pPr marL="254000" marR="0" lvl="0" indent="-15240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5240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11700" y="132600"/>
            <a:ext cx="8520600" cy="478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Chapter II: Podgora</a:t>
            </a:r>
            <a:endParaRPr sz="3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11700" y="611400"/>
            <a:ext cx="8520600" cy="776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Narrator and Narrative techniques:</a:t>
            </a:r>
            <a:endParaRPr sz="14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First person narrator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Showing and telling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Language:</a:t>
            </a:r>
            <a:endParaRPr sz="14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Semantical choices → references to natural elements and its colours</a:t>
            </a:r>
            <a:endParaRPr sz="1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Rhetorical figures    </a:t>
            </a:r>
            <a:b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→ metaphors (</a:t>
            </a:r>
            <a:r>
              <a:rPr lang="it" sz="1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month the smooth Italian roads would overrun them as vine tendrils overrun rubbish-heaps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→ metonymy (</a:t>
            </a:r>
            <a:r>
              <a:rPr lang="it" sz="1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none the less the machines beat over them from both sides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→ personification (</a:t>
            </a:r>
            <a:r>
              <a:rPr lang="it" sz="1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one, except a few pieces who were finishing some private work, was saying anything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R.Kipling’s </a:t>
            </a:r>
            <a:r>
              <a:rPr lang="it" sz="14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opinion:</a:t>
            </a:r>
            <a:endParaRPr sz="14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Italian soldiers are considered as stubborn and hard as French soldiers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00"/>
              <a:buNone/>
            </a:pP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From </a:t>
            </a:r>
            <a:r>
              <a:rPr lang="it" sz="1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officer-informant’s answers like «height 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everything» in the war in the 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mountains </a:t>
            </a:r>
            <a:r>
              <a:rPr lang="it" sz="1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come to 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702500" y="249700"/>
            <a:ext cx="7608300" cy="103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30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Chapter III: A Pass, a King, and a Mountain</a:t>
            </a:r>
            <a:endParaRPr sz="30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36550" y="1054974"/>
            <a:ext cx="8681325" cy="355512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Narrator and Narrative techniques: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First person narrator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Showing and telling                                                                                                                           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Language: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Informal register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Simple present and simple past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Rhetorical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figures → similes </a:t>
            </a:r>
            <a:endParaRPr lang="it" sz="15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" sz="1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arrive at their proper place by the same means that Rome was built) </a:t>
            </a:r>
            <a:r>
              <a:rPr lang="it" sz="12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" sz="1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roads [...] as thin and threadlike as the exposed roots of a </a:t>
            </a:r>
            <a:r>
              <a:rPr lang="it" sz="12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botanical </a:t>
            </a:r>
            <a:r>
              <a:rPr lang="it" sz="1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diagram to illustrate capillary attraction)</a:t>
            </a:r>
            <a:endParaRPr sz="12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Kipling’s </a:t>
            </a: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opinion:    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  Italian soldiers’ values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their speech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 the King of Italy   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 Human activity refers to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Puritan and Protestant ethic  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123075"/>
            <a:ext cx="8520600" cy="63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Chapter IV: Only a few steps higher up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31018" y="697469"/>
            <a:ext cx="8520600" cy="4234200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Narrator and Narrative techniques: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First person narrator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Showing and telling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Language: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Informal register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Simple present and simple past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Rhetorical figures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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personification of nature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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described like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monster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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alliteration of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sounds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“w” and “s” (</a:t>
            </a:r>
            <a:r>
              <a:rPr lang="it" sz="15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wilderness of wrathful crags and fissures had revealed itself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R.Kipling’s </a:t>
            </a:r>
            <a:r>
              <a:rPr lang="it" sz="15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opinion:</a:t>
            </a:r>
            <a:endParaRPr sz="15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He uses expressions such as </a:t>
            </a:r>
            <a:r>
              <a:rPr lang="it" sz="15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«joyous children»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the adjective </a:t>
            </a:r>
            <a:r>
              <a:rPr lang="it" sz="15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«young»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more than once in order to highlight the members of the Alpine regiments’ ability even if they may not have many years of experience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They are brave, strong, genuine and happy young people who chose to fight for their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1901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dirty="0">
                <a:solidFill>
                  <a:srgbClr val="C00000"/>
                </a:solidFill>
                <a:latin typeface="Calibri" panose="020F0502020204030204" pitchFamily="34" charset="0"/>
              </a:rPr>
              <a:t>Chapter V: The Trentino front</a:t>
            </a:r>
            <a:endParaRPr sz="3000" dirty="0">
              <a:latin typeface="Calibri" panose="020F0502020204030204" pitchFamily="34" charset="0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648375"/>
            <a:ext cx="8520600" cy="3999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rgbClr val="C00000"/>
                </a:solidFill>
                <a:latin typeface="Calibri" panose="020F0502020204030204" pitchFamily="34" charset="0"/>
              </a:rPr>
              <a:t>Narrator and Narrative tecniques:</a:t>
            </a:r>
            <a:endParaRPr sz="1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- First person narrator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- Showing and telling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rgbClr val="C00000"/>
                </a:solidFill>
                <a:latin typeface="Calibri" panose="020F0502020204030204" pitchFamily="34" charset="0"/>
              </a:rPr>
              <a:t>Language:</a:t>
            </a:r>
            <a:endParaRPr sz="1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-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Informal register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- Past simple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- Specific words </a:t>
            </a:r>
            <a:r>
              <a:rPr lang="it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 </a:t>
            </a: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reportage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 algn="just">
              <a:buClr>
                <a:schemeClr val="dk1"/>
              </a:buClr>
              <a:buSzPts val="1100"/>
              <a:buFontTx/>
              <a:buChar char="-"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Rhetorical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figures </a:t>
            </a:r>
            <a:endParaRPr lang="it" sz="14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 algn="just">
              <a:buClr>
                <a:schemeClr val="dk1"/>
              </a:buClr>
              <a:buSzPts val="1100"/>
              <a:buFont typeface="Wingdings" panose="05000000000000000000" pitchFamily="2" charset="2"/>
              <a:buChar char="ð"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similes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(</a:t>
            </a:r>
            <a:r>
              <a:rPr lang="it" sz="1400" i="1" dirty="0">
                <a:solidFill>
                  <a:schemeClr val="dk1"/>
                </a:solidFill>
                <a:latin typeface="Calibri" panose="020F0502020204030204" pitchFamily="34" charset="0"/>
              </a:rPr>
              <a:t>the single sentry lying-out like a panther pressed against a hump of rock</a:t>
            </a: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)</a:t>
            </a:r>
            <a:endParaRPr lang="it"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 algn="just">
              <a:buClr>
                <a:schemeClr val="dk1"/>
              </a:buClr>
              <a:buSzPts val="1100"/>
              <a:buFont typeface="Wingdings" panose="05000000000000000000" pitchFamily="2" charset="2"/>
              <a:buChar char="ð"/>
            </a:pPr>
            <a:r>
              <a:rPr lang="it" sz="1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 </a:t>
            </a: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metaphors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(</a:t>
            </a:r>
            <a:r>
              <a:rPr lang="it" sz="1400" i="1" dirty="0">
                <a:solidFill>
                  <a:schemeClr val="dk1"/>
                </a:solidFill>
                <a:latin typeface="Calibri" panose="020F0502020204030204" pitchFamily="34" charset="0"/>
              </a:rPr>
              <a:t>General Cadorna’s headquarters, which might be a monastery or a laboratory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)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R.Kipling’s </a:t>
            </a:r>
            <a:r>
              <a:rPr lang="it" sz="1400" dirty="0">
                <a:solidFill>
                  <a:srgbClr val="C00000"/>
                </a:solidFill>
                <a:latin typeface="Calibri" panose="020F0502020204030204" pitchFamily="34" charset="0"/>
              </a:rPr>
              <a:t>opinion:</a:t>
            </a:r>
            <a:endParaRPr sz="1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Char char="-"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Italian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soldiers’ sense of </a:t>
            </a: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belonging</a:t>
            </a:r>
            <a:endParaRPr lang="it"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Char char="-"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Italian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soldiers’ organization </a:t>
            </a:r>
            <a:endParaRPr lang="it" sz="14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Char char="-"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Austrian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Empire as the </a:t>
            </a: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Devil</a:t>
            </a:r>
            <a:endParaRPr lang="it"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Char char="-"/>
            </a:pPr>
            <a:r>
              <a:rPr lang="it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War </a:t>
            </a:r>
            <a:r>
              <a:rPr lang="it" sz="1400" dirty="0">
                <a:solidFill>
                  <a:schemeClr val="dk1"/>
                </a:solidFill>
                <a:latin typeface="Calibri" panose="020F0502020204030204" pitchFamily="34" charset="0"/>
              </a:rPr>
              <a:t>as a way to reach National Unity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4535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0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sz="30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1254650"/>
            <a:ext cx="8520600" cy="3706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R. Kipling’s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idea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Italian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soldiers comes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light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war reports and underlines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 positive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attitudes. Their courage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strength and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sacrifice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always come to the forefront.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Indeed they are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re-presented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heroes who left their homes and families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completely devoted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their country by joining the Army. </a:t>
            </a:r>
            <a:endParaRPr lang="it" sz="15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Waging war campaigns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simply 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fighting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but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engaging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into activities ranging from road to outposts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construction,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through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maintenance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necessary to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soldiers at the front.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R.Kipling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not express a clear judgment about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war.</a:t>
            </a:r>
            <a:b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underlines the worthless massacre of the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WWI despite</a:t>
            </a:r>
            <a:r>
              <a:rPr lang="it" sz="15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exalting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innovations brought about in Italy by war (the </a:t>
            </a:r>
            <a:r>
              <a:rPr lang="it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 of new </a:t>
            </a:r>
            <a:r>
              <a:rPr lang="it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roads, …)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582</Words>
  <Application>Microsoft Office PowerPoint</Application>
  <PresentationFormat>Presentazione su schermo (16:9)</PresentationFormat>
  <Paragraphs>87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Simple Light</vt:lpstr>
      <vt:lpstr>Office Theme</vt:lpstr>
      <vt:lpstr>The War in the Mountains  Rudyard Kipling</vt:lpstr>
      <vt:lpstr>Introduction</vt:lpstr>
      <vt:lpstr>SETTING</vt:lpstr>
      <vt:lpstr>Chapter I: The Roads of an Army</vt:lpstr>
      <vt:lpstr>Chapter II: Podgora</vt:lpstr>
      <vt:lpstr>Chapter III: A Pass, a King, and a Mountain</vt:lpstr>
      <vt:lpstr>Chapter IV: Only a few steps higher up</vt:lpstr>
      <vt:lpstr>Chapter V: The Trentino front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War in the Mountains  Rudyard Kipling</dc:title>
  <dc:creator>MariaDS</dc:creator>
  <cp:lastModifiedBy>Utente Windows</cp:lastModifiedBy>
  <cp:revision>10</cp:revision>
  <dcterms:modified xsi:type="dcterms:W3CDTF">2018-01-15T19:32:59Z</dcterms:modified>
</cp:coreProperties>
</file>