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a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Titolo Testo"/>
          <p:cNvSpPr txBox="1"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5" name="Corpo livello uno…"/>
          <p:cNvSpPr txBox="1"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" name="Numero diapositiva"/>
          <p:cNvSpPr txBox="1"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Giovanni Mela"/>
          <p:cNvSpPr txBox="1"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06" name="“Inserisci qui una citazione”."/>
          <p:cNvSpPr txBox="1"/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0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magine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Titolo Testo"/>
          <p:cNvSpPr txBox="1"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25" name="Corpo livello uno…"/>
          <p:cNvSpPr txBox="1"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Testo"/>
          <p:cNvSpPr txBox="1"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magine"/>
          <p:cNvSpPr/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Titolo Testo"/>
          <p:cNvSpPr txBox="1"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Titolo Testo</a:t>
            </a:r>
          </a:p>
        </p:txBody>
      </p:sp>
      <p:sp>
        <p:nvSpPr>
          <p:cNvPr id="43" name="Corpo livello uno…"/>
          <p:cNvSpPr txBox="1"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a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Linea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Linea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a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Linea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Linea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6" name="Corpo livello uno…"/>
          <p:cNvSpPr txBox="1"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a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Linea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Linea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Immagine"/>
          <p:cNvSpPr/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79" name="Corpo livello uno…"/>
          <p:cNvSpPr txBox="1"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magine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Immagine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Immagine"/>
          <p:cNvSpPr/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Linea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Corpo livello uno…"/>
          <p:cNvSpPr txBox="1"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Titolo Testo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6" name="Numero diapositiva"/>
          <p:cNvSpPr txBox="1"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NALYSIS OF A QUOTE FROM HAMLET’S MONOLOGU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ANALYSIS OF A QUOTE FROM HAMLET’S MONOLOGUE</a:t>
            </a:r>
          </a:p>
        </p:txBody>
      </p:sp>
      <p:sp>
        <p:nvSpPr>
          <p:cNvPr id="132" name="“Thus conscience does make cowards of us all”"/>
          <p:cNvSpPr txBox="1"/>
          <p:nvPr>
            <p:ph type="subTitle" sz="quarter" idx="1"/>
          </p:nvPr>
        </p:nvSpPr>
        <p:spPr>
          <a:xfrm>
            <a:off x="508000" y="5568950"/>
            <a:ext cx="11988800" cy="825500"/>
          </a:xfrm>
          <a:prstGeom prst="rect">
            <a:avLst/>
          </a:prstGeom>
        </p:spPr>
        <p:txBody>
          <a:bodyPr/>
          <a:lstStyle/>
          <a:p>
            <a:pPr algn="ctr" defTabSz="393192">
              <a:lnSpc>
                <a:spcPct val="100000"/>
              </a:lnSpc>
              <a:defRPr b="1" sz="2580">
                <a:solidFill>
                  <a:srgbClr val="5B585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“Thus conscience does make cowards of us all”</a:t>
            </a:r>
          </a:p>
          <a:p>
            <a:pPr algn="ctr" defTabSz="393192">
              <a:lnSpc>
                <a:spcPct val="100000"/>
              </a:lnSpc>
              <a:defRPr b="1" sz="1118">
                <a:solidFill>
                  <a:srgbClr val="5B5854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hus conscience does make cowards of us a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thus conscience does make cowards of us all</a:t>
            </a:r>
          </a:p>
        </p:txBody>
      </p:sp>
      <p:sp>
        <p:nvSpPr>
          <p:cNvPr id="135" name="Almost at the end of the monologue…"/>
          <p:cNvSpPr txBox="1"/>
          <p:nvPr>
            <p:ph type="body" sz="half" idx="1"/>
          </p:nvPr>
        </p:nvSpPr>
        <p:spPr>
          <a:xfrm>
            <a:off x="577850" y="3390553"/>
            <a:ext cx="5600700" cy="4725094"/>
          </a:xfrm>
          <a:prstGeom prst="rect">
            <a:avLst/>
          </a:prstGeom>
        </p:spPr>
        <p:txBody>
          <a:bodyPr/>
          <a:lstStyle/>
          <a:p>
            <a:pPr marL="369794" indent="-369794">
              <a:buClr>
                <a:srgbClr val="BEBEBE"/>
              </a:buClr>
              <a:buSzPct val="12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Almost at the end of the monologue</a:t>
            </a:r>
          </a:p>
          <a:p>
            <a:pPr marL="369794" indent="-369794">
              <a:buClr>
                <a:srgbClr val="BEBEBE"/>
              </a:buClr>
              <a:buSzPct val="12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What did he mean with this sentence?</a:t>
            </a:r>
          </a:p>
        </p:txBody>
      </p:sp>
      <p:grpSp>
        <p:nvGrpSpPr>
          <p:cNvPr id="138" name="640px-Bernhardt_Hamlet2.jpg"/>
          <p:cNvGrpSpPr/>
          <p:nvPr/>
        </p:nvGrpSpPr>
        <p:grpSpPr>
          <a:xfrm>
            <a:off x="6851650" y="3739526"/>
            <a:ext cx="5600700" cy="4027147"/>
            <a:chOff x="0" y="0"/>
            <a:chExt cx="5600700" cy="4027146"/>
          </a:xfrm>
        </p:grpSpPr>
        <p:pic>
          <p:nvPicPr>
            <p:cNvPr id="137" name="640px-Bernhardt_Hamlet2.jpg" descr="640px-Bernhardt_Hamlet2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127000"/>
              <a:ext cx="5346700" cy="377314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36" name="640px-Bernhardt_Hamlet2.jpg" descr="640px-Bernhardt_Hamlet2.jp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600700" cy="402714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ORPHOLOGICAL AND SEMAntical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MORPHOLOGICAL AND SEMAntical ANALYSIS</a:t>
            </a:r>
          </a:p>
        </p:txBody>
      </p:sp>
      <p:sp>
        <p:nvSpPr>
          <p:cNvPr id="141" name="Use of “does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Use of “does”</a:t>
            </a:r>
          </a:p>
          <a:p>
            <a:pPr>
              <a:buBlip>
                <a:blip r:embed="rId2"/>
              </a:buBlip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Paronomasia between “Thus” and “does”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xplan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Explanation</a:t>
            </a:r>
          </a:p>
        </p:txBody>
      </p:sp>
      <p:sp>
        <p:nvSpPr>
          <p:cNvPr id="144" name="Do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Does:</a:t>
            </a:r>
          </a:p>
          <a:p>
            <a:pPr>
              <a:buClr>
                <a:srgbClr val="BEBEBE"/>
              </a:buClr>
              <a:buSzPct val="125000"/>
              <a:buChar char="•"/>
            </a:pPr>
            <a:r>
              <a:t>Enhancing the meaning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Paronomasia:</a:t>
            </a:r>
          </a:p>
          <a:p>
            <a:pPr>
              <a:buClr>
                <a:srgbClr val="BEBEBE"/>
              </a:buClr>
              <a:buSzPct val="125000"/>
              <a:buChar char="•"/>
            </a:pPr>
            <a:r>
              <a:t>Repeating the sound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