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AAEC09-121E-4154-8B68-A73C3DBF2306}" type="datetimeFigureOut">
              <a:rPr lang="it-IT" smtClean="0"/>
              <a:t>09/01/2020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6C865F-DDBD-4385-A989-A3AA44741D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6029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ED591D-A2A4-814B-B161-9571E3CE1301}" type="slidenum">
              <a:rPr lang="it-IT" smtClean="0">
                <a:solidFill>
                  <a:prstClr val="black"/>
                </a:solidFill>
              </a:rPr>
              <a:pPr/>
              <a:t>1</a:t>
            </a:fld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528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B6892-B097-4098-8106-066DC84EFDC7}" type="datetimeFigureOut">
              <a:rPr lang="it-IT" smtClean="0"/>
              <a:t>09/01/2020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D7D33-98B0-4655-B23D-FD52BBBE4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372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B6892-B097-4098-8106-066DC84EFDC7}" type="datetimeFigureOut">
              <a:rPr lang="it-IT" smtClean="0"/>
              <a:t>09/01/2020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D7D33-98B0-4655-B23D-FD52BBBE4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6628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B6892-B097-4098-8106-066DC84EFDC7}" type="datetimeFigureOut">
              <a:rPr lang="it-IT" smtClean="0"/>
              <a:t>09/01/2020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D7D33-98B0-4655-B23D-FD52BBBE4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48710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1A05653F-D97D-CF49-B6A5-4F98D1A193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EB7EBEBD-550E-974F-829C-EFC955A416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D61A0C90-3916-5E47-AD8E-987293CDB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1AA8-814A-A345-8081-09691C3FBFEF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09/01/2020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C8C98349-B556-5A45-BA65-01FCA7849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56A82464-E3F4-6E43-94E8-0717C95DB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EC462-3DA7-BB40-A9FE-CDB8B35036BC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0066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7787B555-2673-C146-B4CD-B10EBF2B2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87FB910B-F9C7-B246-AAF3-5092168991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1A91CA54-07E7-604E-8CE6-B04946DDC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1AA8-814A-A345-8081-09691C3FBFEF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09/01/2020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B6EE3196-F099-2A40-BF99-B220B1728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EB8D5AE4-CBED-2645-8A99-B5F9628B6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EC462-3DA7-BB40-A9FE-CDB8B35036BC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9133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70F9A7A8-1262-B04D-A1CF-4B09B7369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EF47723A-03BF-0E46-BB3C-32792A5FBE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7F54DEA7-DBA8-E846-89B2-E89A16491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1AA8-814A-A345-8081-09691C3FBFEF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09/01/2020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47B1854A-5942-6E4B-BC09-773F50A46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CA34E69C-0FAF-3A4B-8F30-42D6FE45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EC462-3DA7-BB40-A9FE-CDB8B35036BC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6379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55C8CB83-182E-5A4D-821B-EF5AC5B3B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CC917EA6-5E93-0746-B53C-BDF3A2B962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="" xmlns:a16="http://schemas.microsoft.com/office/drawing/2014/main" id="{0012ED26-6CFE-EC48-8543-12A975B43A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AF5D1948-921A-2E4E-A9B6-94D239CCB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1AA8-814A-A345-8081-09691C3FBFEF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09/01/2020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5A0ADC2B-A059-954A-B491-8E68748AB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D1BFD1F5-F396-F042-BB99-BFB05723D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EC462-3DA7-BB40-A9FE-CDB8B35036BC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4692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1ABB713E-CA32-0142-BE3E-1E16542BC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EB8C21D2-A10E-5643-866C-FDFE023383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="" xmlns:a16="http://schemas.microsoft.com/office/drawing/2014/main" id="{E683F4EE-3669-FB4D-AB78-78714F668B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="" xmlns:a16="http://schemas.microsoft.com/office/drawing/2014/main" id="{4A3FE3F7-1D55-F946-A840-7547251F35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="" xmlns:a16="http://schemas.microsoft.com/office/drawing/2014/main" id="{BC014D0C-C26F-924A-AEAD-69354AC17F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="" xmlns:a16="http://schemas.microsoft.com/office/drawing/2014/main" id="{CD124403-AB2B-4D4B-9A1E-E4FEAA35B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1AA8-814A-A345-8081-09691C3FBFEF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09/01/2020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>
            <a:extLst>
              <a:ext uri="{FF2B5EF4-FFF2-40B4-BE49-F238E27FC236}">
                <a16:creationId xmlns="" xmlns:a16="http://schemas.microsoft.com/office/drawing/2014/main" id="{B10AAD62-F82C-CE45-94F9-9921FE91A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>
            <a:extLst>
              <a:ext uri="{FF2B5EF4-FFF2-40B4-BE49-F238E27FC236}">
                <a16:creationId xmlns="" xmlns:a16="http://schemas.microsoft.com/office/drawing/2014/main" id="{2CD1739A-8BAF-C049-8B2B-1424798FF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EC462-3DA7-BB40-A9FE-CDB8B35036BC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2315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ABE5AB93-A688-F940-9D3B-E898DE73D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="" xmlns:a16="http://schemas.microsoft.com/office/drawing/2014/main" id="{08658B31-24AE-C54A-A237-9F1C949F2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1AA8-814A-A345-8081-09691C3FBFEF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09/01/2020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>
            <a:extLst>
              <a:ext uri="{FF2B5EF4-FFF2-40B4-BE49-F238E27FC236}">
                <a16:creationId xmlns="" xmlns:a16="http://schemas.microsoft.com/office/drawing/2014/main" id="{DCB7E1F5-DD5A-9D46-86E9-32AAD1E54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>
            <a:extLst>
              <a:ext uri="{FF2B5EF4-FFF2-40B4-BE49-F238E27FC236}">
                <a16:creationId xmlns="" xmlns:a16="http://schemas.microsoft.com/office/drawing/2014/main" id="{89D69628-478C-2147-A1B5-1E601978D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EC462-3DA7-BB40-A9FE-CDB8B35036BC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5110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="" xmlns:a16="http://schemas.microsoft.com/office/drawing/2014/main" id="{8E07870D-7358-F446-B670-155BF6EA3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1AA8-814A-A345-8081-09691C3FBFEF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09/01/2020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>
            <a:extLst>
              <a:ext uri="{FF2B5EF4-FFF2-40B4-BE49-F238E27FC236}">
                <a16:creationId xmlns="" xmlns:a16="http://schemas.microsoft.com/office/drawing/2014/main" id="{FD6D7584-80CE-4747-AEE9-62FD5F052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20F2B16A-4DB1-D644-9B5B-F184430E6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EC462-3DA7-BB40-A9FE-CDB8B35036BC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103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7A3607F2-6C51-3E43-A05B-B21056B72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CB8F7467-6618-334B-847E-A138FB246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="" xmlns:a16="http://schemas.microsoft.com/office/drawing/2014/main" id="{28A4EF5B-C327-0645-9889-2DA048A5D5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F4E9F027-0D0F-1848-9BD3-4D5DB7F69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1AA8-814A-A345-8081-09691C3FBFEF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09/01/2020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F4C957F8-F03C-274B-BCC5-9C2FE44DA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818CBA37-7589-0F4A-9619-94D7A092B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EC462-3DA7-BB40-A9FE-CDB8B35036BC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096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B6892-B097-4098-8106-066DC84EFDC7}" type="datetimeFigureOut">
              <a:rPr lang="it-IT" smtClean="0"/>
              <a:t>09/01/2020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D7D33-98B0-4655-B23D-FD52BBBE4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5147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1CE87EEF-A14C-CA4B-8190-EA430A93D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="" xmlns:a16="http://schemas.microsoft.com/office/drawing/2014/main" id="{A1779B47-8901-0D45-BE7B-1FBD51565B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>
            <a:extLst>
              <a:ext uri="{FF2B5EF4-FFF2-40B4-BE49-F238E27FC236}">
                <a16:creationId xmlns="" xmlns:a16="http://schemas.microsoft.com/office/drawing/2014/main" id="{EC4D6A98-D1EA-D54D-8287-12BAC79BF9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32997A8C-91FF-3144-95FB-B089D7304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1AA8-814A-A345-8081-09691C3FBFEF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09/01/2020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E56F582C-EF8B-0A42-AB5C-C4EAC4B7A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960523D5-5BE1-EC44-9E36-186793788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EC462-3DA7-BB40-A9FE-CDB8B35036BC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7519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BCB9571-B6CC-BE45-9290-83E19FCE9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="" xmlns:a16="http://schemas.microsoft.com/office/drawing/2014/main" id="{09BE6C66-C3EE-B143-B735-2773B26A8A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0F862462-1120-B34E-81FC-F0503F57D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1AA8-814A-A345-8081-09691C3FBFEF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09/01/2020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ECCB060F-D4D0-4A4B-B9EC-7F05B2D02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156C52C5-8B08-D547-AAD2-B8699AEB3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EC462-3DA7-BB40-A9FE-CDB8B35036BC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2194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="" xmlns:a16="http://schemas.microsoft.com/office/drawing/2014/main" id="{97C67CC8-5D1C-6D46-BBA3-072E23476B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="" xmlns:a16="http://schemas.microsoft.com/office/drawing/2014/main" id="{54D4FC81-0DC4-364E-8591-BEFA569A01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54FF3C93-5EE8-9A4C-9290-B142DFB75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1AA8-814A-A345-8081-09691C3FBFEF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09/01/2020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D093F386-218B-D04D-97CE-6AAAEE329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B203A37B-81A7-394F-A250-57CA06606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EC462-3DA7-BB40-A9FE-CDB8B35036BC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672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B6892-B097-4098-8106-066DC84EFDC7}" type="datetimeFigureOut">
              <a:rPr lang="it-IT" smtClean="0"/>
              <a:t>09/01/2020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D7D33-98B0-4655-B23D-FD52BBBE4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3711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B6892-B097-4098-8106-066DC84EFDC7}" type="datetimeFigureOut">
              <a:rPr lang="it-IT" smtClean="0"/>
              <a:t>09/01/2020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D7D33-98B0-4655-B23D-FD52BBBE4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4380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B6892-B097-4098-8106-066DC84EFDC7}" type="datetimeFigureOut">
              <a:rPr lang="it-IT" smtClean="0"/>
              <a:t>09/01/2020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D7D33-98B0-4655-B23D-FD52BBBE4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90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B6892-B097-4098-8106-066DC84EFDC7}" type="datetimeFigureOut">
              <a:rPr lang="it-IT" smtClean="0"/>
              <a:t>09/01/2020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D7D33-98B0-4655-B23D-FD52BBBE4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2358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B6892-B097-4098-8106-066DC84EFDC7}" type="datetimeFigureOut">
              <a:rPr lang="it-IT" smtClean="0"/>
              <a:t>09/01/2020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D7D33-98B0-4655-B23D-FD52BBBE4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8686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B6892-B097-4098-8106-066DC84EFDC7}" type="datetimeFigureOut">
              <a:rPr lang="it-IT" smtClean="0"/>
              <a:t>09/01/2020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D7D33-98B0-4655-B23D-FD52BBBE4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8519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B6892-B097-4098-8106-066DC84EFDC7}" type="datetimeFigureOut">
              <a:rPr lang="it-IT" smtClean="0"/>
              <a:t>09/01/2020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D7D33-98B0-4655-B23D-FD52BBBE4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0734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B6892-B097-4098-8106-066DC84EFDC7}" type="datetimeFigureOut">
              <a:rPr lang="it-IT" smtClean="0"/>
              <a:t>09/01/2020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D7D33-98B0-4655-B23D-FD52BBBE4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9836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1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="" xmlns:a16="http://schemas.microsoft.com/office/drawing/2014/main" id="{FF542702-0F51-A746-943A-DCAA9B628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4F6FFC1D-55CE-944D-9098-065C25C3D5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AB07D403-9C92-8C46-87A5-3D838AC0F6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31AA8-814A-A345-8081-09691C3FBFEF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09/01/2020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D0B395E3-526E-4249-9364-055DE274F0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D30A242E-C52F-664D-A8E1-527F90D7D3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EC462-3DA7-BB40-A9FE-CDB8B35036BC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751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4379F038-3642-074C-B433-EC2C60347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MAIN CHARACTERS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5393A8D4-6252-B14A-8822-DF7F056D1D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/>
              <a:t>There are parallel </a:t>
            </a:r>
            <a:r>
              <a:rPr lang="en-GB" sz="2400" dirty="0" smtClean="0"/>
              <a:t>characters </a:t>
            </a:r>
            <a:r>
              <a:rPr lang="en-GB" dirty="0" smtClean="0"/>
              <a:t>: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/>
              <a:t>Lake Geneva </a:t>
            </a:r>
            <a:r>
              <a:rPr lang="en-GB" b="1" dirty="0"/>
              <a:t>1816                      </a:t>
            </a:r>
            <a:r>
              <a:rPr lang="en-GB" sz="1800" i="1" dirty="0"/>
              <a:t>becomes                  </a:t>
            </a:r>
            <a:r>
              <a:rPr lang="en-GB" b="1" dirty="0"/>
              <a:t>Manchester 21</a:t>
            </a:r>
            <a:r>
              <a:rPr lang="en-GB" b="1" baseline="30000" dirty="0"/>
              <a:t>st</a:t>
            </a:r>
            <a:r>
              <a:rPr lang="en-GB" b="1" dirty="0"/>
              <a:t> century</a:t>
            </a:r>
            <a:endParaRPr lang="en-GB" sz="1800" b="1" i="1" dirty="0"/>
          </a:p>
          <a:p>
            <a:pPr marL="0" indent="0">
              <a:buNone/>
            </a:pPr>
            <a:r>
              <a:rPr lang="en-GB" dirty="0"/>
              <a:t>Mary Shelley         </a:t>
            </a:r>
            <a:r>
              <a:rPr lang="en-GB" sz="1800" dirty="0"/>
              <a:t>       </a:t>
            </a:r>
            <a:r>
              <a:rPr lang="en-GB" dirty="0"/>
              <a:t>            </a:t>
            </a:r>
            <a:r>
              <a:rPr lang="en-GB" dirty="0" smtClean="0"/>
              <a:t>         </a:t>
            </a:r>
            <a:r>
              <a:rPr lang="en-GB" dirty="0" smtClean="0">
                <a:sym typeface="Wingdings" pitchFamily="2" charset="2"/>
              </a:rPr>
              <a:t></a:t>
            </a:r>
            <a:r>
              <a:rPr lang="en-GB" dirty="0" smtClean="0"/>
              <a:t>               </a:t>
            </a:r>
            <a:r>
              <a:rPr lang="en-GB" dirty="0" err="1" smtClean="0"/>
              <a:t>Ry</a:t>
            </a:r>
            <a:r>
              <a:rPr lang="en-GB" dirty="0" smtClean="0"/>
              <a:t>                                    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Lord Byron                                      </a:t>
            </a:r>
            <a:r>
              <a:rPr lang="en-GB" dirty="0" smtClean="0">
                <a:sym typeface="Wingdings" pitchFamily="2" charset="2"/>
              </a:rPr>
              <a:t></a:t>
            </a:r>
            <a:r>
              <a:rPr lang="en-GB" dirty="0" smtClean="0"/>
              <a:t>               Ron Lord</a:t>
            </a:r>
          </a:p>
          <a:p>
            <a:pPr marL="0" indent="0">
              <a:buNone/>
            </a:pPr>
            <a:r>
              <a:rPr lang="en-GB" dirty="0" smtClean="0"/>
              <a:t>Claire </a:t>
            </a:r>
            <a:r>
              <a:rPr lang="en-GB" dirty="0" err="1" smtClean="0"/>
              <a:t>Clairmont</a:t>
            </a:r>
            <a:r>
              <a:rPr lang="en-GB" dirty="0" smtClean="0"/>
              <a:t>                             </a:t>
            </a:r>
            <a:r>
              <a:rPr lang="en-GB" dirty="0" smtClean="0">
                <a:sym typeface="Wingdings" pitchFamily="2" charset="2"/>
              </a:rPr>
              <a:t></a:t>
            </a:r>
            <a:r>
              <a:rPr lang="en-GB" dirty="0" smtClean="0"/>
              <a:t>               Claire</a:t>
            </a:r>
          </a:p>
          <a:p>
            <a:pPr marL="0" indent="0">
              <a:buNone/>
            </a:pPr>
            <a:r>
              <a:rPr lang="en-GB" dirty="0" err="1" smtClean="0"/>
              <a:t>Polidori</a:t>
            </a:r>
            <a:r>
              <a:rPr lang="en-GB" dirty="0" smtClean="0"/>
              <a:t>                                            </a:t>
            </a:r>
            <a:r>
              <a:rPr lang="en-GB" dirty="0" smtClean="0">
                <a:sym typeface="Wingdings" pitchFamily="2" charset="2"/>
              </a:rPr>
              <a:t></a:t>
            </a:r>
            <a:r>
              <a:rPr lang="en-GB" dirty="0" smtClean="0"/>
              <a:t>               Polly </a:t>
            </a:r>
            <a:r>
              <a:rPr lang="en-GB" dirty="0"/>
              <a:t>D.   </a:t>
            </a:r>
          </a:p>
          <a:p>
            <a:pPr marL="0" indent="0">
              <a:buNone/>
            </a:pPr>
            <a:r>
              <a:rPr lang="en-GB" dirty="0" smtClean="0"/>
              <a:t>Victor Frankenstein            </a:t>
            </a:r>
            <a:r>
              <a:rPr lang="en-GB" sz="1200" dirty="0" smtClean="0"/>
              <a:t> </a:t>
            </a:r>
            <a:r>
              <a:rPr lang="en-GB" dirty="0" smtClean="0"/>
              <a:t>           </a:t>
            </a:r>
            <a:r>
              <a:rPr lang="en-GB" dirty="0" smtClean="0">
                <a:sym typeface="Wingdings" pitchFamily="2" charset="2"/>
              </a:rPr>
              <a:t></a:t>
            </a:r>
            <a:r>
              <a:rPr lang="en-GB" dirty="0" smtClean="0"/>
              <a:t>               Victor Stein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608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CB50391-7622-EE40-AC48-6EDC45F51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636" y="249382"/>
            <a:ext cx="11496226" cy="981541"/>
          </a:xfrm>
        </p:spPr>
        <p:txBody>
          <a:bodyPr>
            <a:normAutofit/>
          </a:bodyPr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NARRATOR</a:t>
            </a:r>
            <a:endParaRPr lang="it-IT" sz="36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98055356-85ED-B04A-8B6A-0B422AB2B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634" y="1531915"/>
            <a:ext cx="11118157" cy="3919979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GB" sz="600" dirty="0" smtClean="0"/>
              <a:t>            </a:t>
            </a:r>
            <a:endParaRPr lang="en-GB" sz="600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sz="2400" dirty="0"/>
              <a:t>There is a 1</a:t>
            </a:r>
            <a:r>
              <a:rPr lang="en-GB" sz="2400" baseline="30000" dirty="0"/>
              <a:t>st</a:t>
            </a:r>
            <a:r>
              <a:rPr lang="en-GB" sz="2400" dirty="0"/>
              <a:t> person narrator who is so the protagonist and the eye-witness of the two </a:t>
            </a:r>
            <a:r>
              <a:rPr lang="en-GB" sz="2400" dirty="0" smtClean="0"/>
              <a:t>stories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400" dirty="0"/>
              <a:t>He/she speaks from Mary’s and </a:t>
            </a:r>
            <a:r>
              <a:rPr lang="en-GB" sz="2400" dirty="0" err="1"/>
              <a:t>Ry’s</a:t>
            </a:r>
            <a:r>
              <a:rPr lang="en-GB" sz="2400" dirty="0"/>
              <a:t> point of </a:t>
            </a:r>
            <a:r>
              <a:rPr lang="en-GB" sz="2400" dirty="0" smtClean="0"/>
              <a:t>view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400" dirty="0"/>
              <a:t>He/she shares the events he/she is </a:t>
            </a:r>
            <a:r>
              <a:rPr lang="en-GB" sz="2400" dirty="0" smtClean="0"/>
              <a:t>experiencing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400" dirty="0"/>
              <a:t>the reader sees the point of view of one character only and therefore is limited to what the character knows</a:t>
            </a:r>
            <a:r>
              <a:rPr lang="en-GB" sz="2400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400" dirty="0"/>
              <a:t>the </a:t>
            </a:r>
            <a:r>
              <a:rPr lang="en-GB" sz="2400" dirty="0" smtClean="0"/>
              <a:t>reader imagines </a:t>
            </a:r>
            <a:r>
              <a:rPr lang="en-GB" sz="2400" dirty="0"/>
              <a:t>and </a:t>
            </a:r>
            <a:r>
              <a:rPr lang="en-GB" sz="2400" dirty="0" smtClean="0"/>
              <a:t>understands </a:t>
            </a:r>
            <a:r>
              <a:rPr lang="en-GB" sz="2400" dirty="0"/>
              <a:t>other characters interiority like in a classical post-modern novel.</a:t>
            </a:r>
          </a:p>
          <a:p>
            <a:endParaRPr lang="en-GB" sz="3400" dirty="0"/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92003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E3AB3203-5943-EA4E-AA0B-1B597886F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7624"/>
            <a:ext cx="10515600" cy="1325563"/>
          </a:xfrm>
        </p:spPr>
        <p:txBody>
          <a:bodyPr/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THEMES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887308F8-F35F-0E4C-9C62-B57F0BEE9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922" y="1797154"/>
            <a:ext cx="10515600" cy="3671829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§"/>
            </a:pPr>
            <a:r>
              <a:rPr lang="en-GB" sz="2400" dirty="0"/>
              <a:t>Artificial Intelligence</a:t>
            </a:r>
          </a:p>
          <a:p>
            <a:pPr>
              <a:buSzPct val="90000"/>
              <a:buFont typeface="Wingdings" pitchFamily="2" charset="2"/>
              <a:buChar char="§"/>
            </a:pPr>
            <a:r>
              <a:rPr lang="en-GB" sz="2400" dirty="0" smtClean="0"/>
              <a:t>Science, Technology and the impact of AI in human beings’ life </a:t>
            </a:r>
            <a:endParaRPr lang="en-GB" sz="2400" dirty="0"/>
          </a:p>
          <a:p>
            <a:pPr>
              <a:buSzPct val="90000"/>
              <a:buFont typeface="Wingdings" pitchFamily="2" charset="2"/>
              <a:buChar char="§"/>
            </a:pPr>
            <a:r>
              <a:rPr lang="en-GB" sz="2400" dirty="0"/>
              <a:t>Power of human intelligence</a:t>
            </a:r>
          </a:p>
          <a:p>
            <a:pPr>
              <a:buSzPct val="90000"/>
              <a:buFont typeface="Wingdings" pitchFamily="2" charset="2"/>
              <a:buChar char="§"/>
            </a:pPr>
            <a:r>
              <a:rPr lang="en-GB" sz="2400" dirty="0" smtClean="0"/>
              <a:t>Love beyond appearances</a:t>
            </a:r>
            <a:endParaRPr lang="en-GB" sz="2400" dirty="0"/>
          </a:p>
          <a:p>
            <a:pPr>
              <a:buSzPct val="90000"/>
              <a:buFont typeface="Wingdings" pitchFamily="2" charset="2"/>
              <a:buChar char="§"/>
            </a:pPr>
            <a:r>
              <a:rPr lang="en-GB" sz="2400" dirty="0" smtClean="0"/>
              <a:t>Sexism</a:t>
            </a:r>
          </a:p>
          <a:p>
            <a:pPr>
              <a:buSzPct val="90000"/>
              <a:buFont typeface="Wingdings" pitchFamily="2" charset="2"/>
              <a:buChar char="§"/>
            </a:pPr>
            <a:r>
              <a:rPr lang="en-GB" sz="2400" dirty="0" smtClean="0"/>
              <a:t>Waste of the binary vision of life</a:t>
            </a:r>
            <a:endParaRPr lang="en-GB" sz="2400" dirty="0"/>
          </a:p>
          <a:p>
            <a:pPr>
              <a:buSzPct val="90000"/>
              <a:buFont typeface="Wingdings" pitchFamily="2" charset="2"/>
              <a:buChar char="§"/>
            </a:pPr>
            <a:endParaRPr lang="en-GB" sz="2400" dirty="0"/>
          </a:p>
          <a:p>
            <a:pPr>
              <a:buSzPct val="90000"/>
              <a:buFont typeface="Wingdings" pitchFamily="2" charset="2"/>
              <a:buChar char="§"/>
            </a:pPr>
            <a:endParaRPr lang="en-GB" dirty="0"/>
          </a:p>
          <a:p>
            <a:pPr>
              <a:buFont typeface="Wingdings" pitchFamily="2" charset="2"/>
              <a:buChar char="§"/>
            </a:pPr>
            <a:endParaRPr lang="en-GB" dirty="0"/>
          </a:p>
          <a:p>
            <a:pPr>
              <a:buFont typeface="Wingdings" pitchFamily="2" charset="2"/>
              <a:buChar char="§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25123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DA9C3663-231B-CD43-9258-01982DD52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6955"/>
          </a:xfrm>
        </p:spPr>
        <p:txBody>
          <a:bodyPr>
            <a:normAutofit/>
          </a:bodyPr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POSTMODERN FEATURES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914399" y="1976846"/>
            <a:ext cx="8786949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sz="2400" dirty="0">
                <a:solidFill>
                  <a:prstClr val="black"/>
                </a:solidFill>
              </a:rPr>
              <a:t>Use of </a:t>
            </a:r>
            <a:r>
              <a:rPr lang="it-IT" sz="2400" dirty="0" err="1">
                <a:solidFill>
                  <a:prstClr val="black"/>
                </a:solidFill>
              </a:rPr>
              <a:t>quotations</a:t>
            </a:r>
            <a:r>
              <a:rPr lang="it-IT" sz="2400" dirty="0">
                <a:solidFill>
                  <a:prstClr val="black"/>
                </a:solidFill>
              </a:rPr>
              <a:t> from </a:t>
            </a:r>
            <a:r>
              <a:rPr lang="it-IT" sz="2400" dirty="0" err="1">
                <a:solidFill>
                  <a:prstClr val="black"/>
                </a:solidFill>
              </a:rPr>
              <a:t>different</a:t>
            </a:r>
            <a:r>
              <a:rPr lang="it-IT" sz="2400" dirty="0">
                <a:solidFill>
                  <a:prstClr val="black"/>
                </a:solidFill>
              </a:rPr>
              <a:t> </a:t>
            </a:r>
            <a:r>
              <a:rPr lang="it-IT" sz="2400" dirty="0" err="1">
                <a:solidFill>
                  <a:prstClr val="black"/>
                </a:solidFill>
              </a:rPr>
              <a:t>cultures</a:t>
            </a:r>
            <a:r>
              <a:rPr lang="it-IT" sz="2400" dirty="0">
                <a:solidFill>
                  <a:prstClr val="black"/>
                </a:solidFill>
              </a:rPr>
              <a:t> and </a:t>
            </a:r>
            <a:r>
              <a:rPr lang="it-IT" sz="2400" dirty="0" err="1">
                <a:solidFill>
                  <a:prstClr val="black"/>
                </a:solidFill>
              </a:rPr>
              <a:t>literatures</a:t>
            </a:r>
            <a:endParaRPr lang="it-IT" sz="2400" dirty="0">
              <a:solidFill>
                <a:prstClr val="black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sz="2400" dirty="0" err="1">
                <a:solidFill>
                  <a:prstClr val="black"/>
                </a:solidFill>
              </a:rPr>
              <a:t>Interior</a:t>
            </a:r>
            <a:r>
              <a:rPr lang="it-IT" sz="2400" dirty="0">
                <a:solidFill>
                  <a:prstClr val="black"/>
                </a:solidFill>
              </a:rPr>
              <a:t> </a:t>
            </a:r>
            <a:r>
              <a:rPr lang="it-IT" sz="2400" dirty="0" err="1">
                <a:solidFill>
                  <a:prstClr val="black"/>
                </a:solidFill>
              </a:rPr>
              <a:t>monologues</a:t>
            </a:r>
            <a:r>
              <a:rPr lang="it-IT" sz="2400" dirty="0">
                <a:solidFill>
                  <a:prstClr val="black"/>
                </a:solidFill>
              </a:rPr>
              <a:t> and </a:t>
            </a:r>
            <a:r>
              <a:rPr lang="it-IT" sz="2400" dirty="0" err="1">
                <a:solidFill>
                  <a:prstClr val="black"/>
                </a:solidFill>
              </a:rPr>
              <a:t>stream</a:t>
            </a:r>
            <a:r>
              <a:rPr lang="it-IT" sz="2400" dirty="0">
                <a:solidFill>
                  <a:prstClr val="black"/>
                </a:solidFill>
              </a:rPr>
              <a:t> of </a:t>
            </a:r>
            <a:r>
              <a:rPr lang="it-IT" sz="2400" dirty="0" err="1">
                <a:solidFill>
                  <a:prstClr val="black"/>
                </a:solidFill>
              </a:rPr>
              <a:t>consciousness</a:t>
            </a:r>
            <a:r>
              <a:rPr lang="it-IT" sz="2400" dirty="0">
                <a:solidFill>
                  <a:prstClr val="black"/>
                </a:solidFill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sz="2400" dirty="0">
                <a:solidFill>
                  <a:prstClr val="black"/>
                </a:solidFill>
              </a:rPr>
              <a:t>Use of </a:t>
            </a:r>
            <a:r>
              <a:rPr lang="it-IT" sz="2400" dirty="0" err="1">
                <a:solidFill>
                  <a:prstClr val="black"/>
                </a:solidFill>
              </a:rPr>
              <a:t>irony</a:t>
            </a:r>
            <a:endParaRPr lang="it-IT" sz="2400" dirty="0">
              <a:solidFill>
                <a:prstClr val="black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sz="2400" dirty="0" err="1">
                <a:solidFill>
                  <a:prstClr val="black"/>
                </a:solidFill>
              </a:rPr>
              <a:t>References</a:t>
            </a:r>
            <a:r>
              <a:rPr lang="it-IT" sz="2400" dirty="0">
                <a:solidFill>
                  <a:prstClr val="black"/>
                </a:solidFill>
              </a:rPr>
              <a:t> to the </a:t>
            </a:r>
            <a:r>
              <a:rPr lang="it-IT" sz="2400" dirty="0" err="1">
                <a:solidFill>
                  <a:prstClr val="black"/>
                </a:solidFill>
              </a:rPr>
              <a:t>language</a:t>
            </a:r>
            <a:r>
              <a:rPr lang="it-IT" sz="2400" dirty="0">
                <a:solidFill>
                  <a:prstClr val="black"/>
                </a:solidFill>
              </a:rPr>
              <a:t> of science and </a:t>
            </a:r>
            <a:r>
              <a:rPr lang="it-IT" sz="2400" dirty="0" err="1">
                <a:solidFill>
                  <a:prstClr val="black"/>
                </a:solidFill>
              </a:rPr>
              <a:t>technology</a:t>
            </a:r>
            <a:endParaRPr lang="it-IT" sz="2400" dirty="0">
              <a:solidFill>
                <a:prstClr val="black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122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7DEF4689-908C-BA49-92FC-56FB65A13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POSSIBLE MESSAGES</a:t>
            </a:r>
          </a:p>
        </p:txBody>
      </p:sp>
      <p:sp>
        <p:nvSpPr>
          <p:cNvPr id="7" name="Segnaposto contenuto 6">
            <a:extLst>
              <a:ext uri="{FF2B5EF4-FFF2-40B4-BE49-F238E27FC236}">
                <a16:creationId xmlns="" xmlns:a16="http://schemas.microsoft.com/office/drawing/2014/main" id="{CE35A027-22D6-D74A-8743-1037C4CD91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81232"/>
            <a:ext cx="10515600" cy="200450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it-IT" sz="2400" dirty="0" smtClean="0"/>
              <a:t>Control </a:t>
            </a:r>
            <a:r>
              <a:rPr lang="it-IT" sz="2400" dirty="0" err="1" smtClean="0"/>
              <a:t>about</a:t>
            </a:r>
            <a:r>
              <a:rPr lang="it-IT" sz="2400" dirty="0" smtClean="0"/>
              <a:t> the impact of AI on human </a:t>
            </a:r>
            <a:r>
              <a:rPr lang="it-IT" sz="2400" dirty="0" err="1" smtClean="0"/>
              <a:t>beings</a:t>
            </a:r>
            <a:r>
              <a:rPr lang="it-IT" sz="2400" dirty="0" smtClean="0"/>
              <a:t>’ life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sz="2400" dirty="0" err="1" smtClean="0"/>
              <a:t>Elimination</a:t>
            </a:r>
            <a:r>
              <a:rPr lang="it-IT" sz="2400" dirty="0" smtClean="0"/>
              <a:t> of </a:t>
            </a:r>
            <a:r>
              <a:rPr lang="it-IT" sz="2400" dirty="0" err="1" smtClean="0"/>
              <a:t>binary</a:t>
            </a:r>
            <a:r>
              <a:rPr lang="it-IT" sz="2400" dirty="0" smtClean="0"/>
              <a:t> </a:t>
            </a:r>
            <a:r>
              <a:rPr lang="it-IT" sz="2400" dirty="0" err="1" smtClean="0"/>
              <a:t>vision</a:t>
            </a:r>
            <a:r>
              <a:rPr lang="it-IT" sz="2400" dirty="0" smtClean="0"/>
              <a:t> of human life and </a:t>
            </a:r>
            <a:r>
              <a:rPr lang="it-IT" sz="2400" dirty="0" err="1" smtClean="0"/>
              <a:t>external</a:t>
            </a:r>
            <a:r>
              <a:rPr lang="it-IT" sz="2400" dirty="0" smtClean="0"/>
              <a:t> </a:t>
            </a:r>
            <a:r>
              <a:rPr lang="it-IT" sz="2400" dirty="0" err="1" smtClean="0"/>
              <a:t>judgements</a:t>
            </a:r>
            <a:endParaRPr lang="it-IT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it-IT" sz="2400" dirty="0" err="1"/>
              <a:t>S</a:t>
            </a:r>
            <a:r>
              <a:rPr lang="it-IT" sz="2400" dirty="0" err="1" smtClean="0"/>
              <a:t>ensible</a:t>
            </a:r>
            <a:r>
              <a:rPr lang="it-IT" sz="2400" dirty="0" smtClean="0"/>
              <a:t> use in use of </a:t>
            </a:r>
            <a:r>
              <a:rPr lang="it-IT" sz="2400" dirty="0" err="1" smtClean="0"/>
              <a:t>technology</a:t>
            </a:r>
            <a:r>
              <a:rPr lang="it-IT" sz="2400" dirty="0" smtClean="0"/>
              <a:t> and science </a:t>
            </a:r>
          </a:p>
          <a:p>
            <a:pPr>
              <a:buFont typeface="Wingdings" panose="05000000000000000000" pitchFamily="2" charset="2"/>
              <a:buChar char="§"/>
            </a:pPr>
            <a:endParaRPr lang="it-IT" sz="2400" dirty="0" smtClean="0"/>
          </a:p>
          <a:p>
            <a:pPr>
              <a:buFont typeface="Wingdings" panose="05000000000000000000" pitchFamily="2" charset="2"/>
              <a:buChar char="§"/>
            </a:pPr>
            <a:endParaRPr lang="it-IT" dirty="0" smtClean="0"/>
          </a:p>
          <a:p>
            <a:pPr>
              <a:buFont typeface="Wingdings" panose="05000000000000000000" pitchFamily="2" charset="2"/>
              <a:buChar char="§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816787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199</Words>
  <Application>Microsoft Office PowerPoint</Application>
  <PresentationFormat>Widescreen</PresentationFormat>
  <Paragraphs>37</Paragraphs>
  <Slides>5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Tema di Office</vt:lpstr>
      <vt:lpstr>1_Tema di Office</vt:lpstr>
      <vt:lpstr>MAIN CHARACTERS</vt:lpstr>
      <vt:lpstr>NARRATOR</vt:lpstr>
      <vt:lpstr>THEMES</vt:lpstr>
      <vt:lpstr>POSTMODERN FEATURES</vt:lpstr>
      <vt:lpstr>POSSIBLE MESSAGES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 CHARACTERS</dc:title>
  <dc:creator>Delneri Michela</dc:creator>
  <cp:lastModifiedBy>Delneri Michela</cp:lastModifiedBy>
  <cp:revision>2</cp:revision>
  <dcterms:created xsi:type="dcterms:W3CDTF">2020-01-09T15:44:21Z</dcterms:created>
  <dcterms:modified xsi:type="dcterms:W3CDTF">2020-01-09T16:02:08Z</dcterms:modified>
</cp:coreProperties>
</file>