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4" r:id="rId5"/>
    <p:sldId id="265" r:id="rId6"/>
    <p:sldId id="266"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14EF34F-B9C7-453C-A124-EDB46E84CEBB}" type="datetimeFigureOut">
              <a:rPr lang="it-IT" smtClean="0"/>
              <a:t>28/05/2020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8A4350-C9C7-458B-9BA1-25FA14FFD27B}" type="slidenum">
              <a:rPr lang="it-IT" smtClean="0"/>
              <a:t>‹N›</a:t>
            </a:fld>
            <a:endParaRPr lang="it-IT"/>
          </a:p>
        </p:txBody>
      </p:sp>
    </p:spTree>
    <p:extLst>
      <p:ext uri="{BB962C8B-B14F-4D97-AF65-F5344CB8AC3E}">
        <p14:creationId xmlns:p14="http://schemas.microsoft.com/office/powerpoint/2010/main" val="141659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14EF34F-B9C7-453C-A124-EDB46E84CEBB}" type="datetimeFigureOut">
              <a:rPr lang="it-IT" smtClean="0"/>
              <a:t>28/05/2020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8A4350-C9C7-458B-9BA1-25FA14FFD27B}" type="slidenum">
              <a:rPr lang="it-IT" smtClean="0"/>
              <a:t>‹N›</a:t>
            </a:fld>
            <a:endParaRPr lang="it-IT"/>
          </a:p>
        </p:txBody>
      </p:sp>
    </p:spTree>
    <p:extLst>
      <p:ext uri="{BB962C8B-B14F-4D97-AF65-F5344CB8AC3E}">
        <p14:creationId xmlns:p14="http://schemas.microsoft.com/office/powerpoint/2010/main" val="697186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14EF34F-B9C7-453C-A124-EDB46E84CEBB}" type="datetimeFigureOut">
              <a:rPr lang="it-IT" smtClean="0"/>
              <a:t>28/05/2020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8A4350-C9C7-458B-9BA1-25FA14FFD27B}" type="slidenum">
              <a:rPr lang="it-IT" smtClean="0"/>
              <a:t>‹N›</a:t>
            </a:fld>
            <a:endParaRPr lang="it-IT"/>
          </a:p>
        </p:txBody>
      </p:sp>
    </p:spTree>
    <p:extLst>
      <p:ext uri="{BB962C8B-B14F-4D97-AF65-F5344CB8AC3E}">
        <p14:creationId xmlns:p14="http://schemas.microsoft.com/office/powerpoint/2010/main" val="386100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14EF34F-B9C7-453C-A124-EDB46E84CEBB}" type="datetimeFigureOut">
              <a:rPr lang="it-IT" smtClean="0"/>
              <a:t>28/05/2020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8A4350-C9C7-458B-9BA1-25FA14FFD27B}" type="slidenum">
              <a:rPr lang="it-IT" smtClean="0"/>
              <a:t>‹N›</a:t>
            </a:fld>
            <a:endParaRPr lang="it-IT"/>
          </a:p>
        </p:txBody>
      </p:sp>
    </p:spTree>
    <p:extLst>
      <p:ext uri="{BB962C8B-B14F-4D97-AF65-F5344CB8AC3E}">
        <p14:creationId xmlns:p14="http://schemas.microsoft.com/office/powerpoint/2010/main" val="3375272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14EF34F-B9C7-453C-A124-EDB46E84CEBB}" type="datetimeFigureOut">
              <a:rPr lang="it-IT" smtClean="0"/>
              <a:t>28/05/2020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8A4350-C9C7-458B-9BA1-25FA14FFD27B}" type="slidenum">
              <a:rPr lang="it-IT" smtClean="0"/>
              <a:t>‹N›</a:t>
            </a:fld>
            <a:endParaRPr lang="it-IT"/>
          </a:p>
        </p:txBody>
      </p:sp>
    </p:spTree>
    <p:extLst>
      <p:ext uri="{BB962C8B-B14F-4D97-AF65-F5344CB8AC3E}">
        <p14:creationId xmlns:p14="http://schemas.microsoft.com/office/powerpoint/2010/main" val="291140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14EF34F-B9C7-453C-A124-EDB46E84CEBB}" type="datetimeFigureOut">
              <a:rPr lang="it-IT" smtClean="0"/>
              <a:t>28/05/2020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D8A4350-C9C7-458B-9BA1-25FA14FFD27B}" type="slidenum">
              <a:rPr lang="it-IT" smtClean="0"/>
              <a:t>‹N›</a:t>
            </a:fld>
            <a:endParaRPr lang="it-IT"/>
          </a:p>
        </p:txBody>
      </p:sp>
    </p:spTree>
    <p:extLst>
      <p:ext uri="{BB962C8B-B14F-4D97-AF65-F5344CB8AC3E}">
        <p14:creationId xmlns:p14="http://schemas.microsoft.com/office/powerpoint/2010/main" val="3952179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14EF34F-B9C7-453C-A124-EDB46E84CEBB}" type="datetimeFigureOut">
              <a:rPr lang="it-IT" smtClean="0"/>
              <a:t>28/05/2020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D8A4350-C9C7-458B-9BA1-25FA14FFD27B}" type="slidenum">
              <a:rPr lang="it-IT" smtClean="0"/>
              <a:t>‹N›</a:t>
            </a:fld>
            <a:endParaRPr lang="it-IT"/>
          </a:p>
        </p:txBody>
      </p:sp>
    </p:spTree>
    <p:extLst>
      <p:ext uri="{BB962C8B-B14F-4D97-AF65-F5344CB8AC3E}">
        <p14:creationId xmlns:p14="http://schemas.microsoft.com/office/powerpoint/2010/main" val="141745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14EF34F-B9C7-453C-A124-EDB46E84CEBB}" type="datetimeFigureOut">
              <a:rPr lang="it-IT" smtClean="0"/>
              <a:t>28/05/2020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D8A4350-C9C7-458B-9BA1-25FA14FFD27B}" type="slidenum">
              <a:rPr lang="it-IT" smtClean="0"/>
              <a:t>‹N›</a:t>
            </a:fld>
            <a:endParaRPr lang="it-IT"/>
          </a:p>
        </p:txBody>
      </p:sp>
    </p:spTree>
    <p:extLst>
      <p:ext uri="{BB962C8B-B14F-4D97-AF65-F5344CB8AC3E}">
        <p14:creationId xmlns:p14="http://schemas.microsoft.com/office/powerpoint/2010/main" val="270918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14EF34F-B9C7-453C-A124-EDB46E84CEBB}" type="datetimeFigureOut">
              <a:rPr lang="it-IT" smtClean="0"/>
              <a:t>28/05/2020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D8A4350-C9C7-458B-9BA1-25FA14FFD27B}" type="slidenum">
              <a:rPr lang="it-IT" smtClean="0"/>
              <a:t>‹N›</a:t>
            </a:fld>
            <a:endParaRPr lang="it-IT"/>
          </a:p>
        </p:txBody>
      </p:sp>
    </p:spTree>
    <p:extLst>
      <p:ext uri="{BB962C8B-B14F-4D97-AF65-F5344CB8AC3E}">
        <p14:creationId xmlns:p14="http://schemas.microsoft.com/office/powerpoint/2010/main" val="63213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14EF34F-B9C7-453C-A124-EDB46E84CEBB}" type="datetimeFigureOut">
              <a:rPr lang="it-IT" smtClean="0"/>
              <a:t>28/05/2020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D8A4350-C9C7-458B-9BA1-25FA14FFD27B}" type="slidenum">
              <a:rPr lang="it-IT" smtClean="0"/>
              <a:t>‹N›</a:t>
            </a:fld>
            <a:endParaRPr lang="it-IT"/>
          </a:p>
        </p:txBody>
      </p:sp>
    </p:spTree>
    <p:extLst>
      <p:ext uri="{BB962C8B-B14F-4D97-AF65-F5344CB8AC3E}">
        <p14:creationId xmlns:p14="http://schemas.microsoft.com/office/powerpoint/2010/main" val="3580940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14EF34F-B9C7-453C-A124-EDB46E84CEBB}" type="datetimeFigureOut">
              <a:rPr lang="it-IT" smtClean="0"/>
              <a:t>28/05/2020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D8A4350-C9C7-458B-9BA1-25FA14FFD27B}" type="slidenum">
              <a:rPr lang="it-IT" smtClean="0"/>
              <a:t>‹N›</a:t>
            </a:fld>
            <a:endParaRPr lang="it-IT"/>
          </a:p>
        </p:txBody>
      </p:sp>
    </p:spTree>
    <p:extLst>
      <p:ext uri="{BB962C8B-B14F-4D97-AF65-F5344CB8AC3E}">
        <p14:creationId xmlns:p14="http://schemas.microsoft.com/office/powerpoint/2010/main" val="4067129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EF34F-B9C7-453C-A124-EDB46E84CEBB}" type="datetimeFigureOut">
              <a:rPr lang="it-IT" smtClean="0"/>
              <a:t>28/05/2020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A4350-C9C7-458B-9BA1-25FA14FFD27B}" type="slidenum">
              <a:rPr lang="it-IT" smtClean="0"/>
              <a:t>‹N›</a:t>
            </a:fld>
            <a:endParaRPr lang="it-IT"/>
          </a:p>
        </p:txBody>
      </p:sp>
    </p:spTree>
    <p:extLst>
      <p:ext uri="{BB962C8B-B14F-4D97-AF65-F5344CB8AC3E}">
        <p14:creationId xmlns:p14="http://schemas.microsoft.com/office/powerpoint/2010/main" val="18518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un.org/en/universal-declaration-human-rights/" TargetMode="External"/><Relationship Id="rId2" Type="http://schemas.openxmlformats.org/officeDocument/2006/relationships/hyperlink" Target="http://www.marilenabeltramini.it/schoolwork1920/readInteracting.php?act=readTask&amp;tid=128" TargetMode="External"/><Relationship Id="rId1" Type="http://schemas.openxmlformats.org/officeDocument/2006/relationships/slideLayout" Target="../slideLayouts/slideLayout2.xml"/><Relationship Id="rId5" Type="http://schemas.openxmlformats.org/officeDocument/2006/relationships/hyperlink" Target="https://www.unitiperidirittiumani.it/what-are-human-rights/" TargetMode="External"/><Relationship Id="rId4" Type="http://schemas.openxmlformats.org/officeDocument/2006/relationships/hyperlink" Target="https://msmms.hubscuola.it/public/3266278/cdi3270689/costituzione_italiana_commentata/costituzione_italiana_commentata/articoli/art2.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22E9112-6611-4E71-BC80-F5C769C332E8}"/>
              </a:ext>
            </a:extLst>
          </p:cNvPr>
          <p:cNvSpPr>
            <a:spLocks noGrp="1"/>
          </p:cNvSpPr>
          <p:nvPr>
            <p:ph type="title"/>
          </p:nvPr>
        </p:nvSpPr>
        <p:spPr>
          <a:xfrm>
            <a:off x="838200" y="187325"/>
            <a:ext cx="10515600" cy="752475"/>
          </a:xfrm>
        </p:spPr>
        <p:txBody>
          <a:bodyPr/>
          <a:lstStyle/>
          <a:p>
            <a:r>
              <a:rPr lang="it-IT" b="1" dirty="0">
                <a:solidFill>
                  <a:schemeClr val="bg1"/>
                </a:solidFill>
              </a:rPr>
              <a:t>OLIVO FEDERICO					   5^LSAB</a:t>
            </a:r>
          </a:p>
        </p:txBody>
      </p:sp>
      <p:sp>
        <p:nvSpPr>
          <p:cNvPr id="3" name="Segnaposto contenuto 2">
            <a:extLst>
              <a:ext uri="{FF2B5EF4-FFF2-40B4-BE49-F238E27FC236}">
                <a16:creationId xmlns:a16="http://schemas.microsoft.com/office/drawing/2014/main" xmlns="" id="{E315972F-0835-4274-80DE-83E99D731B4D}"/>
              </a:ext>
            </a:extLst>
          </p:cNvPr>
          <p:cNvSpPr>
            <a:spLocks noGrp="1"/>
          </p:cNvSpPr>
          <p:nvPr>
            <p:ph idx="1"/>
          </p:nvPr>
        </p:nvSpPr>
        <p:spPr>
          <a:xfrm>
            <a:off x="895350" y="3822700"/>
            <a:ext cx="10515600" cy="2646363"/>
          </a:xfrm>
        </p:spPr>
        <p:txBody>
          <a:bodyPr>
            <a:normAutofit fontScale="92500" lnSpcReduction="10000"/>
          </a:bodyPr>
          <a:lstStyle/>
          <a:p>
            <a:pPr marL="0" indent="0" algn="ctr">
              <a:buNone/>
            </a:pPr>
            <a:r>
              <a:rPr lang="it-IT" sz="4300" b="1" dirty="0">
                <a:solidFill>
                  <a:schemeClr val="bg1"/>
                </a:solidFill>
              </a:rPr>
              <a:t>DECLARATION OF INTENT</a:t>
            </a:r>
          </a:p>
          <a:p>
            <a:pPr algn="ctr">
              <a:buFont typeface="Wingdings" panose="05000000000000000000" pitchFamily="2" charset="2"/>
              <a:buChar char="Ø"/>
            </a:pPr>
            <a:r>
              <a:rPr lang="it-IT" sz="3200" dirty="0">
                <a:solidFill>
                  <a:schemeClr val="bg1"/>
                </a:solidFill>
              </a:rPr>
              <a:t>Definition of Human </a:t>
            </a:r>
            <a:r>
              <a:rPr lang="it-IT" sz="3200" dirty="0" err="1">
                <a:solidFill>
                  <a:schemeClr val="bg1"/>
                </a:solidFill>
              </a:rPr>
              <a:t>Rights</a:t>
            </a:r>
            <a:endParaRPr lang="it-IT" sz="3200" dirty="0">
              <a:solidFill>
                <a:schemeClr val="bg1"/>
              </a:solidFill>
            </a:endParaRPr>
          </a:p>
          <a:p>
            <a:pPr algn="ctr">
              <a:buFont typeface="Wingdings" panose="05000000000000000000" pitchFamily="2" charset="2"/>
              <a:buChar char="Ø"/>
            </a:pPr>
            <a:r>
              <a:rPr lang="it-IT" sz="3200" dirty="0" err="1">
                <a:solidFill>
                  <a:schemeClr val="bg1"/>
                </a:solidFill>
              </a:rPr>
              <a:t>Historical</a:t>
            </a:r>
            <a:r>
              <a:rPr lang="it-IT" sz="3200" dirty="0">
                <a:solidFill>
                  <a:schemeClr val="bg1"/>
                </a:solidFill>
              </a:rPr>
              <a:t> </a:t>
            </a:r>
            <a:r>
              <a:rPr lang="it-IT" sz="3200" dirty="0" err="1">
                <a:solidFill>
                  <a:schemeClr val="bg1"/>
                </a:solidFill>
              </a:rPr>
              <a:t>Backgroung</a:t>
            </a:r>
            <a:r>
              <a:rPr lang="it-IT" sz="3200" dirty="0">
                <a:solidFill>
                  <a:schemeClr val="bg1"/>
                </a:solidFill>
              </a:rPr>
              <a:t> of Human </a:t>
            </a:r>
            <a:r>
              <a:rPr lang="it-IT" sz="3200" dirty="0" err="1">
                <a:solidFill>
                  <a:schemeClr val="bg1"/>
                </a:solidFill>
              </a:rPr>
              <a:t>Rights</a:t>
            </a:r>
            <a:endParaRPr lang="it-IT" sz="3200" dirty="0">
              <a:solidFill>
                <a:schemeClr val="bg1"/>
              </a:solidFill>
            </a:endParaRPr>
          </a:p>
          <a:p>
            <a:pPr algn="ctr">
              <a:buFont typeface="Wingdings" panose="05000000000000000000" pitchFamily="2" charset="2"/>
              <a:buChar char="Ø"/>
            </a:pPr>
            <a:r>
              <a:rPr lang="it-IT" sz="3200" dirty="0" err="1">
                <a:solidFill>
                  <a:schemeClr val="bg1"/>
                </a:solidFill>
              </a:rPr>
              <a:t>References</a:t>
            </a:r>
            <a:r>
              <a:rPr lang="it-IT" sz="3200" dirty="0">
                <a:solidFill>
                  <a:schemeClr val="bg1"/>
                </a:solidFill>
              </a:rPr>
              <a:t> to </a:t>
            </a:r>
            <a:r>
              <a:rPr lang="it-IT" sz="3200" dirty="0" err="1">
                <a:solidFill>
                  <a:schemeClr val="bg1"/>
                </a:solidFill>
              </a:rPr>
              <a:t>Italian</a:t>
            </a:r>
            <a:r>
              <a:rPr lang="it-IT" sz="3200" dirty="0">
                <a:solidFill>
                  <a:schemeClr val="bg1"/>
                </a:solidFill>
              </a:rPr>
              <a:t> </a:t>
            </a:r>
            <a:r>
              <a:rPr lang="it-IT" sz="3200" dirty="0" err="1">
                <a:solidFill>
                  <a:schemeClr val="bg1"/>
                </a:solidFill>
              </a:rPr>
              <a:t>Costitution</a:t>
            </a:r>
            <a:endParaRPr lang="it-IT" sz="3200" dirty="0">
              <a:solidFill>
                <a:schemeClr val="bg1"/>
              </a:solidFill>
            </a:endParaRPr>
          </a:p>
          <a:p>
            <a:pPr algn="ctr">
              <a:buFont typeface="Wingdings" panose="05000000000000000000" pitchFamily="2" charset="2"/>
              <a:buChar char="Ø"/>
            </a:pPr>
            <a:r>
              <a:rPr lang="it-IT" sz="3200" dirty="0">
                <a:solidFill>
                  <a:schemeClr val="bg1"/>
                </a:solidFill>
              </a:rPr>
              <a:t>Analysis of Texts</a:t>
            </a:r>
          </a:p>
          <a:p>
            <a:pPr marL="0" indent="0">
              <a:buNone/>
            </a:pPr>
            <a:endParaRPr lang="it-IT" dirty="0">
              <a:solidFill>
                <a:schemeClr val="bg1"/>
              </a:solidFill>
            </a:endParaRPr>
          </a:p>
        </p:txBody>
      </p:sp>
      <p:sp>
        <p:nvSpPr>
          <p:cNvPr id="8" name="Rettangolo 7">
            <a:extLst>
              <a:ext uri="{FF2B5EF4-FFF2-40B4-BE49-F238E27FC236}">
                <a16:creationId xmlns:a16="http://schemas.microsoft.com/office/drawing/2014/main" xmlns="" id="{2D17926B-7495-4FCF-9789-D7D742A7B134}"/>
              </a:ext>
            </a:extLst>
          </p:cNvPr>
          <p:cNvSpPr/>
          <p:nvPr/>
        </p:nvSpPr>
        <p:spPr>
          <a:xfrm>
            <a:off x="1149350" y="1596420"/>
            <a:ext cx="9893300" cy="1569660"/>
          </a:xfrm>
          <a:prstGeom prst="rect">
            <a:avLst/>
          </a:prstGeom>
          <a:noFill/>
        </p:spPr>
        <p:txBody>
          <a:bodyPr wrap="square" lIns="91440" tIns="45720" rIns="91440" bIns="45720">
            <a:spAutoFit/>
          </a:bodyPr>
          <a:lstStyle/>
          <a:p>
            <a:pPr algn="ctr"/>
            <a:r>
              <a:rPr lang="it-IT" sz="9600" b="1" cap="none" spc="0" dirty="0">
                <a:ln w="12700">
                  <a:solidFill>
                    <a:schemeClr val="bg1"/>
                  </a:solidFill>
                  <a:prstDash val="solid"/>
                </a:ln>
                <a:solidFill>
                  <a:srgbClr val="FF0000"/>
                </a:solidFill>
                <a:effectLst>
                  <a:glow rad="139700">
                    <a:schemeClr val="accent6">
                      <a:satMod val="175000"/>
                      <a:alpha val="40000"/>
                    </a:schemeClr>
                  </a:glow>
                  <a:outerShdw dist="38100" dir="2640000" algn="bl" rotWithShape="0">
                    <a:schemeClr val="tx2">
                      <a:lumMod val="75000"/>
                    </a:schemeClr>
                  </a:outerShdw>
                </a:effectLst>
              </a:rPr>
              <a:t>HUMAN RIGHTS</a:t>
            </a:r>
          </a:p>
        </p:txBody>
      </p:sp>
    </p:spTree>
    <p:extLst>
      <p:ext uri="{BB962C8B-B14F-4D97-AF65-F5344CB8AC3E}">
        <p14:creationId xmlns:p14="http://schemas.microsoft.com/office/powerpoint/2010/main" val="247951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21F6E57-0157-4DD6-BA67-DF910DE465F9}"/>
              </a:ext>
            </a:extLst>
          </p:cNvPr>
          <p:cNvSpPr>
            <a:spLocks noGrp="1"/>
          </p:cNvSpPr>
          <p:nvPr>
            <p:ph type="ctrTitle"/>
          </p:nvPr>
        </p:nvSpPr>
        <p:spPr>
          <a:xfrm>
            <a:off x="901700" y="146050"/>
            <a:ext cx="10388600" cy="985838"/>
          </a:xfrm>
        </p:spPr>
        <p:txBody>
          <a:bodyPr/>
          <a:lstStyle/>
          <a:p>
            <a:r>
              <a:rPr lang="it-IT" b="1" dirty="0">
                <a:solidFill>
                  <a:srgbClr val="FF0000"/>
                </a:solidFill>
              </a:rPr>
              <a:t>DEFINITION OF HUMAN RIGHTS</a:t>
            </a:r>
          </a:p>
        </p:txBody>
      </p:sp>
      <p:sp>
        <p:nvSpPr>
          <p:cNvPr id="3" name="Sottotitolo 2">
            <a:extLst>
              <a:ext uri="{FF2B5EF4-FFF2-40B4-BE49-F238E27FC236}">
                <a16:creationId xmlns:a16="http://schemas.microsoft.com/office/drawing/2014/main" xmlns="" id="{5561FA3E-29F5-4C5D-A40C-02B7D5E2FE17}"/>
              </a:ext>
            </a:extLst>
          </p:cNvPr>
          <p:cNvSpPr>
            <a:spLocks noGrp="1"/>
          </p:cNvSpPr>
          <p:nvPr>
            <p:ph type="subTitle" idx="1"/>
          </p:nvPr>
        </p:nvSpPr>
        <p:spPr>
          <a:xfrm>
            <a:off x="730250" y="1205706"/>
            <a:ext cx="10731500" cy="5398294"/>
          </a:xfrm>
        </p:spPr>
        <p:txBody>
          <a:bodyPr/>
          <a:lstStyle/>
          <a:p>
            <a:pPr marL="342900" indent="-342900" algn="l">
              <a:buFont typeface="Wingdings" panose="05000000000000000000" pitchFamily="2" charset="2"/>
              <a:buChar char="Ø"/>
            </a:pPr>
            <a:r>
              <a:rPr lang="it-IT" dirty="0">
                <a:solidFill>
                  <a:schemeClr val="bg1"/>
                </a:solidFill>
              </a:rPr>
              <a:t>HUMAN              A </a:t>
            </a:r>
            <a:r>
              <a:rPr lang="it-IT" dirty="0" err="1">
                <a:solidFill>
                  <a:schemeClr val="bg1"/>
                </a:solidFill>
              </a:rPr>
              <a:t>member</a:t>
            </a:r>
            <a:r>
              <a:rPr lang="it-IT" dirty="0">
                <a:solidFill>
                  <a:schemeClr val="bg1"/>
                </a:solidFill>
              </a:rPr>
              <a:t> of the </a:t>
            </a:r>
            <a:r>
              <a:rPr lang="it-IT" dirty="0" err="1">
                <a:solidFill>
                  <a:schemeClr val="bg1"/>
                </a:solidFill>
              </a:rPr>
              <a:t>species</a:t>
            </a:r>
            <a:r>
              <a:rPr lang="it-IT" dirty="0">
                <a:solidFill>
                  <a:schemeClr val="bg1"/>
                </a:solidFill>
              </a:rPr>
              <a:t> Homo Sapiens: a man, woman or a </a:t>
            </a:r>
            <a:r>
              <a:rPr lang="it-IT" dirty="0" err="1">
                <a:solidFill>
                  <a:schemeClr val="bg1"/>
                </a:solidFill>
              </a:rPr>
              <a:t>child</a:t>
            </a:r>
            <a:r>
              <a:rPr lang="it-IT" dirty="0">
                <a:solidFill>
                  <a:schemeClr val="bg1"/>
                </a:solidFill>
              </a:rPr>
              <a:t>; </a:t>
            </a:r>
            <a:r>
              <a:rPr lang="it-IT" dirty="0"/>
              <a:t>persona che ha </a:t>
            </a:r>
            <a:r>
              <a:rPr lang="it-IT" dirty="0">
                <a:solidFill>
                  <a:schemeClr val="bg1"/>
                </a:solidFill>
              </a:rPr>
              <a:t>a </a:t>
            </a:r>
            <a:r>
              <a:rPr lang="it-IT" dirty="0" err="1">
                <a:solidFill>
                  <a:schemeClr val="bg1"/>
                </a:solidFill>
              </a:rPr>
              <a:t>person</a:t>
            </a:r>
            <a:endParaRPr lang="it-IT" dirty="0">
              <a:solidFill>
                <a:schemeClr val="bg1"/>
              </a:solidFill>
            </a:endParaRPr>
          </a:p>
          <a:p>
            <a:pPr marL="342900" indent="-342900" algn="l">
              <a:buFont typeface="Wingdings" panose="05000000000000000000" pitchFamily="2" charset="2"/>
              <a:buChar char="Ø"/>
            </a:pPr>
            <a:r>
              <a:rPr lang="it-IT" dirty="0">
                <a:solidFill>
                  <a:schemeClr val="bg1"/>
                </a:solidFill>
              </a:rPr>
              <a:t>RIGHTS               </a:t>
            </a:r>
            <a:r>
              <a:rPr lang="it-IT" dirty="0" err="1">
                <a:solidFill>
                  <a:schemeClr val="bg1"/>
                </a:solidFill>
              </a:rPr>
              <a:t>Things</a:t>
            </a:r>
            <a:r>
              <a:rPr lang="it-IT" dirty="0">
                <a:solidFill>
                  <a:schemeClr val="bg1"/>
                </a:solidFill>
              </a:rPr>
              <a:t> </a:t>
            </a:r>
            <a:r>
              <a:rPr lang="it-IT" dirty="0" err="1">
                <a:solidFill>
                  <a:schemeClr val="bg1"/>
                </a:solidFill>
              </a:rPr>
              <a:t>that</a:t>
            </a:r>
            <a:r>
              <a:rPr lang="it-IT" dirty="0">
                <a:solidFill>
                  <a:schemeClr val="bg1"/>
                </a:solidFill>
              </a:rPr>
              <a:t> are </a:t>
            </a:r>
            <a:r>
              <a:rPr lang="it-IT" dirty="0" err="1">
                <a:solidFill>
                  <a:schemeClr val="bg1"/>
                </a:solidFill>
              </a:rPr>
              <a:t>granted</a:t>
            </a:r>
            <a:r>
              <a:rPr lang="it-IT" dirty="0">
                <a:solidFill>
                  <a:schemeClr val="bg1"/>
                </a:solidFill>
              </a:rPr>
              <a:t> to </a:t>
            </a:r>
            <a:r>
              <a:rPr lang="it-IT" dirty="0" err="1">
                <a:solidFill>
                  <a:schemeClr val="bg1"/>
                </a:solidFill>
              </a:rPr>
              <a:t>you</a:t>
            </a:r>
            <a:r>
              <a:rPr lang="it-IT" dirty="0">
                <a:solidFill>
                  <a:schemeClr val="bg1"/>
                </a:solidFill>
              </a:rPr>
              <a:t> and </a:t>
            </a:r>
            <a:r>
              <a:rPr lang="it-IT" dirty="0" err="1">
                <a:solidFill>
                  <a:schemeClr val="bg1"/>
                </a:solidFill>
              </a:rPr>
              <a:t>freedoms</a:t>
            </a:r>
            <a:r>
              <a:rPr lang="it-IT" dirty="0">
                <a:solidFill>
                  <a:schemeClr val="bg1"/>
                </a:solidFill>
              </a:rPr>
              <a:t> </a:t>
            </a:r>
            <a:r>
              <a:rPr lang="it-IT" dirty="0" err="1">
                <a:solidFill>
                  <a:schemeClr val="bg1"/>
                </a:solidFill>
              </a:rPr>
              <a:t>that</a:t>
            </a:r>
            <a:r>
              <a:rPr lang="it-IT" dirty="0">
                <a:solidFill>
                  <a:schemeClr val="bg1"/>
                </a:solidFill>
              </a:rPr>
              <a:t> are </a:t>
            </a:r>
            <a:r>
              <a:rPr lang="it-IT" dirty="0" err="1">
                <a:solidFill>
                  <a:schemeClr val="bg1"/>
                </a:solidFill>
              </a:rPr>
              <a:t>guaranteed</a:t>
            </a:r>
            <a:endParaRPr lang="it-IT" dirty="0">
              <a:solidFill>
                <a:schemeClr val="bg1"/>
              </a:solidFill>
            </a:endParaRPr>
          </a:p>
          <a:p>
            <a:pPr marL="342900" indent="-342900" algn="l">
              <a:buFont typeface="Wingdings" panose="05000000000000000000" pitchFamily="2" charset="2"/>
              <a:buChar char="Ø"/>
            </a:pPr>
            <a:r>
              <a:rPr lang="it-IT" dirty="0">
                <a:solidFill>
                  <a:schemeClr val="bg1"/>
                </a:solidFill>
              </a:rPr>
              <a:t>HUMAN RIGHTS              The </a:t>
            </a:r>
            <a:r>
              <a:rPr lang="it-IT" dirty="0" err="1">
                <a:solidFill>
                  <a:schemeClr val="bg1"/>
                </a:solidFill>
              </a:rPr>
              <a:t>rights</a:t>
            </a:r>
            <a:r>
              <a:rPr lang="it-IT" dirty="0">
                <a:solidFill>
                  <a:schemeClr val="bg1"/>
                </a:solidFill>
              </a:rPr>
              <a:t> </a:t>
            </a:r>
            <a:r>
              <a:rPr lang="it-IT" dirty="0" err="1">
                <a:solidFill>
                  <a:schemeClr val="bg1"/>
                </a:solidFill>
              </a:rPr>
              <a:t>you</a:t>
            </a:r>
            <a:r>
              <a:rPr lang="it-IT" dirty="0">
                <a:solidFill>
                  <a:schemeClr val="bg1"/>
                </a:solidFill>
              </a:rPr>
              <a:t> </a:t>
            </a:r>
            <a:r>
              <a:rPr lang="it-IT" dirty="0" err="1">
                <a:solidFill>
                  <a:schemeClr val="bg1"/>
                </a:solidFill>
              </a:rPr>
              <a:t>have</a:t>
            </a:r>
            <a:r>
              <a:rPr lang="it-IT" dirty="0">
                <a:solidFill>
                  <a:schemeClr val="bg1"/>
                </a:solidFill>
              </a:rPr>
              <a:t> for the </a:t>
            </a:r>
            <a:r>
              <a:rPr lang="it-IT" dirty="0" err="1">
                <a:solidFill>
                  <a:schemeClr val="bg1"/>
                </a:solidFill>
              </a:rPr>
              <a:t>simply</a:t>
            </a:r>
            <a:r>
              <a:rPr lang="it-IT" dirty="0">
                <a:solidFill>
                  <a:schemeClr val="bg1"/>
                </a:solidFill>
              </a:rPr>
              <a:t> </a:t>
            </a:r>
            <a:r>
              <a:rPr lang="it-IT" dirty="0" err="1">
                <a:solidFill>
                  <a:schemeClr val="bg1"/>
                </a:solidFill>
              </a:rPr>
              <a:t>fact</a:t>
            </a:r>
            <a:r>
              <a:rPr lang="it-IT" dirty="0">
                <a:solidFill>
                  <a:schemeClr val="bg1"/>
                </a:solidFill>
              </a:rPr>
              <a:t> of </a:t>
            </a:r>
            <a:r>
              <a:rPr lang="it-IT" dirty="0" err="1">
                <a:solidFill>
                  <a:schemeClr val="bg1"/>
                </a:solidFill>
              </a:rPr>
              <a:t>being</a:t>
            </a:r>
            <a:r>
              <a:rPr lang="it-IT" dirty="0">
                <a:solidFill>
                  <a:schemeClr val="bg1"/>
                </a:solidFill>
              </a:rPr>
              <a:t> human</a:t>
            </a:r>
          </a:p>
          <a:p>
            <a:endParaRPr lang="it-IT" sz="2800" b="1" dirty="0">
              <a:solidFill>
                <a:schemeClr val="bg1"/>
              </a:solidFill>
            </a:endParaRPr>
          </a:p>
          <a:p>
            <a:r>
              <a:rPr lang="it-IT" sz="2800" b="1" dirty="0">
                <a:solidFill>
                  <a:schemeClr val="bg1"/>
                </a:solidFill>
              </a:rPr>
              <a:t>AS A RESULT, THEY INCLUDE</a:t>
            </a:r>
          </a:p>
          <a:p>
            <a:endParaRPr lang="it-IT" sz="2800" b="1" dirty="0">
              <a:solidFill>
                <a:schemeClr val="bg1"/>
              </a:solidFill>
            </a:endParaRPr>
          </a:p>
          <a:p>
            <a:endParaRPr lang="it-IT" sz="2800" b="1" dirty="0">
              <a:solidFill>
                <a:schemeClr val="bg1"/>
              </a:solidFill>
            </a:endParaRPr>
          </a:p>
          <a:p>
            <a:r>
              <a:rPr lang="it-IT" sz="2800" b="1" dirty="0">
                <a:solidFill>
                  <a:schemeClr val="bg1"/>
                </a:solidFill>
              </a:rPr>
              <a:t>AND THEY ARE</a:t>
            </a:r>
          </a:p>
        </p:txBody>
      </p:sp>
      <p:sp>
        <p:nvSpPr>
          <p:cNvPr id="6" name="Freccia a destra 5">
            <a:extLst>
              <a:ext uri="{FF2B5EF4-FFF2-40B4-BE49-F238E27FC236}">
                <a16:creationId xmlns:a16="http://schemas.microsoft.com/office/drawing/2014/main" xmlns="" id="{498AFB0F-AF7E-4FAF-A379-05819448ACCB}"/>
              </a:ext>
            </a:extLst>
          </p:cNvPr>
          <p:cNvSpPr/>
          <p:nvPr/>
        </p:nvSpPr>
        <p:spPr>
          <a:xfrm>
            <a:off x="2273300" y="1318419"/>
            <a:ext cx="723900" cy="19050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Freccia a destra 6">
            <a:extLst>
              <a:ext uri="{FF2B5EF4-FFF2-40B4-BE49-F238E27FC236}">
                <a16:creationId xmlns:a16="http://schemas.microsoft.com/office/drawing/2014/main" xmlns="" id="{CB73EB1B-75C1-4022-8384-632FE442A69D}"/>
              </a:ext>
            </a:extLst>
          </p:cNvPr>
          <p:cNvSpPr/>
          <p:nvPr/>
        </p:nvSpPr>
        <p:spPr>
          <a:xfrm>
            <a:off x="2184400" y="2114550"/>
            <a:ext cx="723900" cy="19050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Freccia a destra 7">
            <a:extLst>
              <a:ext uri="{FF2B5EF4-FFF2-40B4-BE49-F238E27FC236}">
                <a16:creationId xmlns:a16="http://schemas.microsoft.com/office/drawing/2014/main" xmlns="" id="{90127329-EF1E-447D-88A7-B9E66E446880}"/>
              </a:ext>
            </a:extLst>
          </p:cNvPr>
          <p:cNvSpPr/>
          <p:nvPr/>
        </p:nvSpPr>
        <p:spPr>
          <a:xfrm>
            <a:off x="3251200" y="2578100"/>
            <a:ext cx="723900" cy="19050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Rettangolo 3">
            <a:extLst>
              <a:ext uri="{FF2B5EF4-FFF2-40B4-BE49-F238E27FC236}">
                <a16:creationId xmlns:a16="http://schemas.microsoft.com/office/drawing/2014/main" xmlns="" id="{803A8D18-4F65-447E-8B1E-4BB243CA4A81}"/>
              </a:ext>
            </a:extLst>
          </p:cNvPr>
          <p:cNvSpPr/>
          <p:nvPr/>
        </p:nvSpPr>
        <p:spPr>
          <a:xfrm>
            <a:off x="2062320" y="3796504"/>
            <a:ext cx="2643031" cy="923330"/>
          </a:xfrm>
          <a:prstGeom prst="rect">
            <a:avLst/>
          </a:prstGeom>
          <a:noFill/>
        </p:spPr>
        <p:txBody>
          <a:bodyPr wrap="none" lIns="91440" tIns="45720" rIns="91440" bIns="45720">
            <a:spAutoFit/>
          </a:bodyPr>
          <a:lstStyle/>
          <a:p>
            <a:pPr algn="ctr"/>
            <a:r>
              <a:rPr lang="it-IT" sz="5400" b="1" cap="none" spc="0" dirty="0">
                <a:ln w="22225">
                  <a:solidFill>
                    <a:schemeClr val="accent2"/>
                  </a:solidFill>
                  <a:prstDash val="solid"/>
                </a:ln>
                <a:solidFill>
                  <a:schemeClr val="accent2">
                    <a:lumMod val="40000"/>
                    <a:lumOff val="60000"/>
                  </a:schemeClr>
                </a:solidFill>
                <a:effectLst/>
              </a:rPr>
              <a:t>RESPECT</a:t>
            </a:r>
          </a:p>
        </p:txBody>
      </p:sp>
      <p:sp>
        <p:nvSpPr>
          <p:cNvPr id="5" name="Rettangolo 4">
            <a:extLst>
              <a:ext uri="{FF2B5EF4-FFF2-40B4-BE49-F238E27FC236}">
                <a16:creationId xmlns:a16="http://schemas.microsoft.com/office/drawing/2014/main" xmlns="" id="{511CB0BD-F54A-4186-BC8A-2AFD885AC088}"/>
              </a:ext>
            </a:extLst>
          </p:cNvPr>
          <p:cNvSpPr/>
          <p:nvPr/>
        </p:nvSpPr>
        <p:spPr>
          <a:xfrm>
            <a:off x="7051593" y="3796504"/>
            <a:ext cx="3078087" cy="923330"/>
          </a:xfrm>
          <a:prstGeom prst="rect">
            <a:avLst/>
          </a:prstGeom>
          <a:noFill/>
        </p:spPr>
        <p:txBody>
          <a:bodyPr wrap="none" lIns="91440" tIns="45720" rIns="91440" bIns="45720">
            <a:spAutoFit/>
          </a:bodyPr>
          <a:lstStyle/>
          <a:p>
            <a:pPr algn="ctr"/>
            <a:r>
              <a:rPr lang="it-IT" sz="5400" b="1" cap="none" spc="0" dirty="0">
                <a:ln w="22225">
                  <a:solidFill>
                    <a:schemeClr val="accent2"/>
                  </a:solidFill>
                  <a:prstDash val="solid"/>
                </a:ln>
                <a:solidFill>
                  <a:schemeClr val="accent2">
                    <a:lumMod val="40000"/>
                    <a:lumOff val="60000"/>
                  </a:schemeClr>
                </a:solidFill>
                <a:effectLst/>
              </a:rPr>
              <a:t>FREEDOM</a:t>
            </a:r>
          </a:p>
        </p:txBody>
      </p:sp>
      <p:sp>
        <p:nvSpPr>
          <p:cNvPr id="9" name="Rettangolo 8">
            <a:extLst>
              <a:ext uri="{FF2B5EF4-FFF2-40B4-BE49-F238E27FC236}">
                <a16:creationId xmlns:a16="http://schemas.microsoft.com/office/drawing/2014/main" xmlns="" id="{6D7A2FA9-C864-485B-BCCB-BDE2F658BA33}"/>
              </a:ext>
            </a:extLst>
          </p:cNvPr>
          <p:cNvSpPr/>
          <p:nvPr/>
        </p:nvSpPr>
        <p:spPr>
          <a:xfrm>
            <a:off x="1085449" y="5334790"/>
            <a:ext cx="3619902" cy="923330"/>
          </a:xfrm>
          <a:prstGeom prst="rect">
            <a:avLst/>
          </a:prstGeom>
          <a:noFill/>
        </p:spPr>
        <p:txBody>
          <a:bodyPr wrap="none" lIns="91440" tIns="45720" rIns="91440" bIns="45720">
            <a:spAutoFit/>
          </a:bodyPr>
          <a:lstStyle/>
          <a:p>
            <a:pPr algn="ctr"/>
            <a:r>
              <a:rPr lang="it-IT" sz="5400" b="1" cap="none" spc="0" dirty="0">
                <a:ln w="22225">
                  <a:solidFill>
                    <a:schemeClr val="accent2"/>
                  </a:solidFill>
                  <a:prstDash val="solid"/>
                </a:ln>
                <a:solidFill>
                  <a:schemeClr val="accent2">
                    <a:lumMod val="40000"/>
                    <a:lumOff val="60000"/>
                  </a:schemeClr>
                </a:solidFill>
                <a:effectLst/>
              </a:rPr>
              <a:t>INVIOLABLE</a:t>
            </a:r>
          </a:p>
        </p:txBody>
      </p:sp>
      <p:sp>
        <p:nvSpPr>
          <p:cNvPr id="10" name="Rettangolo 9">
            <a:extLst>
              <a:ext uri="{FF2B5EF4-FFF2-40B4-BE49-F238E27FC236}">
                <a16:creationId xmlns:a16="http://schemas.microsoft.com/office/drawing/2014/main" xmlns="" id="{77653BE1-051C-4D70-932A-5480AB02B3D1}"/>
              </a:ext>
            </a:extLst>
          </p:cNvPr>
          <p:cNvSpPr/>
          <p:nvPr/>
        </p:nvSpPr>
        <p:spPr>
          <a:xfrm>
            <a:off x="7051593" y="5334790"/>
            <a:ext cx="3439596" cy="923330"/>
          </a:xfrm>
          <a:prstGeom prst="rect">
            <a:avLst/>
          </a:prstGeom>
          <a:noFill/>
        </p:spPr>
        <p:txBody>
          <a:bodyPr wrap="none" lIns="91440" tIns="45720" rIns="91440" bIns="45720">
            <a:spAutoFit/>
          </a:bodyPr>
          <a:lstStyle/>
          <a:p>
            <a:pPr algn="ctr"/>
            <a:r>
              <a:rPr lang="it-IT" sz="5400" b="1" cap="none" spc="0" dirty="0">
                <a:ln w="22225">
                  <a:solidFill>
                    <a:schemeClr val="accent2"/>
                  </a:solidFill>
                  <a:prstDash val="solid"/>
                </a:ln>
                <a:solidFill>
                  <a:schemeClr val="accent2">
                    <a:lumMod val="40000"/>
                    <a:lumOff val="60000"/>
                  </a:schemeClr>
                </a:solidFill>
                <a:effectLst/>
              </a:rPr>
              <a:t>UNIVERSAL</a:t>
            </a:r>
          </a:p>
        </p:txBody>
      </p:sp>
    </p:spTree>
    <p:extLst>
      <p:ext uri="{BB962C8B-B14F-4D97-AF65-F5344CB8AC3E}">
        <p14:creationId xmlns:p14="http://schemas.microsoft.com/office/powerpoint/2010/main" val="315683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5A46AFF-A47B-488C-97A7-396EBAC3D781}"/>
              </a:ext>
            </a:extLst>
          </p:cNvPr>
          <p:cNvSpPr>
            <a:spLocks noGrp="1"/>
          </p:cNvSpPr>
          <p:nvPr>
            <p:ph type="title"/>
          </p:nvPr>
        </p:nvSpPr>
        <p:spPr>
          <a:xfrm>
            <a:off x="838200" y="98425"/>
            <a:ext cx="10515600" cy="981075"/>
          </a:xfrm>
        </p:spPr>
        <p:txBody>
          <a:bodyPr>
            <a:normAutofit/>
          </a:bodyPr>
          <a:lstStyle/>
          <a:p>
            <a:pPr algn="ctr"/>
            <a:r>
              <a:rPr lang="it-IT" sz="6000" b="1" dirty="0">
                <a:solidFill>
                  <a:srgbClr val="FF0000"/>
                </a:solidFill>
              </a:rPr>
              <a:t>ITALIAN CONSTITUTION</a:t>
            </a:r>
          </a:p>
        </p:txBody>
      </p:sp>
      <p:sp>
        <p:nvSpPr>
          <p:cNvPr id="4" name="Rettangolo con angoli arrotondati 3">
            <a:extLst>
              <a:ext uri="{FF2B5EF4-FFF2-40B4-BE49-F238E27FC236}">
                <a16:creationId xmlns:a16="http://schemas.microsoft.com/office/drawing/2014/main" xmlns="" id="{7C0DE02D-DA85-4CE0-84CB-E6F9111A65A6}"/>
              </a:ext>
            </a:extLst>
          </p:cNvPr>
          <p:cNvSpPr/>
          <p:nvPr/>
        </p:nvSpPr>
        <p:spPr>
          <a:xfrm>
            <a:off x="711200" y="1193800"/>
            <a:ext cx="4597400" cy="52768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ARTICLE 2</a:t>
            </a:r>
          </a:p>
          <a:p>
            <a:pPr algn="ctr"/>
            <a:r>
              <a:rPr lang="en-US" sz="2800" i="1" dirty="0">
                <a:solidFill>
                  <a:schemeClr val="bg1"/>
                </a:solidFill>
              </a:rPr>
              <a:t>“The Republic recognizes and guarantees inviolable rights of man, for the individual, and for social groups where personality is expressed, and demands the fulfilment of the fundamental duties of political, economic, and social solidarity”</a:t>
            </a:r>
            <a:endParaRPr lang="it-IT" sz="2800" i="1" dirty="0">
              <a:solidFill>
                <a:schemeClr val="bg1"/>
              </a:solidFill>
            </a:endParaRPr>
          </a:p>
          <a:p>
            <a:pPr algn="ctr"/>
            <a:endParaRPr lang="it-IT" dirty="0"/>
          </a:p>
        </p:txBody>
      </p:sp>
      <p:pic>
        <p:nvPicPr>
          <p:cNvPr id="3" name="Immagine 2">
            <a:extLst>
              <a:ext uri="{FF2B5EF4-FFF2-40B4-BE49-F238E27FC236}">
                <a16:creationId xmlns:a16="http://schemas.microsoft.com/office/drawing/2014/main" xmlns="" id="{F7FAF2A6-235F-45E9-A4E6-E089C33A3053}"/>
              </a:ext>
            </a:extLst>
          </p:cNvPr>
          <p:cNvPicPr>
            <a:picLocks noChangeAspect="1"/>
          </p:cNvPicPr>
          <p:nvPr/>
        </p:nvPicPr>
        <p:blipFill>
          <a:blip r:embed="rId2"/>
          <a:stretch>
            <a:fillRect/>
          </a:stretch>
        </p:blipFill>
        <p:spPr>
          <a:xfrm>
            <a:off x="6318889" y="1704975"/>
            <a:ext cx="5034911" cy="4254500"/>
          </a:xfrm>
          <a:prstGeom prst="rect">
            <a:avLst/>
          </a:prstGeom>
        </p:spPr>
      </p:pic>
    </p:spTree>
    <p:extLst>
      <p:ext uri="{BB962C8B-B14F-4D97-AF65-F5344CB8AC3E}">
        <p14:creationId xmlns:p14="http://schemas.microsoft.com/office/powerpoint/2010/main" val="3760771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xmlns="" id="{4E6C036C-03C2-461B-A2B9-F9ACD97606F4}"/>
              </a:ext>
            </a:extLst>
          </p:cNvPr>
          <p:cNvSpPr/>
          <p:nvPr/>
        </p:nvSpPr>
        <p:spPr>
          <a:xfrm>
            <a:off x="6362700" y="4472980"/>
            <a:ext cx="5549900" cy="20040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bg1"/>
                </a:solidFill>
              </a:rPr>
              <a:t>Article 25.  (UDHR) </a:t>
            </a:r>
            <a:r>
              <a:rPr lang="en-US" i="1" dirty="0">
                <a:solidFill>
                  <a:schemeClr val="bg1"/>
                </a:solidFill>
              </a:rPr>
              <a:t>“(1) Everyone has the right to a standard of living adequate for the health and well-being of himself and of his family, including food, clothing, housing and medical care and necessary social services, and the right to security in the event of unemployment, sickness, disability, widowhood, old age or other lack of livelihood in circumstances beyond his control.</a:t>
            </a:r>
          </a:p>
          <a:p>
            <a:pPr algn="ctr"/>
            <a:endParaRPr lang="it-IT" dirty="0"/>
          </a:p>
        </p:txBody>
      </p:sp>
      <p:sp>
        <p:nvSpPr>
          <p:cNvPr id="6" name="Rettangolo 5">
            <a:extLst>
              <a:ext uri="{FF2B5EF4-FFF2-40B4-BE49-F238E27FC236}">
                <a16:creationId xmlns:a16="http://schemas.microsoft.com/office/drawing/2014/main" xmlns="" id="{49FC7AFE-8916-4BC7-A48A-C2C703D159F8}"/>
              </a:ext>
            </a:extLst>
          </p:cNvPr>
          <p:cNvSpPr/>
          <p:nvPr/>
        </p:nvSpPr>
        <p:spPr>
          <a:xfrm>
            <a:off x="6362700" y="3330535"/>
            <a:ext cx="5549900" cy="91993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bg1"/>
                </a:solidFill>
              </a:rPr>
              <a:t>Article 4.  (UDHR) </a:t>
            </a:r>
            <a:r>
              <a:rPr lang="en-US" i="1" dirty="0">
                <a:solidFill>
                  <a:schemeClr val="bg1"/>
                </a:solidFill>
              </a:rPr>
              <a:t>“No one shall be held in slavery or servitude; slavery and the slave trade shall be prohibited in all their forms.”</a:t>
            </a:r>
          </a:p>
          <a:p>
            <a:pPr algn="ctr"/>
            <a:endParaRPr lang="it-IT" dirty="0"/>
          </a:p>
        </p:txBody>
      </p:sp>
      <p:sp>
        <p:nvSpPr>
          <p:cNvPr id="7" name="Rettangolo 6">
            <a:extLst>
              <a:ext uri="{FF2B5EF4-FFF2-40B4-BE49-F238E27FC236}">
                <a16:creationId xmlns:a16="http://schemas.microsoft.com/office/drawing/2014/main" xmlns="" id="{8BFDCFDC-0477-4F5C-8B60-4B29FC27CD8E}"/>
              </a:ext>
            </a:extLst>
          </p:cNvPr>
          <p:cNvSpPr/>
          <p:nvPr/>
        </p:nvSpPr>
        <p:spPr>
          <a:xfrm>
            <a:off x="6362700" y="2482552"/>
            <a:ext cx="5549900" cy="62547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bg1"/>
                </a:solidFill>
              </a:rPr>
              <a:t>Article 3.  (UDHR) </a:t>
            </a:r>
            <a:r>
              <a:rPr lang="en-US" i="1" dirty="0">
                <a:solidFill>
                  <a:schemeClr val="bg1"/>
                </a:solidFill>
              </a:rPr>
              <a:t>“Everyone has the right to life, liberty and security of person.”</a:t>
            </a:r>
          </a:p>
        </p:txBody>
      </p:sp>
      <p:sp>
        <p:nvSpPr>
          <p:cNvPr id="2" name="Titolo 1">
            <a:extLst>
              <a:ext uri="{FF2B5EF4-FFF2-40B4-BE49-F238E27FC236}">
                <a16:creationId xmlns:a16="http://schemas.microsoft.com/office/drawing/2014/main" xmlns="" id="{B5DED17D-EE03-4047-983C-20F994DC6E35}"/>
              </a:ext>
            </a:extLst>
          </p:cNvPr>
          <p:cNvSpPr>
            <a:spLocks noGrp="1"/>
          </p:cNvSpPr>
          <p:nvPr>
            <p:ph type="title"/>
          </p:nvPr>
        </p:nvSpPr>
        <p:spPr>
          <a:xfrm>
            <a:off x="838200" y="98425"/>
            <a:ext cx="10515600" cy="942975"/>
          </a:xfrm>
        </p:spPr>
        <p:txBody>
          <a:bodyPr>
            <a:normAutofit/>
          </a:bodyPr>
          <a:lstStyle/>
          <a:p>
            <a:pPr algn="ctr"/>
            <a:r>
              <a:rPr lang="it-IT" sz="6000" b="1" dirty="0">
                <a:solidFill>
                  <a:srgbClr val="FF0000"/>
                </a:solidFill>
              </a:rPr>
              <a:t>OLIVER WANTS SOME MORE</a:t>
            </a:r>
          </a:p>
        </p:txBody>
      </p:sp>
      <p:sp>
        <p:nvSpPr>
          <p:cNvPr id="3" name="Segnaposto contenuto 2">
            <a:extLst>
              <a:ext uri="{FF2B5EF4-FFF2-40B4-BE49-F238E27FC236}">
                <a16:creationId xmlns:a16="http://schemas.microsoft.com/office/drawing/2014/main" xmlns="" id="{E9BF0BEF-0BB8-4069-A95A-907609C2AC39}"/>
              </a:ext>
            </a:extLst>
          </p:cNvPr>
          <p:cNvSpPr>
            <a:spLocks noGrp="1"/>
          </p:cNvSpPr>
          <p:nvPr>
            <p:ph idx="1"/>
          </p:nvPr>
        </p:nvSpPr>
        <p:spPr>
          <a:xfrm>
            <a:off x="533400" y="915987"/>
            <a:ext cx="7213600" cy="1243012"/>
          </a:xfrm>
        </p:spPr>
        <p:txBody>
          <a:bodyPr>
            <a:normAutofit lnSpcReduction="10000"/>
          </a:bodyPr>
          <a:lstStyle/>
          <a:p>
            <a:pPr>
              <a:buFont typeface="Wingdings" panose="05000000000000000000" pitchFamily="2" charset="2"/>
              <a:buChar char="Ø"/>
            </a:pPr>
            <a:r>
              <a:rPr lang="it-IT" sz="2400" dirty="0" err="1">
                <a:solidFill>
                  <a:schemeClr val="bg1"/>
                </a:solidFill>
              </a:rPr>
              <a:t>Chapter</a:t>
            </a:r>
            <a:r>
              <a:rPr lang="it-IT" sz="2400" dirty="0">
                <a:solidFill>
                  <a:schemeClr val="bg1"/>
                </a:solidFill>
              </a:rPr>
              <a:t> of the </a:t>
            </a:r>
            <a:r>
              <a:rPr lang="it-IT" sz="2400" dirty="0" err="1">
                <a:solidFill>
                  <a:schemeClr val="bg1"/>
                </a:solidFill>
              </a:rPr>
              <a:t>novel</a:t>
            </a:r>
            <a:r>
              <a:rPr lang="it-IT" sz="2400" dirty="0">
                <a:solidFill>
                  <a:schemeClr val="bg1"/>
                </a:solidFill>
              </a:rPr>
              <a:t> «Oliver Twist» (1839)</a:t>
            </a:r>
          </a:p>
          <a:p>
            <a:pPr>
              <a:buFont typeface="Wingdings" panose="05000000000000000000" pitchFamily="2" charset="2"/>
              <a:buChar char="Ø"/>
            </a:pPr>
            <a:r>
              <a:rPr lang="it-IT" sz="2400" dirty="0" err="1">
                <a:solidFill>
                  <a:schemeClr val="bg1"/>
                </a:solidFill>
              </a:rPr>
              <a:t>Description</a:t>
            </a:r>
            <a:r>
              <a:rPr lang="it-IT" sz="2400" dirty="0">
                <a:solidFill>
                  <a:schemeClr val="bg1"/>
                </a:solidFill>
              </a:rPr>
              <a:t> </a:t>
            </a:r>
            <a:r>
              <a:rPr lang="it-IT" sz="2400" dirty="0" err="1">
                <a:solidFill>
                  <a:schemeClr val="bg1"/>
                </a:solidFill>
              </a:rPr>
              <a:t>about</a:t>
            </a:r>
            <a:r>
              <a:rPr lang="it-IT" sz="2400" dirty="0">
                <a:solidFill>
                  <a:schemeClr val="bg1"/>
                </a:solidFill>
              </a:rPr>
              <a:t> </a:t>
            </a:r>
            <a:r>
              <a:rPr lang="it-IT" sz="2400" dirty="0" err="1">
                <a:solidFill>
                  <a:schemeClr val="bg1"/>
                </a:solidFill>
              </a:rPr>
              <a:t>children’s</a:t>
            </a:r>
            <a:r>
              <a:rPr lang="it-IT" sz="2400" dirty="0">
                <a:solidFill>
                  <a:schemeClr val="bg1"/>
                </a:solidFill>
              </a:rPr>
              <a:t> </a:t>
            </a:r>
            <a:r>
              <a:rPr lang="it-IT" sz="2400" dirty="0" err="1">
                <a:solidFill>
                  <a:schemeClr val="bg1"/>
                </a:solidFill>
              </a:rPr>
              <a:t>conditions</a:t>
            </a:r>
            <a:r>
              <a:rPr lang="it-IT" sz="2400" dirty="0">
                <a:solidFill>
                  <a:schemeClr val="bg1"/>
                </a:solidFill>
              </a:rPr>
              <a:t> in </a:t>
            </a:r>
            <a:r>
              <a:rPr lang="it-IT" sz="2400" dirty="0" err="1">
                <a:solidFill>
                  <a:schemeClr val="bg1"/>
                </a:solidFill>
              </a:rPr>
              <a:t>workhouses</a:t>
            </a:r>
            <a:endParaRPr lang="it-IT" sz="2400" dirty="0">
              <a:solidFill>
                <a:schemeClr val="bg1"/>
              </a:solidFill>
            </a:endParaRPr>
          </a:p>
          <a:p>
            <a:pPr>
              <a:buFont typeface="Wingdings" panose="05000000000000000000" pitchFamily="2" charset="2"/>
              <a:buChar char="Ø"/>
            </a:pPr>
            <a:r>
              <a:rPr lang="it-IT" sz="2400" dirty="0" err="1">
                <a:solidFill>
                  <a:schemeClr val="bg1"/>
                </a:solidFill>
              </a:rPr>
              <a:t>Hunger</a:t>
            </a:r>
            <a:r>
              <a:rPr lang="it-IT" sz="2400" dirty="0">
                <a:solidFill>
                  <a:schemeClr val="bg1"/>
                </a:solidFill>
              </a:rPr>
              <a:t> and </a:t>
            </a:r>
            <a:r>
              <a:rPr lang="it-IT" sz="2400" dirty="0" err="1">
                <a:solidFill>
                  <a:schemeClr val="bg1"/>
                </a:solidFill>
              </a:rPr>
              <a:t>Slavery</a:t>
            </a:r>
            <a:endParaRPr lang="en-US" sz="2000" i="1" dirty="0">
              <a:solidFill>
                <a:schemeClr val="bg1"/>
              </a:solidFill>
            </a:endParaRPr>
          </a:p>
          <a:p>
            <a:pPr algn="ctr"/>
            <a:endParaRPr lang="it-IT" b="1" dirty="0">
              <a:solidFill>
                <a:schemeClr val="bg1"/>
              </a:solidFill>
            </a:endParaRPr>
          </a:p>
        </p:txBody>
      </p:sp>
      <p:sp>
        <p:nvSpPr>
          <p:cNvPr id="8" name="CasellaDiTesto 7">
            <a:extLst>
              <a:ext uri="{FF2B5EF4-FFF2-40B4-BE49-F238E27FC236}">
                <a16:creationId xmlns:a16="http://schemas.microsoft.com/office/drawing/2014/main" xmlns="" id="{445E1EB9-D213-49E7-9D99-83584E75DB6C}"/>
              </a:ext>
            </a:extLst>
          </p:cNvPr>
          <p:cNvSpPr txBox="1"/>
          <p:nvPr/>
        </p:nvSpPr>
        <p:spPr>
          <a:xfrm>
            <a:off x="6591300" y="1833820"/>
            <a:ext cx="5092700" cy="738664"/>
          </a:xfrm>
          <a:prstGeom prst="rect">
            <a:avLst/>
          </a:prstGeom>
          <a:noFill/>
        </p:spPr>
        <p:txBody>
          <a:bodyPr wrap="square" rtlCol="0">
            <a:spAutoFit/>
          </a:bodyPr>
          <a:lstStyle/>
          <a:p>
            <a:pPr algn="ctr"/>
            <a:r>
              <a:rPr lang="it-IT" sz="2400" b="1" dirty="0">
                <a:solidFill>
                  <a:schemeClr val="bg1"/>
                </a:solidFill>
              </a:rPr>
              <a:t>HUMAN RIGHTS VIOLATED</a:t>
            </a:r>
          </a:p>
          <a:p>
            <a:pPr algn="ctr"/>
            <a:endParaRPr lang="it-IT" dirty="0"/>
          </a:p>
        </p:txBody>
      </p:sp>
      <p:pic>
        <p:nvPicPr>
          <p:cNvPr id="1026" name="Picture 2" descr="Oliver Twist, di Charles Dickens. Riassunto e commento - Studia Rapido">
            <a:extLst>
              <a:ext uri="{FF2B5EF4-FFF2-40B4-BE49-F238E27FC236}">
                <a16:creationId xmlns:a16="http://schemas.microsoft.com/office/drawing/2014/main" xmlns="" id="{CED24B6F-0198-43CC-99FF-70AAAFBB5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3429000"/>
            <a:ext cx="3822700" cy="304799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Oliver Twist - Wikipedia">
            <a:extLst>
              <a:ext uri="{FF2B5EF4-FFF2-40B4-BE49-F238E27FC236}">
                <a16:creationId xmlns:a16="http://schemas.microsoft.com/office/drawing/2014/main" xmlns="" id="{CE5F1EAF-9432-4D4C-A361-CA2683F3E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61" y="2256532"/>
            <a:ext cx="3395039" cy="409346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781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7DC717E-35E2-4D75-83AB-95B1E64F34FF}"/>
              </a:ext>
            </a:extLst>
          </p:cNvPr>
          <p:cNvSpPr>
            <a:spLocks noGrp="1"/>
          </p:cNvSpPr>
          <p:nvPr>
            <p:ph type="title"/>
          </p:nvPr>
        </p:nvSpPr>
        <p:spPr>
          <a:xfrm>
            <a:off x="838200" y="101600"/>
            <a:ext cx="10515600" cy="977900"/>
          </a:xfrm>
        </p:spPr>
        <p:txBody>
          <a:bodyPr>
            <a:normAutofit/>
          </a:bodyPr>
          <a:lstStyle/>
          <a:p>
            <a:pPr algn="ctr"/>
            <a:r>
              <a:rPr lang="it-IT" sz="6000" b="1" dirty="0">
                <a:solidFill>
                  <a:srgbClr val="FF0000"/>
                </a:solidFill>
              </a:rPr>
              <a:t>FRANKISSSTEIN</a:t>
            </a:r>
            <a:endParaRPr lang="it-IT" dirty="0"/>
          </a:p>
        </p:txBody>
      </p:sp>
      <p:sp>
        <p:nvSpPr>
          <p:cNvPr id="3" name="Segnaposto contenuto 2">
            <a:extLst>
              <a:ext uri="{FF2B5EF4-FFF2-40B4-BE49-F238E27FC236}">
                <a16:creationId xmlns:a16="http://schemas.microsoft.com/office/drawing/2014/main" xmlns="" id="{7071FFB5-A2EF-494B-B98F-DC1AE4C39A9B}"/>
              </a:ext>
            </a:extLst>
          </p:cNvPr>
          <p:cNvSpPr>
            <a:spLocks noGrp="1"/>
          </p:cNvSpPr>
          <p:nvPr>
            <p:ph idx="1"/>
          </p:nvPr>
        </p:nvSpPr>
        <p:spPr>
          <a:xfrm>
            <a:off x="6389462" y="4492613"/>
            <a:ext cx="5391643" cy="1755588"/>
          </a:xfrm>
        </p:spPr>
        <p:txBody>
          <a:bodyPr>
            <a:noAutofit/>
          </a:bodyPr>
          <a:lstStyle/>
          <a:p>
            <a:pPr>
              <a:buFont typeface="Wingdings" panose="05000000000000000000" pitchFamily="2" charset="2"/>
              <a:buChar char="Ø"/>
            </a:pPr>
            <a:r>
              <a:rPr lang="it-IT" sz="2400" dirty="0" err="1">
                <a:solidFill>
                  <a:schemeClr val="bg1"/>
                </a:solidFill>
              </a:rPr>
              <a:t>Doubleness</a:t>
            </a:r>
            <a:r>
              <a:rPr lang="it-IT" sz="2400" dirty="0">
                <a:solidFill>
                  <a:schemeClr val="bg1"/>
                </a:solidFill>
              </a:rPr>
              <a:t> of life</a:t>
            </a:r>
          </a:p>
          <a:p>
            <a:pPr>
              <a:buFont typeface="Wingdings" panose="05000000000000000000" pitchFamily="2" charset="2"/>
              <a:buChar char="Ø"/>
            </a:pPr>
            <a:r>
              <a:rPr lang="it-IT" sz="2400" dirty="0">
                <a:solidFill>
                  <a:schemeClr val="bg1"/>
                </a:solidFill>
              </a:rPr>
              <a:t>Supply of A.I. on human </a:t>
            </a:r>
            <a:r>
              <a:rPr lang="it-IT" sz="2400" dirty="0" err="1">
                <a:solidFill>
                  <a:schemeClr val="bg1"/>
                </a:solidFill>
              </a:rPr>
              <a:t>rights</a:t>
            </a:r>
            <a:endParaRPr lang="it-IT" sz="2400" dirty="0">
              <a:solidFill>
                <a:schemeClr val="bg1"/>
              </a:solidFill>
            </a:endParaRPr>
          </a:p>
          <a:p>
            <a:pPr>
              <a:buFont typeface="Wingdings" panose="05000000000000000000" pitchFamily="2" charset="2"/>
              <a:buChar char="Ø"/>
            </a:pPr>
            <a:r>
              <a:rPr lang="en-US" sz="2400" dirty="0">
                <a:solidFill>
                  <a:schemeClr val="bg1"/>
                </a:solidFill>
              </a:rPr>
              <a:t>Life can no longer be divided in a binary way: there are no longer fixed genders</a:t>
            </a:r>
            <a:endParaRPr lang="it-IT" sz="2400" dirty="0">
              <a:solidFill>
                <a:schemeClr val="bg1"/>
              </a:solidFill>
            </a:endParaRPr>
          </a:p>
        </p:txBody>
      </p:sp>
      <p:sp>
        <p:nvSpPr>
          <p:cNvPr id="4" name="CasellaDiTesto 3">
            <a:extLst>
              <a:ext uri="{FF2B5EF4-FFF2-40B4-BE49-F238E27FC236}">
                <a16:creationId xmlns:a16="http://schemas.microsoft.com/office/drawing/2014/main" xmlns="" id="{0DD90F63-F8EA-4F18-873E-0D5C087629EA}"/>
              </a:ext>
            </a:extLst>
          </p:cNvPr>
          <p:cNvSpPr txBox="1"/>
          <p:nvPr/>
        </p:nvSpPr>
        <p:spPr>
          <a:xfrm>
            <a:off x="494560" y="3039566"/>
            <a:ext cx="5118100" cy="707886"/>
          </a:xfrm>
          <a:prstGeom prst="rect">
            <a:avLst/>
          </a:prstGeom>
          <a:noFill/>
        </p:spPr>
        <p:txBody>
          <a:bodyPr wrap="square" rtlCol="0">
            <a:spAutoFit/>
          </a:bodyPr>
          <a:lstStyle/>
          <a:p>
            <a:pPr algn="ctr"/>
            <a:r>
              <a:rPr lang="it-IT" sz="2000" b="1" dirty="0">
                <a:solidFill>
                  <a:schemeClr val="bg1"/>
                </a:solidFill>
              </a:rPr>
              <a:t>NOVEL’S TOPICS IMPLAYS ALL HUMAN RIGHTS, BUT IN PARTICULAR ART. 1 OF UDHR:</a:t>
            </a:r>
          </a:p>
        </p:txBody>
      </p:sp>
      <p:sp>
        <p:nvSpPr>
          <p:cNvPr id="5" name="Rettangolo con angoli arrotondati 4">
            <a:extLst>
              <a:ext uri="{FF2B5EF4-FFF2-40B4-BE49-F238E27FC236}">
                <a16:creationId xmlns:a16="http://schemas.microsoft.com/office/drawing/2014/main" xmlns="" id="{0F44375E-9D45-4F05-888D-86531B837344}"/>
              </a:ext>
            </a:extLst>
          </p:cNvPr>
          <p:cNvSpPr/>
          <p:nvPr/>
        </p:nvSpPr>
        <p:spPr>
          <a:xfrm>
            <a:off x="494561" y="3755788"/>
            <a:ext cx="5118100" cy="2850298"/>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t>“All human beings are born free and equal in dignity and rights. They are endowed with reason and conscience and should act towards one another in a spirit of brotherhood”</a:t>
            </a:r>
            <a:endParaRPr lang="it-IT" sz="2400" i="1" dirty="0"/>
          </a:p>
        </p:txBody>
      </p:sp>
      <p:pic>
        <p:nvPicPr>
          <p:cNvPr id="2052" name="Picture 4" descr="Pin on Everything">
            <a:extLst>
              <a:ext uri="{FF2B5EF4-FFF2-40B4-BE49-F238E27FC236}">
                <a16:creationId xmlns:a16="http://schemas.microsoft.com/office/drawing/2014/main" xmlns="" id="{4BB708F5-D5AF-4E10-94BD-AC43C5F56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3455" y="1079500"/>
            <a:ext cx="5183658" cy="2915808"/>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xmlns="" id="{ABD6F436-B69B-428D-ACDC-DAA3C607CD64}"/>
              </a:ext>
            </a:extLst>
          </p:cNvPr>
          <p:cNvSpPr/>
          <p:nvPr/>
        </p:nvSpPr>
        <p:spPr>
          <a:xfrm>
            <a:off x="893911" y="1087836"/>
            <a:ext cx="4319397" cy="1754326"/>
          </a:xfrm>
          <a:prstGeom prst="rect">
            <a:avLst/>
          </a:prstGeom>
          <a:noFill/>
        </p:spPr>
        <p:txBody>
          <a:bodyPr wrap="square" lIns="91440" tIns="45720" rIns="91440" bIns="45720">
            <a:spAutoFit/>
          </a:bodyPr>
          <a:lstStyle/>
          <a:p>
            <a:pPr algn="ctr"/>
            <a:r>
              <a:rPr lang="it-IT" sz="3600" b="1" cap="none" spc="0" dirty="0">
                <a:ln w="22225">
                  <a:solidFill>
                    <a:schemeClr val="accent2"/>
                  </a:solidFill>
                  <a:prstDash val="solid"/>
                </a:ln>
                <a:solidFill>
                  <a:schemeClr val="bg2">
                    <a:lumMod val="10000"/>
                  </a:schemeClr>
                </a:solidFill>
                <a:effectLst/>
              </a:rPr>
              <a:t>NO-ONE MUST </a:t>
            </a:r>
            <a:r>
              <a:rPr lang="it-IT" sz="3600" b="1" cap="none" spc="0" dirty="0" smtClean="0">
                <a:ln w="22225">
                  <a:solidFill>
                    <a:schemeClr val="accent2"/>
                  </a:solidFill>
                  <a:prstDash val="solid"/>
                </a:ln>
                <a:solidFill>
                  <a:schemeClr val="bg2">
                    <a:lumMod val="10000"/>
                  </a:schemeClr>
                </a:solidFill>
                <a:effectLst/>
              </a:rPr>
              <a:t>BE</a:t>
            </a:r>
          </a:p>
          <a:p>
            <a:pPr algn="ctr"/>
            <a:r>
              <a:rPr lang="it-IT" sz="3600" b="1" cap="none" spc="0" dirty="0" smtClean="0">
                <a:ln w="22225">
                  <a:solidFill>
                    <a:schemeClr val="accent2"/>
                  </a:solidFill>
                  <a:prstDash val="solid"/>
                </a:ln>
                <a:solidFill>
                  <a:schemeClr val="bg2">
                    <a:lumMod val="10000"/>
                  </a:schemeClr>
                </a:solidFill>
                <a:effectLst/>
              </a:rPr>
              <a:t>DISCRIMINATED </a:t>
            </a:r>
            <a:endParaRPr lang="it-IT" sz="3600" b="1" cap="none" spc="0" dirty="0">
              <a:ln w="22225">
                <a:solidFill>
                  <a:schemeClr val="accent2"/>
                </a:solidFill>
                <a:prstDash val="solid"/>
              </a:ln>
              <a:solidFill>
                <a:schemeClr val="bg2">
                  <a:lumMod val="10000"/>
                </a:schemeClr>
              </a:solidFill>
              <a:effectLst/>
            </a:endParaRPr>
          </a:p>
          <a:p>
            <a:pPr algn="ctr"/>
            <a:r>
              <a:rPr lang="it-IT" sz="3600" b="1" cap="none" spc="0" dirty="0">
                <a:ln w="22225">
                  <a:solidFill>
                    <a:schemeClr val="accent2"/>
                  </a:solidFill>
                  <a:prstDash val="solid"/>
                </a:ln>
                <a:solidFill>
                  <a:schemeClr val="bg2">
                    <a:lumMod val="10000"/>
                  </a:schemeClr>
                </a:solidFill>
                <a:effectLst/>
              </a:rPr>
              <a:t>BECAUSE OF ITS KIND </a:t>
            </a:r>
          </a:p>
        </p:txBody>
      </p:sp>
    </p:spTree>
    <p:extLst>
      <p:ext uri="{BB962C8B-B14F-4D97-AF65-F5344CB8AC3E}">
        <p14:creationId xmlns:p14="http://schemas.microsoft.com/office/powerpoint/2010/main" val="1615004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33DF098-9259-47A1-BE93-011FCE923DA8}"/>
              </a:ext>
            </a:extLst>
          </p:cNvPr>
          <p:cNvSpPr>
            <a:spLocks noGrp="1"/>
          </p:cNvSpPr>
          <p:nvPr>
            <p:ph type="title"/>
          </p:nvPr>
        </p:nvSpPr>
        <p:spPr>
          <a:xfrm>
            <a:off x="838200" y="177799"/>
            <a:ext cx="10515600" cy="1006475"/>
          </a:xfrm>
        </p:spPr>
        <p:txBody>
          <a:bodyPr>
            <a:normAutofit/>
          </a:bodyPr>
          <a:lstStyle/>
          <a:p>
            <a:pPr algn="ctr"/>
            <a:r>
              <a:rPr lang="it-IT" sz="6000" b="1" dirty="0">
                <a:solidFill>
                  <a:srgbClr val="FF0000"/>
                </a:solidFill>
              </a:rPr>
              <a:t>SOURCES</a:t>
            </a:r>
          </a:p>
        </p:txBody>
      </p:sp>
      <p:sp>
        <p:nvSpPr>
          <p:cNvPr id="3" name="Segnaposto contenuto 2">
            <a:extLst>
              <a:ext uri="{FF2B5EF4-FFF2-40B4-BE49-F238E27FC236}">
                <a16:creationId xmlns:a16="http://schemas.microsoft.com/office/drawing/2014/main" xmlns="" id="{1FB8D1F1-27A0-44F8-8F29-AC7F47F8ECC9}"/>
              </a:ext>
            </a:extLst>
          </p:cNvPr>
          <p:cNvSpPr>
            <a:spLocks noGrp="1"/>
          </p:cNvSpPr>
          <p:nvPr>
            <p:ph idx="1"/>
          </p:nvPr>
        </p:nvSpPr>
        <p:spPr>
          <a:xfrm>
            <a:off x="279400" y="1579562"/>
            <a:ext cx="11912600" cy="3698875"/>
          </a:xfrm>
        </p:spPr>
        <p:txBody>
          <a:bodyPr>
            <a:normAutofit/>
          </a:bodyPr>
          <a:lstStyle/>
          <a:p>
            <a:r>
              <a:rPr lang="it-IT" sz="2200" dirty="0">
                <a:solidFill>
                  <a:schemeClr val="bg1"/>
                </a:solidFill>
                <a:hlinkClick r:id="rId2">
                  <a:extLst>
                    <a:ext uri="{A12FA001-AC4F-418D-AE19-62706E023703}">
                      <ahyp:hlinkClr xmlns:ahyp="http://schemas.microsoft.com/office/drawing/2018/hyperlinkcolor" xmlns="" val="tx"/>
                    </a:ext>
                  </a:extLst>
                </a:hlinkClick>
              </a:rPr>
              <a:t>http://www.marilenabeltramini.it/schoolwork1920/readInteracting.php?act=readTask&amp;tid=128</a:t>
            </a:r>
            <a:endParaRPr lang="it-IT" sz="2200" dirty="0">
              <a:solidFill>
                <a:schemeClr val="bg1"/>
              </a:solidFill>
            </a:endParaRPr>
          </a:p>
          <a:p>
            <a:pPr marL="0" indent="0">
              <a:buNone/>
            </a:pPr>
            <a:endParaRPr lang="it-IT" sz="2200" dirty="0">
              <a:solidFill>
                <a:schemeClr val="bg1"/>
              </a:solidFill>
            </a:endParaRPr>
          </a:p>
          <a:p>
            <a:r>
              <a:rPr lang="it-IT" sz="2200" dirty="0">
                <a:solidFill>
                  <a:schemeClr val="bg1"/>
                </a:solidFill>
                <a:hlinkClick r:id="rId3">
                  <a:extLst>
                    <a:ext uri="{A12FA001-AC4F-418D-AE19-62706E023703}">
                      <ahyp:hlinkClr xmlns:ahyp="http://schemas.microsoft.com/office/drawing/2018/hyperlinkcolor" xmlns="" val="tx"/>
                    </a:ext>
                  </a:extLst>
                </a:hlinkClick>
              </a:rPr>
              <a:t>https://www.un.org/en/universal-declaration-human-rights/</a:t>
            </a:r>
            <a:endParaRPr lang="it-IT" sz="2200" dirty="0">
              <a:solidFill>
                <a:schemeClr val="bg1"/>
              </a:solidFill>
            </a:endParaRPr>
          </a:p>
          <a:p>
            <a:pPr marL="0" indent="0">
              <a:buNone/>
            </a:pPr>
            <a:endParaRPr lang="it-IT" sz="2200" dirty="0">
              <a:solidFill>
                <a:schemeClr val="bg1"/>
              </a:solidFill>
            </a:endParaRPr>
          </a:p>
          <a:p>
            <a:r>
              <a:rPr lang="it-IT" sz="2200" dirty="0">
                <a:solidFill>
                  <a:schemeClr val="bg1"/>
                </a:solidFill>
                <a:hlinkClick r:id="rId4">
                  <a:extLst>
                    <a:ext uri="{A12FA001-AC4F-418D-AE19-62706E023703}">
                      <ahyp:hlinkClr xmlns:ahyp="http://schemas.microsoft.com/office/drawing/2018/hyperlinkcolor" xmlns="" val="tx"/>
                    </a:ext>
                  </a:extLst>
                </a:hlinkClick>
              </a:rPr>
              <a:t>https://msmms.hubscuola.it/public/3266278/cdi3270689/costituzione_italiana_commentata/costituzione_italiana_commentata/articoli/art2.html</a:t>
            </a:r>
            <a:endParaRPr lang="it-IT" sz="2200" dirty="0">
              <a:solidFill>
                <a:schemeClr val="bg1"/>
              </a:solidFill>
            </a:endParaRPr>
          </a:p>
          <a:p>
            <a:pPr marL="0" indent="0">
              <a:buNone/>
            </a:pPr>
            <a:endParaRPr lang="it-IT" sz="2200" dirty="0">
              <a:solidFill>
                <a:schemeClr val="bg1"/>
              </a:solidFill>
            </a:endParaRPr>
          </a:p>
          <a:p>
            <a:r>
              <a:rPr lang="it-IT" sz="2200" dirty="0">
                <a:solidFill>
                  <a:schemeClr val="bg1"/>
                </a:solidFill>
                <a:hlinkClick r:id="rId5">
                  <a:extLst>
                    <a:ext uri="{A12FA001-AC4F-418D-AE19-62706E023703}">
                      <ahyp:hlinkClr xmlns:ahyp="http://schemas.microsoft.com/office/drawing/2018/hyperlinkcolor" xmlns="" val="tx"/>
                    </a:ext>
                  </a:extLst>
                </a:hlinkClick>
              </a:rPr>
              <a:t>https://www.unitiperidirittiumani.it/what-are-human-rights/</a:t>
            </a:r>
            <a:endParaRPr lang="it-IT" sz="2200" dirty="0">
              <a:solidFill>
                <a:schemeClr val="bg1"/>
              </a:solidFill>
            </a:endParaRPr>
          </a:p>
        </p:txBody>
      </p:sp>
    </p:spTree>
    <p:extLst>
      <p:ext uri="{BB962C8B-B14F-4D97-AF65-F5344CB8AC3E}">
        <p14:creationId xmlns:p14="http://schemas.microsoft.com/office/powerpoint/2010/main" val="157411482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384</Words>
  <Application>Microsoft Office PowerPoint</Application>
  <PresentationFormat>Widescreen</PresentationFormat>
  <Paragraphs>48</Paragraphs>
  <Slides>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vt:i4>
      </vt:variant>
    </vt:vector>
  </HeadingPairs>
  <TitlesOfParts>
    <vt:vector size="11" baseType="lpstr">
      <vt:lpstr>Arial</vt:lpstr>
      <vt:lpstr>Calibri</vt:lpstr>
      <vt:lpstr>Calibri Light</vt:lpstr>
      <vt:lpstr>Wingdings</vt:lpstr>
      <vt:lpstr>Tema di Office</vt:lpstr>
      <vt:lpstr>OLIVO FEDERICO        5^LSAB</vt:lpstr>
      <vt:lpstr>DEFINITION OF HUMAN RIGHTS</vt:lpstr>
      <vt:lpstr>ITALIAN CONSTITUTION</vt:lpstr>
      <vt:lpstr>OLIVER WANTS SOME MORE</vt:lpstr>
      <vt:lpstr>FRANKISSSTEIN</vt:lpstr>
      <vt:lpstr>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OLIVO FEDERICO        5^LSAB</dc:title>
  <dc:creator>Delneri Michela</dc:creator>
  <cp:lastModifiedBy>Delneri Michela</cp:lastModifiedBy>
  <cp:revision>1</cp:revision>
  <dcterms:created xsi:type="dcterms:W3CDTF">2020-05-28T17:31:11Z</dcterms:created>
  <dcterms:modified xsi:type="dcterms:W3CDTF">2020-05-28T17:31:32Z</dcterms:modified>
</cp:coreProperties>
</file>