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17989"/>
          </a:xfrm>
        </p:spPr>
        <p:txBody>
          <a:bodyPr/>
          <a:lstStyle/>
          <a:p>
            <a:r>
              <a:rPr lang="it-IT" dirty="0" smtClean="0"/>
              <a:t>FRANKISSSTEIN: a love story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591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GENERALITIES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Postmodern</a:t>
            </a:r>
            <a:r>
              <a:rPr lang="it-IT" dirty="0" smtClean="0"/>
              <a:t> </a:t>
            </a:r>
            <a:r>
              <a:rPr lang="it-IT" dirty="0" err="1" smtClean="0"/>
              <a:t>novel</a:t>
            </a:r>
            <a:r>
              <a:rPr lang="it-IT" dirty="0" smtClean="0"/>
              <a:t> by Jeanette </a:t>
            </a:r>
            <a:r>
              <a:rPr lang="it-IT" dirty="0" err="1" smtClean="0"/>
              <a:t>Winterson</a:t>
            </a:r>
            <a:endParaRPr lang="it-IT" dirty="0" smtClean="0"/>
          </a:p>
          <a:p>
            <a:r>
              <a:rPr lang="it-IT" dirty="0" smtClean="0"/>
              <a:t>21° </a:t>
            </a:r>
            <a:r>
              <a:rPr lang="it-IT" dirty="0" err="1" smtClean="0"/>
              <a:t>century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Retelling</a:t>
            </a:r>
            <a:r>
              <a:rPr lang="it-IT" dirty="0" smtClean="0"/>
              <a:t> of «Frankenstein by Mary Shelley»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418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THEMES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Duality</a:t>
            </a:r>
            <a:r>
              <a:rPr lang="it-IT" dirty="0" smtClean="0"/>
              <a:t> and </a:t>
            </a:r>
            <a:r>
              <a:rPr lang="it-IT" dirty="0" err="1" smtClean="0"/>
              <a:t>doubleness</a:t>
            </a:r>
            <a:r>
              <a:rPr lang="it-IT" dirty="0" smtClean="0"/>
              <a:t> </a:t>
            </a:r>
          </a:p>
          <a:p>
            <a:r>
              <a:rPr lang="it-IT" dirty="0" smtClean="0"/>
              <a:t>Love </a:t>
            </a:r>
          </a:p>
          <a:p>
            <a:r>
              <a:rPr lang="it-IT" dirty="0" smtClean="0"/>
              <a:t>Gender </a:t>
            </a:r>
          </a:p>
          <a:p>
            <a:r>
              <a:rPr lang="it-IT" dirty="0" smtClean="0"/>
              <a:t>Human </a:t>
            </a:r>
            <a:r>
              <a:rPr lang="it-IT" dirty="0" err="1" smtClean="0"/>
              <a:t>identity</a:t>
            </a:r>
            <a:endParaRPr lang="it-IT" dirty="0" smtClean="0"/>
          </a:p>
          <a:p>
            <a:r>
              <a:rPr lang="it-IT" dirty="0" err="1" smtClean="0"/>
              <a:t>Artificial</a:t>
            </a:r>
            <a:r>
              <a:rPr lang="it-IT" dirty="0" smtClean="0"/>
              <a:t> Intelligence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68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NARRATION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First </a:t>
            </a:r>
            <a:r>
              <a:rPr lang="it-IT" dirty="0" err="1" smtClean="0"/>
              <a:t>section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1816 </a:t>
            </a: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Second </a:t>
            </a:r>
            <a:r>
              <a:rPr lang="it-IT" dirty="0" err="1" smtClean="0">
                <a:sym typeface="Wingdings" panose="05000000000000000000" pitchFamily="2" charset="2"/>
              </a:rPr>
              <a:t>section</a:t>
            </a:r>
            <a:r>
              <a:rPr lang="it-IT" dirty="0" smtClean="0">
                <a:sym typeface="Wingdings" panose="05000000000000000000" pitchFamily="2" charset="2"/>
              </a:rPr>
              <a:t>  21° </a:t>
            </a:r>
            <a:r>
              <a:rPr lang="it-IT" dirty="0" err="1" smtClean="0">
                <a:sym typeface="Wingdings" panose="05000000000000000000" pitchFamily="2" charset="2"/>
              </a:rPr>
              <a:t>century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80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SECTION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1816 </a:t>
            </a:r>
          </a:p>
          <a:p>
            <a:r>
              <a:rPr lang="it-IT" dirty="0" smtClean="0"/>
              <a:t>Lake Geneva </a:t>
            </a:r>
          </a:p>
          <a:p>
            <a:r>
              <a:rPr lang="it-IT" dirty="0" err="1" smtClean="0"/>
              <a:t>Characters</a:t>
            </a:r>
            <a:r>
              <a:rPr lang="it-IT" dirty="0" smtClean="0"/>
              <a:t>:</a:t>
            </a:r>
          </a:p>
          <a:p>
            <a:pPr>
              <a:buFontTx/>
              <a:buChar char="-"/>
            </a:pPr>
            <a:r>
              <a:rPr lang="it-IT" dirty="0" smtClean="0"/>
              <a:t>Mary Shelley </a:t>
            </a:r>
          </a:p>
          <a:p>
            <a:pPr>
              <a:buFontTx/>
              <a:buChar char="-"/>
            </a:pPr>
            <a:r>
              <a:rPr lang="it-IT" dirty="0" smtClean="0"/>
              <a:t>Lord Byron</a:t>
            </a:r>
          </a:p>
          <a:p>
            <a:pPr>
              <a:buFontTx/>
              <a:buChar char="-"/>
            </a:pPr>
            <a:r>
              <a:rPr lang="it-IT" dirty="0" smtClean="0"/>
              <a:t>Claire </a:t>
            </a:r>
            <a:r>
              <a:rPr lang="it-IT" dirty="0" err="1" smtClean="0"/>
              <a:t>Clairmont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err="1" smtClean="0"/>
              <a:t>Polidori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Victor Frankenstein</a:t>
            </a:r>
          </a:p>
        </p:txBody>
      </p:sp>
    </p:spTree>
    <p:extLst>
      <p:ext uri="{BB962C8B-B14F-4D97-AF65-F5344CB8AC3E}">
        <p14:creationId xmlns:p14="http://schemas.microsoft.com/office/powerpoint/2010/main" val="198557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 SECTION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21° </a:t>
            </a:r>
            <a:r>
              <a:rPr lang="it-IT" dirty="0" err="1" smtClean="0"/>
              <a:t>century</a:t>
            </a:r>
            <a:endParaRPr lang="it-IT" dirty="0" smtClean="0"/>
          </a:p>
          <a:p>
            <a:r>
              <a:rPr lang="it-IT" dirty="0" smtClean="0"/>
              <a:t>Manchester </a:t>
            </a:r>
          </a:p>
          <a:p>
            <a:r>
              <a:rPr lang="it-IT" dirty="0" err="1" smtClean="0"/>
              <a:t>Characters</a:t>
            </a:r>
            <a:r>
              <a:rPr lang="it-IT" dirty="0" smtClean="0"/>
              <a:t> :</a:t>
            </a:r>
          </a:p>
          <a:p>
            <a:pPr>
              <a:buFontTx/>
              <a:buChar char="-"/>
            </a:pPr>
            <a:r>
              <a:rPr lang="it-IT" dirty="0" err="1" smtClean="0"/>
              <a:t>Ry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err="1" smtClean="0"/>
              <a:t>Ron</a:t>
            </a:r>
            <a:r>
              <a:rPr lang="it-IT" dirty="0" smtClean="0"/>
              <a:t> Lord</a:t>
            </a:r>
          </a:p>
          <a:p>
            <a:pPr>
              <a:buFontTx/>
              <a:buChar char="-"/>
            </a:pPr>
            <a:r>
              <a:rPr lang="it-IT" dirty="0" smtClean="0"/>
              <a:t>Claire</a:t>
            </a:r>
          </a:p>
          <a:p>
            <a:pPr>
              <a:buFontTx/>
              <a:buChar char="-"/>
            </a:pPr>
            <a:r>
              <a:rPr lang="it-IT" dirty="0" err="1" smtClean="0"/>
              <a:t>Polly</a:t>
            </a:r>
            <a:r>
              <a:rPr lang="it-IT" dirty="0" smtClean="0"/>
              <a:t> D.</a:t>
            </a:r>
          </a:p>
          <a:p>
            <a:pPr>
              <a:buFontTx/>
              <a:buChar char="-"/>
            </a:pPr>
            <a:r>
              <a:rPr lang="it-IT" dirty="0" smtClean="0"/>
              <a:t>Victor Stein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963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SETTING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First story: </a:t>
            </a:r>
          </a:p>
          <a:p>
            <a:pPr>
              <a:buFontTx/>
              <a:buChar char="-"/>
            </a:pPr>
            <a:r>
              <a:rPr lang="it-IT" dirty="0" smtClean="0"/>
              <a:t>19° </a:t>
            </a:r>
            <a:r>
              <a:rPr lang="it-IT" dirty="0" err="1" smtClean="0"/>
              <a:t>century</a:t>
            </a:r>
            <a:r>
              <a:rPr lang="it-IT" dirty="0" smtClean="0"/>
              <a:t> </a:t>
            </a:r>
          </a:p>
          <a:p>
            <a:pPr>
              <a:buFontTx/>
              <a:buChar char="-"/>
            </a:pPr>
            <a:r>
              <a:rPr lang="it-IT" dirty="0" smtClean="0"/>
              <a:t>Lake Geneva (Villa </a:t>
            </a:r>
            <a:r>
              <a:rPr lang="it-IT" dirty="0" err="1" smtClean="0"/>
              <a:t>Diodati</a:t>
            </a:r>
            <a:r>
              <a:rPr lang="it-IT" dirty="0" smtClean="0"/>
              <a:t>)</a:t>
            </a:r>
          </a:p>
          <a:p>
            <a:pPr>
              <a:buFontTx/>
              <a:buChar char="-"/>
            </a:pPr>
            <a:r>
              <a:rPr lang="it-IT" dirty="0" err="1" smtClean="0"/>
              <a:t>Italy</a:t>
            </a:r>
            <a:r>
              <a:rPr lang="it-IT" dirty="0" smtClean="0"/>
              <a:t> </a:t>
            </a:r>
          </a:p>
          <a:p>
            <a:pPr>
              <a:buFontTx/>
              <a:buChar char="-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7815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SETTING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Second story :</a:t>
            </a:r>
          </a:p>
          <a:p>
            <a:pPr>
              <a:buFontTx/>
              <a:buChar char="-"/>
            </a:pPr>
            <a:r>
              <a:rPr lang="it-IT" dirty="0" smtClean="0"/>
              <a:t>21° </a:t>
            </a:r>
            <a:r>
              <a:rPr lang="it-IT" dirty="0" err="1" smtClean="0"/>
              <a:t>century</a:t>
            </a:r>
            <a:r>
              <a:rPr lang="it-IT" dirty="0" smtClean="0"/>
              <a:t> </a:t>
            </a:r>
          </a:p>
          <a:p>
            <a:pPr>
              <a:buFontTx/>
              <a:buChar char="-"/>
            </a:pPr>
            <a:r>
              <a:rPr lang="it-IT" dirty="0" smtClean="0"/>
              <a:t>Manchester </a:t>
            </a:r>
          </a:p>
          <a:p>
            <a:pPr>
              <a:buFontTx/>
              <a:buChar char="-"/>
            </a:pPr>
            <a:r>
              <a:rPr lang="it-IT" dirty="0" smtClean="0"/>
              <a:t>Memphis </a:t>
            </a:r>
          </a:p>
          <a:p>
            <a:pPr>
              <a:buFontTx/>
              <a:buChar char="-"/>
            </a:pPr>
            <a:r>
              <a:rPr lang="it-IT" dirty="0" smtClean="0"/>
              <a:t>Phoenix (Arizona)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2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PLOT AND NARRATOR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First story </a:t>
            </a:r>
            <a:r>
              <a:rPr lang="it-IT" dirty="0" smtClean="0">
                <a:sym typeface="Wingdings" panose="05000000000000000000" pitchFamily="2" charset="2"/>
              </a:rPr>
              <a:t> in 1816 Mary Shelley </a:t>
            </a:r>
            <a:r>
              <a:rPr lang="it-IT" dirty="0" err="1" smtClean="0">
                <a:sym typeface="Wingdings" panose="05000000000000000000" pitchFamily="2" charset="2"/>
              </a:rPr>
              <a:t>wrote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her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novel</a:t>
            </a:r>
            <a:r>
              <a:rPr lang="it-IT" dirty="0" smtClean="0">
                <a:sym typeface="Wingdings" panose="05000000000000000000" pitchFamily="2" charset="2"/>
              </a:rPr>
              <a:t> «Frankenstein». </a:t>
            </a: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                          Mary </a:t>
            </a:r>
            <a:r>
              <a:rPr lang="it-IT" dirty="0" err="1" smtClean="0">
                <a:sym typeface="Wingdings" panose="05000000000000000000" pitchFamily="2" charset="2"/>
              </a:rPr>
              <a:t>is</a:t>
            </a:r>
            <a:r>
              <a:rPr lang="it-IT" dirty="0" smtClean="0">
                <a:sym typeface="Wingdings" panose="05000000000000000000" pitchFamily="2" charset="2"/>
              </a:rPr>
              <a:t> the first </a:t>
            </a:r>
            <a:r>
              <a:rPr lang="it-IT" dirty="0" err="1" smtClean="0">
                <a:sym typeface="Wingdings" panose="05000000000000000000" pitchFamily="2" charset="2"/>
              </a:rPr>
              <a:t>person</a:t>
            </a:r>
            <a:r>
              <a:rPr lang="it-IT" dirty="0" smtClean="0">
                <a:sym typeface="Wingdings" panose="05000000000000000000" pitchFamily="2" charset="2"/>
              </a:rPr>
              <a:t> narrator and  </a:t>
            </a:r>
            <a:r>
              <a:rPr lang="it-IT" dirty="0" err="1" smtClean="0">
                <a:sym typeface="Wingdings" panose="05000000000000000000" pitchFamily="2" charset="2"/>
              </a:rPr>
              <a:t>tells</a:t>
            </a:r>
            <a:r>
              <a:rPr lang="it-IT" dirty="0" smtClean="0">
                <a:sym typeface="Wingdings" panose="05000000000000000000" pitchFamily="2" charset="2"/>
              </a:rPr>
              <a:t> the </a:t>
            </a:r>
            <a:r>
              <a:rPr lang="it-IT" dirty="0" err="1" smtClean="0">
                <a:sym typeface="Wingdings" panose="05000000000000000000" pitchFamily="2" charset="2"/>
              </a:rPr>
              <a:t>effects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that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her</a:t>
            </a:r>
            <a:endParaRPr lang="it-IT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                          story </a:t>
            </a:r>
            <a:r>
              <a:rPr lang="it-IT" dirty="0" err="1" smtClean="0">
                <a:sym typeface="Wingdings" panose="05000000000000000000" pitchFamily="2" charset="2"/>
              </a:rPr>
              <a:t>had</a:t>
            </a:r>
            <a:r>
              <a:rPr lang="it-IT" dirty="0" smtClean="0">
                <a:sym typeface="Wingdings" panose="05000000000000000000" pitchFamily="2" charset="2"/>
              </a:rPr>
              <a:t> on </a:t>
            </a:r>
            <a:r>
              <a:rPr lang="it-IT" dirty="0" err="1" smtClean="0">
                <a:sym typeface="Wingdings" panose="05000000000000000000" pitchFamily="2" charset="2"/>
              </a:rPr>
              <a:t>her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Second story  in the 21° </a:t>
            </a:r>
            <a:r>
              <a:rPr lang="it-IT" dirty="0" err="1" smtClean="0">
                <a:sym typeface="Wingdings" panose="05000000000000000000" pitchFamily="2" charset="2"/>
              </a:rPr>
              <a:t>century</a:t>
            </a:r>
            <a:r>
              <a:rPr lang="it-IT" dirty="0" smtClean="0">
                <a:sym typeface="Wingdings" panose="05000000000000000000" pitchFamily="2" charset="2"/>
              </a:rPr>
              <a:t> the transgender </a:t>
            </a:r>
            <a:r>
              <a:rPr lang="it-IT" dirty="0" err="1" smtClean="0">
                <a:sym typeface="Wingdings" panose="05000000000000000000" pitchFamily="2" charset="2"/>
              </a:rPr>
              <a:t>doctor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Ry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supplies</a:t>
            </a:r>
            <a:r>
              <a:rPr lang="it-IT" dirty="0" smtClean="0">
                <a:sym typeface="Wingdings" panose="05000000000000000000" pitchFamily="2" charset="2"/>
              </a:rPr>
              <a:t> body </a:t>
            </a: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                </a:t>
            </a:r>
            <a:r>
              <a:rPr lang="it-IT" dirty="0" err="1" smtClean="0">
                <a:sym typeface="Wingdings" panose="05000000000000000000" pitchFamily="2" charset="2"/>
              </a:rPr>
              <a:t>parts</a:t>
            </a:r>
            <a:r>
              <a:rPr lang="it-IT" dirty="0" smtClean="0">
                <a:sym typeface="Wingdings" panose="05000000000000000000" pitchFamily="2" charset="2"/>
              </a:rPr>
              <a:t> to the </a:t>
            </a:r>
            <a:r>
              <a:rPr lang="it-IT" dirty="0" err="1" smtClean="0">
                <a:sym typeface="Wingdings" panose="05000000000000000000" pitchFamily="2" charset="2"/>
              </a:rPr>
              <a:t>scientist</a:t>
            </a:r>
            <a:r>
              <a:rPr lang="it-IT" dirty="0" smtClean="0">
                <a:sym typeface="Wingdings" panose="05000000000000000000" pitchFamily="2" charset="2"/>
              </a:rPr>
              <a:t> Victor Stein and  </a:t>
            </a:r>
            <a:r>
              <a:rPr lang="it-IT" dirty="0" err="1" smtClean="0">
                <a:sym typeface="Wingdings" panose="05000000000000000000" pitchFamily="2" charset="2"/>
              </a:rPr>
              <a:t>wants</a:t>
            </a:r>
            <a:r>
              <a:rPr lang="it-IT" dirty="0" smtClean="0">
                <a:sym typeface="Wingdings" panose="05000000000000000000" pitchFamily="2" charset="2"/>
              </a:rPr>
              <a:t> to </a:t>
            </a:r>
            <a:r>
              <a:rPr lang="it-IT" dirty="0" err="1" smtClean="0">
                <a:sym typeface="Wingdings" panose="05000000000000000000" pitchFamily="2" charset="2"/>
              </a:rPr>
              <a:t>explore</a:t>
            </a:r>
            <a:r>
              <a:rPr lang="it-IT" dirty="0" smtClean="0">
                <a:sym typeface="Wingdings" panose="05000000000000000000" pitchFamily="2" charset="2"/>
              </a:rPr>
              <a:t> AI. </a:t>
            </a: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                            </a:t>
            </a:r>
            <a:r>
              <a:rPr lang="it-IT" dirty="0" err="1" smtClean="0">
                <a:sym typeface="Wingdings" panose="05000000000000000000" pitchFamily="2" charset="2"/>
              </a:rPr>
              <a:t>Ry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is</a:t>
            </a:r>
            <a:r>
              <a:rPr lang="it-IT" dirty="0" smtClean="0">
                <a:sym typeface="Wingdings" panose="05000000000000000000" pitchFamily="2" charset="2"/>
              </a:rPr>
              <a:t> the first </a:t>
            </a:r>
            <a:r>
              <a:rPr lang="it-IT" dirty="0" err="1" smtClean="0">
                <a:sym typeface="Wingdings" panose="05000000000000000000" pitchFamily="2" charset="2"/>
              </a:rPr>
              <a:t>person</a:t>
            </a:r>
            <a:r>
              <a:rPr lang="it-IT" dirty="0" smtClean="0">
                <a:sym typeface="Wingdings" panose="05000000000000000000" pitchFamily="2" charset="2"/>
              </a:rPr>
              <a:t> narrator </a:t>
            </a:r>
          </a:p>
          <a:p>
            <a:pPr marL="0" indent="0">
              <a:buNone/>
            </a:pPr>
            <a:r>
              <a:rPr lang="it-IT" dirty="0" smtClean="0">
                <a:sym typeface="Wingdings" panose="05000000000000000000" pitchFamily="2" charset="2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1840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172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Organico</vt:lpstr>
      <vt:lpstr>FRANKISSSTEIN: a love story </vt:lpstr>
      <vt:lpstr>GENERALITIES</vt:lpstr>
      <vt:lpstr>THEMES</vt:lpstr>
      <vt:lpstr>NARRATION</vt:lpstr>
      <vt:lpstr>FIRST SECTION </vt:lpstr>
      <vt:lpstr>SECOND SECTION</vt:lpstr>
      <vt:lpstr>SETTING  </vt:lpstr>
      <vt:lpstr>SETTING</vt:lpstr>
      <vt:lpstr>PLOT AND NARRATOR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FRANKISSSTEIN: a love story</dc:title>
  <dc:creator>Utente</dc:creator>
  <cp:lastModifiedBy>Utente</cp:lastModifiedBy>
  <cp:revision>7</cp:revision>
  <dcterms:created xsi:type="dcterms:W3CDTF">2020-01-07T15:31:01Z</dcterms:created>
  <dcterms:modified xsi:type="dcterms:W3CDTF">2020-01-07T16:27:41Z</dcterms:modified>
</cp:coreProperties>
</file>